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4020" r:id="rId1"/>
  </p:sldMasterIdLst>
  <p:sldIdLst>
    <p:sldId id="259" r:id="rId2"/>
    <p:sldId id="256" r:id="rId3"/>
    <p:sldId id="257" r:id="rId4"/>
    <p:sldId id="263" r:id="rId5"/>
    <p:sldId id="260" r:id="rId6"/>
    <p:sldId id="262" r:id="rId7"/>
    <p:sldId id="267" r:id="rId8"/>
    <p:sldId id="266" r:id="rId9"/>
    <p:sldId id="270" r:id="rId10"/>
    <p:sldId id="269" r:id="rId11"/>
    <p:sldId id="271" r:id="rId12"/>
    <p:sldId id="272" r:id="rId13"/>
    <p:sldId id="265" r:id="rId14"/>
    <p:sldId id="273" r:id="rId15"/>
    <p:sldId id="274" r:id="rId16"/>
    <p:sldId id="264" r:id="rId17"/>
    <p:sldId id="275" r:id="rId18"/>
    <p:sldId id="277" r:id="rId19"/>
    <p:sldId id="276" r:id="rId20"/>
    <p:sldId id="278" r:id="rId21"/>
    <p:sldId id="279" r:id="rId2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1" autoAdjust="0"/>
    <p:restoredTop sz="94638" autoAdjust="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chart>
    <c:plotArea>
      <c:layout/>
      <c:barChart>
        <c:barDir val="col"/>
        <c:grouping val="stacked"/>
        <c:ser>
          <c:idx val="0"/>
          <c:order val="0"/>
          <c:tx>
            <c:strRef>
              <c:f>Foglio1!$B$1</c:f>
              <c:strCache>
                <c:ptCount val="1"/>
                <c:pt idx="0">
                  <c:v>casi</c:v>
                </c:pt>
              </c:strCache>
            </c:strRef>
          </c:tx>
          <c:dLbls>
            <c:txPr>
              <a:bodyPr/>
              <a:lstStyle/>
              <a:p>
                <a:pPr>
                  <a:defRPr sz="1200" b="1"/>
                </a:pPr>
                <a:endParaRPr lang="it-IT"/>
              </a:p>
            </c:txPr>
            <c:showVal val="1"/>
          </c:dLbls>
          <c:cat>
            <c:numRef>
              <c:f>Foglio1!$A$2:$A$5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</c:numCache>
            </c:num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10</c:v>
                </c:pt>
                <c:pt idx="1">
                  <c:v>5</c:v>
                </c:pt>
                <c:pt idx="2">
                  <c:v>7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Colonna1</c:v>
                </c:pt>
              </c:strCache>
            </c:strRef>
          </c:tx>
          <c:cat>
            <c:numRef>
              <c:f>Foglio1!$A$2:$A$5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</c:numCache>
            </c:numRef>
          </c:cat>
          <c:val>
            <c:numRef>
              <c:f>Foglio1!$C$2:$C$5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Colonna2</c:v>
                </c:pt>
              </c:strCache>
            </c:strRef>
          </c:tx>
          <c:cat>
            <c:numRef>
              <c:f>Foglio1!$A$2:$A$5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</c:numCache>
            </c:numRef>
          </c:cat>
          <c:val>
            <c:numRef>
              <c:f>Foglio1!$D$2:$D$5</c:f>
              <c:numCache>
                <c:formatCode>General</c:formatCode>
                <c:ptCount val="4"/>
              </c:numCache>
            </c:numRef>
          </c:val>
        </c:ser>
        <c:overlap val="100"/>
        <c:axId val="127426560"/>
        <c:axId val="127428096"/>
      </c:barChart>
      <c:catAx>
        <c:axId val="127426560"/>
        <c:scaling>
          <c:orientation val="minMax"/>
        </c:scaling>
        <c:axPos val="b"/>
        <c:numFmt formatCode="General" sourceLinked="1"/>
        <c:tickLblPos val="nextTo"/>
        <c:crossAx val="127428096"/>
        <c:crosses val="autoZero"/>
        <c:auto val="1"/>
        <c:lblAlgn val="ctr"/>
        <c:lblOffset val="100"/>
      </c:catAx>
      <c:valAx>
        <c:axId val="127428096"/>
        <c:scaling>
          <c:orientation val="minMax"/>
        </c:scaling>
        <c:axPos val="l"/>
        <c:majorGridlines/>
        <c:numFmt formatCode="General" sourceLinked="1"/>
        <c:tickLblPos val="nextTo"/>
        <c:crossAx val="127426560"/>
        <c:crosses val="autoZero"/>
        <c:crossBetween val="between"/>
      </c:valAx>
    </c:plotArea>
    <c:legend>
      <c:legendPos val="r"/>
      <c:legendEntry>
        <c:idx val="1"/>
        <c:delete val="1"/>
      </c:legendEntry>
      <c:legendEntry>
        <c:idx val="0"/>
        <c:delete val="1"/>
      </c:legendEntry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chart>
    <c:plotArea>
      <c:layout/>
      <c:barChart>
        <c:barDir val="col"/>
        <c:grouping val="stacked"/>
        <c:ser>
          <c:idx val="0"/>
          <c:order val="0"/>
          <c:tx>
            <c:strRef>
              <c:f>Foglio1!$B$1</c:f>
              <c:strCache>
                <c:ptCount val="1"/>
                <c:pt idx="0">
                  <c:v>Serie 1</c:v>
                </c:pt>
              </c:strCache>
            </c:strRef>
          </c:tx>
          <c:dLbls>
            <c:txPr>
              <a:bodyPr/>
              <a:lstStyle/>
              <a:p>
                <a:pPr>
                  <a:defRPr b="1">
                    <a:solidFill>
                      <a:sysClr val="windowText" lastClr="000000"/>
                    </a:solidFill>
                  </a:defRPr>
                </a:pPr>
                <a:endParaRPr lang="it-IT"/>
              </a:p>
            </c:txPr>
            <c:showVal val="1"/>
          </c:dLbls>
          <c:cat>
            <c:strRef>
              <c:f>Foglio1!$A$2:$A$5</c:f>
              <c:strCache>
                <c:ptCount val="3"/>
                <c:pt idx="0">
                  <c:v>ASL Centronord</c:v>
                </c:pt>
                <c:pt idx="1">
                  <c:v>ASL Sud</c:v>
                </c:pt>
                <c:pt idx="2">
                  <c:v>ASL Caserta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25.1</c:v>
                </c:pt>
                <c:pt idx="1">
                  <c:v>6.7</c:v>
                </c:pt>
                <c:pt idx="2">
                  <c:v>10.75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Serie 2</c:v>
                </c:pt>
              </c:strCache>
            </c:strRef>
          </c:tx>
          <c:cat>
            <c:strRef>
              <c:f>Foglio1!$A$2:$A$5</c:f>
              <c:strCache>
                <c:ptCount val="3"/>
                <c:pt idx="0">
                  <c:v>ASL Centronord</c:v>
                </c:pt>
                <c:pt idx="1">
                  <c:v>ASL Sud</c:v>
                </c:pt>
                <c:pt idx="2">
                  <c:v>ASL Caserta</c:v>
                </c:pt>
              </c:strCache>
            </c:strRef>
          </c:cat>
          <c:val>
            <c:numRef>
              <c:f>Foglio1!$C$2:$C$5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Serie 3</c:v>
                </c:pt>
              </c:strCache>
            </c:strRef>
          </c:tx>
          <c:cat>
            <c:strRef>
              <c:f>Foglio1!$A$2:$A$5</c:f>
              <c:strCache>
                <c:ptCount val="3"/>
                <c:pt idx="0">
                  <c:v>ASL Centronord</c:v>
                </c:pt>
                <c:pt idx="1">
                  <c:v>ASL Sud</c:v>
                </c:pt>
                <c:pt idx="2">
                  <c:v>ASL Caserta</c:v>
                </c:pt>
              </c:strCache>
            </c:strRef>
          </c:cat>
          <c:val>
            <c:numRef>
              <c:f>Foglio1!$D$2:$D$5</c:f>
              <c:numCache>
                <c:formatCode>General</c:formatCode>
                <c:ptCount val="4"/>
              </c:numCache>
            </c:numRef>
          </c:val>
        </c:ser>
        <c:overlap val="100"/>
        <c:axId val="79298560"/>
        <c:axId val="79300096"/>
      </c:barChart>
      <c:catAx>
        <c:axId val="79298560"/>
        <c:scaling>
          <c:orientation val="minMax"/>
        </c:scaling>
        <c:axPos val="b"/>
        <c:tickLblPos val="nextTo"/>
        <c:crossAx val="79300096"/>
        <c:crosses val="autoZero"/>
        <c:auto val="1"/>
        <c:lblAlgn val="ctr"/>
        <c:lblOffset val="100"/>
      </c:catAx>
      <c:valAx>
        <c:axId val="79300096"/>
        <c:scaling>
          <c:orientation val="minMax"/>
        </c:scaling>
        <c:axPos val="l"/>
        <c:majorGridlines/>
        <c:numFmt formatCode="General" sourceLinked="1"/>
        <c:tickLblPos val="nextTo"/>
        <c:crossAx val="79298560"/>
        <c:crosses val="autoZero"/>
        <c:crossBetween val="between"/>
      </c:valAx>
    </c:plotArea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rrotonda angolo diagonale rettangolo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10" name="Segnaposto data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4B6055F8-1D02-4417-9241-55C834FD9970}" type="datetimeFigureOut">
              <a:rPr lang="it-IT" smtClean="0"/>
              <a:pPr/>
              <a:t>01/02/2022</a:t>
            </a:fld>
            <a:endParaRPr lang="it-IT"/>
          </a:p>
        </p:txBody>
      </p:sp>
      <p:sp>
        <p:nvSpPr>
          <p:cNvPr id="11" name="Segnaposto numero diapositiva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2" name="Segnaposto piè di pagina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6055F8-1D02-4417-9241-55C834FD9970}" type="datetimeFigureOut">
              <a:rPr lang="it-IT" smtClean="0"/>
              <a:pPr/>
              <a:t>01/02/2022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6055F8-1D02-4417-9241-55C834FD9970}" type="datetimeFigureOut">
              <a:rPr lang="it-IT" smtClean="0"/>
              <a:pPr/>
              <a:t>01/02/2022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6055F8-1D02-4417-9241-55C834FD9970}" type="datetimeFigureOut">
              <a:rPr lang="it-IT" smtClean="0"/>
              <a:pPr/>
              <a:t>01/02/2022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8" name="Segnaposto data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4B6055F8-1D02-4417-9241-55C834FD9970}" type="datetimeFigureOut">
              <a:rPr lang="it-IT" smtClean="0"/>
              <a:pPr/>
              <a:t>01/02/2022</a:t>
            </a:fld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it-I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6055F8-1D02-4417-9241-55C834FD9970}" type="datetimeFigureOut">
              <a:rPr lang="it-IT" smtClean="0"/>
              <a:pPr/>
              <a:t>01/02/2022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0" name="Rettangolo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tangolo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ttangolo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6055F8-1D02-4417-9241-55C834FD9970}" type="datetimeFigureOut">
              <a:rPr lang="it-IT" smtClean="0"/>
              <a:pPr/>
              <a:t>01/02/2022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6055F8-1D02-4417-9241-55C834FD9970}" type="datetimeFigureOut">
              <a:rPr lang="it-IT" smtClean="0"/>
              <a:pPr/>
              <a:t>01/02/2022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7" name="Rettangolo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6055F8-1D02-4417-9241-55C834FD9970}" type="datetimeFigureOut">
              <a:rPr lang="it-IT" smtClean="0"/>
              <a:pPr/>
              <a:t>01/02/2022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9" name="Segnaposto data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4B6055F8-1D02-4417-9241-55C834FD9970}" type="datetimeFigureOut">
              <a:rPr lang="it-IT" smtClean="0"/>
              <a:pPr/>
              <a:t>01/02/2022</a:t>
            </a:fld>
            <a:endParaRPr lang="it-IT"/>
          </a:p>
        </p:txBody>
      </p:sp>
      <p:sp>
        <p:nvSpPr>
          <p:cNvPr id="10" name="Segnaposto numero diapositiva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1" name="Segnaposto piè di pagina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it-I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13" name="Segnaposto immagine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it-IT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Fare clic sull'icona per inserire un'immagine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Segnaposto data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4B6055F8-1D02-4417-9241-55C834FD9970}" type="datetimeFigureOut">
              <a:rPr lang="it-IT" smtClean="0"/>
              <a:pPr/>
              <a:t>01/02/2022</a:t>
            </a:fld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rrotonda angolo diagonale rettangolo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it-IT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4B6055F8-1D02-4417-9241-55C834FD9970}" type="datetimeFigureOut">
              <a:rPr lang="it-IT" smtClean="0"/>
              <a:pPr/>
              <a:t>01/02/2022</a:t>
            </a:fld>
            <a:endParaRPr lang="it-IT"/>
          </a:p>
        </p:txBody>
      </p:sp>
      <p:sp>
        <p:nvSpPr>
          <p:cNvPr id="23" name="Segnaposto numero diapositiva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2" name="Segnaposto titolo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21" r:id="rId1"/>
    <p:sldLayoutId id="2147484022" r:id="rId2"/>
    <p:sldLayoutId id="2147484023" r:id="rId3"/>
    <p:sldLayoutId id="2147484024" r:id="rId4"/>
    <p:sldLayoutId id="2147484025" r:id="rId5"/>
    <p:sldLayoutId id="2147484026" r:id="rId6"/>
    <p:sldLayoutId id="2147484027" r:id="rId7"/>
    <p:sldLayoutId id="2147484028" r:id="rId8"/>
    <p:sldLayoutId id="2147484029" r:id="rId9"/>
    <p:sldLayoutId id="2147484030" r:id="rId10"/>
    <p:sldLayoutId id="214748403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/>
          <p:cNvGraphicFramePr>
            <a:graphicFrameLocks noGrp="1"/>
          </p:cNvGraphicFramePr>
          <p:nvPr/>
        </p:nvGraphicFramePr>
        <p:xfrm>
          <a:off x="1500166" y="4881421"/>
          <a:ext cx="6095999" cy="1770771"/>
        </p:xfrm>
        <a:graphic>
          <a:graphicData uri="http://schemas.openxmlformats.org/drawingml/2006/table">
            <a:tbl>
              <a:tblPr/>
              <a:tblGrid>
                <a:gridCol w="4071966"/>
                <a:gridCol w="109703"/>
                <a:gridCol w="244136"/>
                <a:gridCol w="1670194"/>
              </a:tblGrid>
              <a:tr h="566225">
                <a:tc gridSpan="2">
                  <a:txBody>
                    <a:bodyPr/>
                    <a:lstStyle/>
                    <a:p>
                      <a:pPr algn="ctr" fontAlgn="auto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500" kern="150" baseline="0" dirty="0">
                        <a:latin typeface="Arial" pitchFamily="34" charset="0"/>
                        <a:ea typeface="SimSun"/>
                        <a:cs typeface="Calibri"/>
                      </a:endParaRPr>
                    </a:p>
                  </a:txBody>
                  <a:tcPr marL="52754" marR="5275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500" kern="0" baseline="0">
                        <a:latin typeface="Arial" pitchFamily="34" charset="0"/>
                        <a:ea typeface="Times New Roman"/>
                        <a:cs typeface="Calibri"/>
                      </a:endParaRPr>
                    </a:p>
                  </a:txBody>
                  <a:tcPr marL="52754" marR="5275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500" kern="150" baseline="0" dirty="0">
                          <a:latin typeface="Arial" pitchFamily="34" charset="0"/>
                          <a:ea typeface="SimSun"/>
                          <a:cs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30226">
                <a:tc>
                  <a:txBody>
                    <a:bodyPr/>
                    <a:lstStyle/>
                    <a:p>
                      <a:pPr algn="l" fontAlgn="auto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500" kern="150" baseline="0" dirty="0">
                        <a:latin typeface="Arial" pitchFamily="34" charset="0"/>
                        <a:ea typeface="SimSun"/>
                        <a:cs typeface="Calibri"/>
                      </a:endParaRPr>
                    </a:p>
                  </a:txBody>
                  <a:tcPr marL="52754" marR="5275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auto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500" kern="0" baseline="0" dirty="0">
                          <a:latin typeface="Arial" pitchFamily="34" charset="0"/>
                          <a:ea typeface="Times New Roman"/>
                          <a:cs typeface="Calibri"/>
                        </a:rPr>
                        <a:t> </a:t>
                      </a:r>
                      <a:endParaRPr lang="it-IT" sz="1500" kern="150" baseline="0" dirty="0">
                        <a:latin typeface="Arial" pitchFamily="34" charset="0"/>
                        <a:ea typeface="SimSun"/>
                        <a:cs typeface="Calibri"/>
                      </a:endParaRPr>
                    </a:p>
                  </a:txBody>
                  <a:tcPr marL="52754" marR="5275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215705">
                <a:tc>
                  <a:txBody>
                    <a:bodyPr/>
                    <a:lstStyle/>
                    <a:p>
                      <a:pPr algn="ctr" fontAlgn="auto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200" kern="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52754" marR="5275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it-IT" dirty="0"/>
                    </a:p>
                  </a:txBody>
                  <a:tcPr marL="52754" marR="5275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1214414" y="642918"/>
            <a:ext cx="7929586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    Università degli Studi di Napoli Federico II</a:t>
            </a:r>
            <a:endParaRPr kumimoji="0" lang="it-IT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9" name="Immagine 1" descr="www.unina.i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4" y="1142984"/>
            <a:ext cx="1074737" cy="1052513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1071538" y="2500306"/>
            <a:ext cx="7072362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393825" algn="l"/>
              </a:tabLst>
            </a:pPr>
            <a:r>
              <a:rPr lang="it-IT" sz="1200" dirty="0" smtClean="0">
                <a:latin typeface="Arial" pitchFamily="34" charset="0"/>
                <a:ea typeface="Times New Roman" pitchFamily="18" charset="0"/>
                <a:cs typeface="Calibri" pitchFamily="34" charset="0"/>
              </a:rPr>
              <a:t>Scuola  di Medicina e Chirurgia</a:t>
            </a:r>
            <a:endParaRPr lang="it-IT" sz="1200" dirty="0" smtClean="0"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393825" algn="l"/>
              </a:tabLst>
            </a:pPr>
            <a:r>
              <a:rPr lang="it-IT" sz="1200" dirty="0" smtClean="0">
                <a:latin typeface="Arial" pitchFamily="34" charset="0"/>
                <a:ea typeface="Times New Roman" pitchFamily="18" charset="0"/>
                <a:cs typeface="Calibri" pitchFamily="34" charset="0"/>
              </a:rPr>
              <a:t>          Dipartimento di Sanità Pubblica</a:t>
            </a:r>
            <a:endParaRPr lang="it-IT" sz="1200" dirty="0" smtClean="0"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393825" algn="l"/>
              </a:tabLst>
            </a:pPr>
            <a:r>
              <a:rPr lang="it-IT" sz="1200" dirty="0" smtClean="0">
                <a:latin typeface="Arial" pitchFamily="34" charset="0"/>
                <a:ea typeface="Times New Roman" pitchFamily="18" charset="0"/>
                <a:cs typeface="Calibri" pitchFamily="34" charset="0"/>
              </a:rPr>
              <a:t>Corso di Master di II livello in</a:t>
            </a:r>
            <a:endParaRPr kumimoji="0" lang="it-IT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93825" algn="l"/>
              </a:tabLst>
            </a:pPr>
            <a:r>
              <a:rPr kumimoji="0" lang="it-IT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“Ergonomia”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93825" algn="l"/>
              </a:tabLst>
            </a:pPr>
            <a:endParaRPr kumimoji="0" lang="it-IT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93825" algn="l"/>
              </a:tabLst>
            </a:pPr>
            <a:r>
              <a:rPr kumimoji="0" lang="it-IT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La sorveglianza ed il controllo della legionellosi alla luce </a:t>
            </a:r>
            <a:endParaRPr kumimoji="0" lang="it-IT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93825" algn="l"/>
              </a:tabLst>
            </a:pPr>
            <a:r>
              <a:rPr kumimoji="0" lang="it-IT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delle nuove linee guida nazionali 2015</a:t>
            </a:r>
            <a:endParaRPr kumimoji="0" lang="it-IT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393825" algn="l"/>
              </a:tabLst>
            </a:pPr>
            <a:endParaRPr kumimoji="0" lang="it-IT" sz="16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Calibri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393825" algn="l"/>
              </a:tabLst>
            </a:pPr>
            <a:r>
              <a:rPr kumimoji="0" lang="it-IT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“L’esperienza dell’ASL di Caserta”</a:t>
            </a:r>
            <a:endParaRPr kumimoji="0" 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93825" algn="l"/>
              </a:tabLst>
            </a:pPr>
            <a:endParaRPr kumimoji="0" 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Calibri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93825" algn="l"/>
              </a:tabLst>
            </a:pPr>
            <a:r>
              <a:rPr kumimoji="0" lang="it-IT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Anno accademico 2015/2016</a:t>
            </a:r>
            <a:endParaRPr kumimoji="0" 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/>
          <p:cNvGraphicFramePr>
            <a:graphicFrameLocks noGrp="1"/>
          </p:cNvGraphicFramePr>
          <p:nvPr/>
        </p:nvGraphicFramePr>
        <p:xfrm>
          <a:off x="357158" y="928670"/>
          <a:ext cx="8001056" cy="5072102"/>
        </p:xfrm>
        <a:graphic>
          <a:graphicData uri="http://schemas.openxmlformats.org/drawingml/2006/table">
            <a:tbl>
              <a:tblPr/>
              <a:tblGrid>
                <a:gridCol w="2827208"/>
                <a:gridCol w="5173848"/>
              </a:tblGrid>
              <a:tr h="813024">
                <a:tc>
                  <a:txBody>
                    <a:bodyPr/>
                    <a:lstStyle/>
                    <a:p>
                      <a:pPr marL="68580" algn="l">
                        <a:lnSpc>
                          <a:spcPts val="1520"/>
                        </a:lnSpc>
                        <a:spcAft>
                          <a:spcPts val="0"/>
                        </a:spcAft>
                      </a:pPr>
                      <a:r>
                        <a:rPr lang="it-IT" sz="1400" b="1" spc="-15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Antibiotico</a:t>
                      </a:r>
                      <a:endParaRPr lang="it-IT" sz="1400" b="1" baseline="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algn="l">
                        <a:lnSpc>
                          <a:spcPts val="1520"/>
                        </a:lnSpc>
                        <a:spcAft>
                          <a:spcPts val="0"/>
                        </a:spcAft>
                      </a:pPr>
                      <a:r>
                        <a:rPr lang="it-IT" sz="1400" b="1" spc="-1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Dosi</a:t>
                      </a:r>
                      <a:r>
                        <a:rPr lang="it-IT" sz="1400" b="1" spc="3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it-IT" sz="1400" b="1" spc="-1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r>
                        <a:rPr lang="it-IT" sz="1400" b="1" spc="3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it-IT" sz="1400" b="1" spc="-1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durata</a:t>
                      </a:r>
                      <a:r>
                        <a:rPr lang="it-IT" sz="1400" b="1" spc="3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it-IT" sz="1400" b="1" spc="-1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di</a:t>
                      </a:r>
                      <a:r>
                        <a:rPr lang="it-IT" sz="1400" b="1" spc="3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it-IT" sz="1400" b="1" spc="-1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trattamento</a:t>
                      </a:r>
                      <a:endParaRPr lang="it-IT" sz="1400" b="1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063">
                <a:tc>
                  <a:txBody>
                    <a:bodyPr/>
                    <a:lstStyle/>
                    <a:p>
                      <a:pPr marL="68580" algn="l">
                        <a:lnSpc>
                          <a:spcPts val="1040"/>
                        </a:lnSpc>
                        <a:spcAft>
                          <a:spcPts val="0"/>
                        </a:spcAft>
                      </a:pPr>
                      <a:r>
                        <a:rPr lang="it-IT" sz="1400" b="1" spc="-15" baseline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Prima</a:t>
                      </a:r>
                      <a:r>
                        <a:rPr lang="it-IT" sz="1400" b="1" spc="35" baseline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it-IT" sz="1400" b="1" spc="-15" baseline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scelta:</a:t>
                      </a:r>
                      <a:endParaRPr lang="it-IT" sz="1400" b="1" baseline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040"/>
                        </a:lnSpc>
                        <a:spcAft>
                          <a:spcPts val="1000"/>
                        </a:spcAft>
                      </a:pPr>
                      <a:endParaRPr lang="it-IT" sz="1400" b="1" baseline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423165">
                <a:tc>
                  <a:txBody>
                    <a:bodyPr/>
                    <a:lstStyle/>
                    <a:p>
                      <a:pPr marL="6858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400" b="1" spc="-1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levofloxacina</a:t>
                      </a:r>
                      <a:endParaRPr lang="it-IT" sz="1400" b="1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400" b="1" spc="-1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500</a:t>
                      </a:r>
                      <a:r>
                        <a:rPr lang="it-IT" sz="1400" b="1" spc="2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it-IT" sz="1400" b="1" spc="-1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mg</a:t>
                      </a:r>
                      <a:r>
                        <a:rPr lang="it-IT" sz="1400" b="1" spc="3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it-IT" sz="1400" b="1" spc="-1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per</a:t>
                      </a:r>
                      <a:r>
                        <a:rPr lang="it-IT" sz="1400" b="1" spc="3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it-IT" sz="1400" b="1" spc="-20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os</a:t>
                      </a:r>
                      <a:r>
                        <a:rPr lang="it-IT" sz="1400" b="1" spc="40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it-IT" sz="1400" b="1" spc="-1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ogni</a:t>
                      </a:r>
                      <a:r>
                        <a:rPr lang="it-IT" sz="1400" b="1" spc="3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it-IT" sz="1400" b="1" spc="-20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24</a:t>
                      </a:r>
                      <a:r>
                        <a:rPr lang="it-IT" sz="1400" b="1" spc="3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it-IT" sz="1400" b="1" spc="-1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ore</a:t>
                      </a:r>
                      <a:r>
                        <a:rPr lang="it-IT" sz="1400" b="1" spc="2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it-IT" sz="1400" b="1" spc="-10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per</a:t>
                      </a:r>
                      <a:r>
                        <a:rPr lang="it-IT" sz="1400" b="1" spc="20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it-IT" sz="1400" b="1" spc="-10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7-10</a:t>
                      </a:r>
                      <a:r>
                        <a:rPr lang="it-IT" sz="1400" b="1" spc="3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it-IT" sz="1400" b="1" spc="-1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gg.</a:t>
                      </a:r>
                      <a:endParaRPr lang="it-IT" sz="1400" b="1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063">
                <a:tc>
                  <a:txBody>
                    <a:bodyPr/>
                    <a:lstStyle/>
                    <a:p>
                      <a:pPr marL="6858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400" b="1" spc="-15" baseline="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moxifloxacina</a:t>
                      </a:r>
                      <a:endParaRPr lang="it-IT" sz="1400" b="1" baseline="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400" b="1" spc="-1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400</a:t>
                      </a:r>
                      <a:r>
                        <a:rPr lang="it-IT" sz="1400" b="1" spc="2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it-IT" sz="1400" b="1" spc="-1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mg</a:t>
                      </a:r>
                      <a:r>
                        <a:rPr lang="it-IT" sz="1400" b="1" spc="3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it-IT" sz="1400" b="1" spc="-1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per</a:t>
                      </a:r>
                      <a:r>
                        <a:rPr lang="it-IT" sz="1400" b="1" spc="3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it-IT" sz="1400" b="1" spc="-20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os</a:t>
                      </a:r>
                      <a:r>
                        <a:rPr lang="it-IT" sz="1400" b="1" spc="40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it-IT" sz="1400" b="1" spc="-1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ogni</a:t>
                      </a:r>
                      <a:r>
                        <a:rPr lang="it-IT" sz="1400" b="1" spc="3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it-IT" sz="1400" b="1" spc="-20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24</a:t>
                      </a:r>
                      <a:r>
                        <a:rPr lang="it-IT" sz="1400" b="1" spc="3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it-IT" sz="1400" b="1" spc="-1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ore</a:t>
                      </a:r>
                      <a:r>
                        <a:rPr lang="it-IT" sz="1400" b="1" spc="2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it-IT" sz="1400" b="1" spc="-10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per</a:t>
                      </a:r>
                      <a:r>
                        <a:rPr lang="it-IT" sz="1400" b="1" spc="20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it-IT" sz="1400" b="1" spc="-10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7-10</a:t>
                      </a:r>
                      <a:r>
                        <a:rPr lang="it-IT" sz="1400" b="1" spc="3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it-IT" sz="1400" b="1" spc="-1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gg.</a:t>
                      </a:r>
                      <a:endParaRPr lang="it-IT" sz="1400" b="1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3165">
                <a:tc>
                  <a:txBody>
                    <a:bodyPr/>
                    <a:lstStyle/>
                    <a:p>
                      <a:pPr marL="6858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400" b="1" spc="-1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ciprofloxacina</a:t>
                      </a:r>
                      <a:endParaRPr lang="it-IT" sz="1400" b="1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400" b="1" spc="-1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500</a:t>
                      </a:r>
                      <a:r>
                        <a:rPr lang="it-IT" sz="1400" b="1" spc="2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it-IT" sz="1400" b="1" spc="-1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mg</a:t>
                      </a:r>
                      <a:r>
                        <a:rPr lang="it-IT" sz="1400" b="1" spc="3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it-IT" sz="1400" b="1" spc="-1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per</a:t>
                      </a:r>
                      <a:r>
                        <a:rPr lang="it-IT" sz="1400" b="1" spc="3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it-IT" sz="1400" b="1" spc="-20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os</a:t>
                      </a:r>
                      <a:r>
                        <a:rPr lang="it-IT" sz="1400" b="1" spc="40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it-IT" sz="1400" b="1" spc="-1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ogni</a:t>
                      </a:r>
                      <a:r>
                        <a:rPr lang="it-IT" sz="1400" b="1" spc="3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it-IT" sz="1400" b="1" spc="-20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r>
                        <a:rPr lang="it-IT" sz="1400" b="1" spc="3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it-IT" sz="1400" b="1" spc="-1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ore</a:t>
                      </a:r>
                      <a:r>
                        <a:rPr lang="it-IT" sz="1400" b="1" spc="2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it-IT" sz="1400" b="1" spc="-10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per</a:t>
                      </a:r>
                      <a:r>
                        <a:rPr lang="it-IT" sz="1400" b="1" spc="20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it-IT" sz="1400" b="1" spc="-10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7-10</a:t>
                      </a:r>
                      <a:r>
                        <a:rPr lang="it-IT" sz="1400" b="1" spc="3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it-IT" sz="1400" b="1" spc="-1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gg.</a:t>
                      </a:r>
                      <a:endParaRPr lang="it-IT" sz="1400" b="1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063">
                <a:tc>
                  <a:txBody>
                    <a:bodyPr/>
                    <a:lstStyle/>
                    <a:p>
                      <a:pPr marL="6858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400" b="1" spc="-1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azitromicina</a:t>
                      </a:r>
                      <a:endParaRPr lang="it-IT" sz="1400" b="1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400" b="1" spc="-1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500</a:t>
                      </a:r>
                      <a:r>
                        <a:rPr lang="it-IT" sz="1400" b="1" spc="2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it-IT" sz="1400" b="1" spc="-1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mg</a:t>
                      </a:r>
                      <a:r>
                        <a:rPr lang="it-IT" sz="1400" b="1" spc="3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it-IT" sz="1400" b="1" spc="-1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per</a:t>
                      </a:r>
                      <a:r>
                        <a:rPr lang="it-IT" sz="1400" b="1" spc="3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it-IT" sz="1400" b="1" spc="-20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os</a:t>
                      </a:r>
                      <a:r>
                        <a:rPr lang="it-IT" sz="1400" b="1" spc="40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it-IT" sz="1400" b="1" spc="-1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ogni</a:t>
                      </a:r>
                      <a:r>
                        <a:rPr lang="it-IT" sz="1400" b="1" spc="3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it-IT" sz="1400" b="1" spc="-20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24</a:t>
                      </a:r>
                      <a:r>
                        <a:rPr lang="it-IT" sz="1400" b="1" spc="3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it-IT" sz="1400" b="1" spc="-1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ore</a:t>
                      </a:r>
                      <a:r>
                        <a:rPr lang="it-IT" sz="1400" b="1" spc="2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it-IT" sz="1400" b="1" spc="-10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per</a:t>
                      </a:r>
                      <a:r>
                        <a:rPr lang="it-IT" sz="1400" b="1" spc="20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it-IT" sz="1400" b="1" spc="-10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3-5</a:t>
                      </a:r>
                      <a:r>
                        <a:rPr lang="it-IT" sz="1400" b="1" spc="3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it-IT" sz="1400" b="1" spc="-1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gg.</a:t>
                      </a:r>
                      <a:endParaRPr lang="it-IT" sz="1400" b="1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3165">
                <a:tc>
                  <a:txBody>
                    <a:bodyPr/>
                    <a:lstStyle/>
                    <a:p>
                      <a:pPr marL="6858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400" b="1" spc="-1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claritromicina</a:t>
                      </a:r>
                      <a:endParaRPr lang="it-IT" sz="1400" b="1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400" b="1" spc="-1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500</a:t>
                      </a:r>
                      <a:r>
                        <a:rPr lang="it-IT" sz="1400" b="1" spc="2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it-IT" sz="1400" b="1" spc="-1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mg</a:t>
                      </a:r>
                      <a:r>
                        <a:rPr lang="it-IT" sz="1400" b="1" spc="3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it-IT" sz="1400" b="1" spc="-1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per</a:t>
                      </a:r>
                      <a:r>
                        <a:rPr lang="it-IT" sz="1400" b="1" spc="3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it-IT" sz="1400" b="1" spc="-20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os</a:t>
                      </a:r>
                      <a:r>
                        <a:rPr lang="it-IT" sz="1400" b="1" spc="40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it-IT" sz="1400" b="1" spc="-1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ogni</a:t>
                      </a:r>
                      <a:r>
                        <a:rPr lang="it-IT" sz="1400" b="1" spc="3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it-IT" sz="1400" b="1" spc="-20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r>
                        <a:rPr lang="it-IT" sz="1400" b="1" spc="3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it-IT" sz="1400" b="1" spc="-1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ore</a:t>
                      </a:r>
                      <a:r>
                        <a:rPr lang="it-IT" sz="1400" b="1" spc="2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it-IT" sz="1400" b="1" spc="-10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per</a:t>
                      </a:r>
                      <a:r>
                        <a:rPr lang="it-IT" sz="1400" b="1" spc="20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it-IT" sz="1400" b="1" spc="-10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10-14</a:t>
                      </a:r>
                      <a:r>
                        <a:rPr lang="it-IT" sz="1400" b="1" spc="2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it-IT" sz="1400" b="1" spc="-10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gg.</a:t>
                      </a:r>
                      <a:endParaRPr lang="it-IT" sz="1400" b="1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3165">
                <a:tc>
                  <a:txBody>
                    <a:bodyPr/>
                    <a:lstStyle/>
                    <a:p>
                      <a:pPr marL="68580" algn="l">
                        <a:lnSpc>
                          <a:spcPts val="1025"/>
                        </a:lnSpc>
                        <a:spcAft>
                          <a:spcPts val="0"/>
                        </a:spcAft>
                      </a:pPr>
                      <a:r>
                        <a:rPr lang="it-IT" sz="1400" b="1" spc="-15" baseline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Seconda</a:t>
                      </a:r>
                      <a:r>
                        <a:rPr lang="it-IT" sz="1400" b="1" spc="25" baseline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it-IT" sz="1400" b="1" spc="-15" baseline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scelta:</a:t>
                      </a:r>
                      <a:endParaRPr lang="it-IT" sz="1400" b="1" baseline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025"/>
                        </a:lnSpc>
                        <a:spcAft>
                          <a:spcPts val="1000"/>
                        </a:spcAft>
                      </a:pPr>
                      <a:endParaRPr lang="it-IT" sz="1400" b="1" baseline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428063">
                <a:tc>
                  <a:txBody>
                    <a:bodyPr/>
                    <a:lstStyle/>
                    <a:p>
                      <a:pPr marL="6858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400" b="1" spc="-1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eritromicina</a:t>
                      </a:r>
                      <a:endParaRPr lang="it-IT" sz="1400" b="1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400" b="1" spc="-1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500</a:t>
                      </a:r>
                      <a:r>
                        <a:rPr lang="it-IT" sz="1400" b="1" spc="2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it-IT" sz="1400" b="1" spc="-1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mg</a:t>
                      </a:r>
                      <a:r>
                        <a:rPr lang="it-IT" sz="1400" b="1" spc="3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it-IT" sz="1400" b="1" spc="-1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per</a:t>
                      </a:r>
                      <a:r>
                        <a:rPr lang="it-IT" sz="1400" b="1" spc="3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it-IT" sz="1400" b="1" spc="-20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os</a:t>
                      </a:r>
                      <a:r>
                        <a:rPr lang="it-IT" sz="1400" b="1" spc="40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it-IT" sz="1400" b="1" spc="-1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ogni</a:t>
                      </a:r>
                      <a:r>
                        <a:rPr lang="it-IT" sz="1400" b="1" spc="3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it-IT" sz="1400" b="1" spc="-1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r>
                        <a:rPr lang="it-IT" sz="1400" b="1" spc="30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it-IT" sz="1400" b="1" spc="-1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ore</a:t>
                      </a:r>
                      <a:r>
                        <a:rPr lang="it-IT" sz="1400" b="1" spc="2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it-IT" sz="1400" b="1" spc="-1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per</a:t>
                      </a:r>
                      <a:r>
                        <a:rPr lang="it-IT" sz="1400" b="1" spc="2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it-IT" sz="1400" b="1" spc="-10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10-14</a:t>
                      </a:r>
                      <a:r>
                        <a:rPr lang="it-IT" sz="1400" b="1" spc="2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it-IT" sz="1400" b="1" spc="-10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gg.</a:t>
                      </a:r>
                      <a:endParaRPr lang="it-IT" sz="1400" b="1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103">
                <a:tc>
                  <a:txBody>
                    <a:bodyPr/>
                    <a:lstStyle/>
                    <a:p>
                      <a:pPr marL="68580" algn="l">
                        <a:lnSpc>
                          <a:spcPts val="1055"/>
                        </a:lnSpc>
                        <a:spcAft>
                          <a:spcPts val="0"/>
                        </a:spcAft>
                      </a:pPr>
                      <a:r>
                        <a:rPr lang="it-IT" sz="1400" b="1" spc="-1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doxiciclina</a:t>
                      </a:r>
                      <a:endParaRPr lang="it-IT" sz="1400" b="1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algn="l">
                        <a:lnSpc>
                          <a:spcPts val="1055"/>
                        </a:lnSpc>
                        <a:spcAft>
                          <a:spcPts val="0"/>
                        </a:spcAft>
                      </a:pPr>
                      <a:r>
                        <a:rPr lang="it-IT" sz="1400" b="1" spc="-1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200</a:t>
                      </a:r>
                      <a:r>
                        <a:rPr lang="it-IT" sz="1400" b="1" spc="2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it-IT" sz="1400" b="1" spc="-1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mg</a:t>
                      </a:r>
                      <a:r>
                        <a:rPr lang="it-IT" sz="1400" b="1" spc="3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it-IT" sz="1400" b="1" spc="-1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per</a:t>
                      </a:r>
                      <a:r>
                        <a:rPr lang="it-IT" sz="1400" b="1" spc="3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it-IT" sz="1400" b="1" spc="-20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os</a:t>
                      </a:r>
                      <a:r>
                        <a:rPr lang="it-IT" sz="1400" b="1" spc="40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it-IT" sz="1400" b="1" spc="-1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prima</a:t>
                      </a:r>
                      <a:r>
                        <a:rPr lang="it-IT" sz="1400" b="1" spc="2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it-IT" sz="1400" b="1" spc="-1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dose,</a:t>
                      </a:r>
                      <a:r>
                        <a:rPr lang="it-IT" sz="1400" b="1" spc="3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it-IT" sz="1400" b="1" spc="-15" baseline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poi</a:t>
                      </a:r>
                      <a:endParaRPr lang="it-IT" sz="1400" b="1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063">
                <a:tc>
                  <a:txBody>
                    <a:bodyPr/>
                    <a:lstStyle/>
                    <a:p>
                      <a:pPr algn="l">
                        <a:lnSpc>
                          <a:spcPts val="1055"/>
                        </a:lnSpc>
                        <a:spcAft>
                          <a:spcPts val="1000"/>
                        </a:spcAft>
                      </a:pPr>
                      <a:endParaRPr lang="it-IT" sz="1400" b="1" baseline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400" b="1" spc="-15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r>
                        <a:rPr lang="it-IT" sz="1400" b="1" spc="25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it-IT" sz="1400" b="1" spc="-15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mg</a:t>
                      </a:r>
                      <a:r>
                        <a:rPr lang="it-IT" sz="1400" b="1" spc="35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it-IT" sz="1400" b="1" spc="-15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ogni</a:t>
                      </a:r>
                      <a:r>
                        <a:rPr lang="it-IT" sz="1400" b="1" spc="25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it-IT" sz="1400" b="1" spc="-15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r>
                        <a:rPr lang="it-IT" sz="1400" b="1" spc="35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it-IT" sz="1400" b="1" spc="-15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ore</a:t>
                      </a:r>
                      <a:r>
                        <a:rPr lang="it-IT" sz="1400" b="1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it-IT" sz="1400" b="1" spc="-15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per</a:t>
                      </a:r>
                      <a:r>
                        <a:rPr lang="it-IT" sz="1400" b="1" spc="35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it-IT" sz="1400" b="1" spc="-15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10-14</a:t>
                      </a:r>
                      <a:r>
                        <a:rPr lang="it-IT" sz="1400" b="1" spc="35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it-IT" sz="1400" b="1" spc="-10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gg.</a:t>
                      </a:r>
                      <a:endParaRPr lang="it-IT" sz="1400" b="1" baseline="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CasellaDiTesto 2"/>
          <p:cNvSpPr txBox="1"/>
          <p:nvPr/>
        </p:nvSpPr>
        <p:spPr>
          <a:xfrm>
            <a:off x="928662" y="500042"/>
            <a:ext cx="7858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latin typeface="Arial" pitchFamily="34" charset="0"/>
                <a:cs typeface="Arial" pitchFamily="34" charset="0"/>
              </a:rPr>
              <a:t>Trattamento in soggetto con polmonite di grado lieve</a:t>
            </a:r>
            <a:endParaRPr lang="it-IT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928662" y="500042"/>
            <a:ext cx="7858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latin typeface="Arial" pitchFamily="34" charset="0"/>
                <a:cs typeface="Arial" pitchFamily="34" charset="0"/>
              </a:rPr>
              <a:t>Trattamento in soggetto con polmonite di grado grave o in soggetto </a:t>
            </a:r>
            <a:r>
              <a:rPr lang="it-IT" dirty="0" err="1" smtClean="0">
                <a:latin typeface="Arial" pitchFamily="34" charset="0"/>
                <a:cs typeface="Arial" pitchFamily="34" charset="0"/>
              </a:rPr>
              <a:t>immunocompromesso</a:t>
            </a:r>
            <a:endParaRPr lang="it-IT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Tabella 3"/>
          <p:cNvGraphicFramePr>
            <a:graphicFrameLocks noGrp="1"/>
          </p:cNvGraphicFramePr>
          <p:nvPr/>
        </p:nvGraphicFramePr>
        <p:xfrm>
          <a:off x="428596" y="1643050"/>
          <a:ext cx="7858180" cy="3857653"/>
        </p:xfrm>
        <a:graphic>
          <a:graphicData uri="http://schemas.openxmlformats.org/drawingml/2006/table">
            <a:tbl>
              <a:tblPr/>
              <a:tblGrid>
                <a:gridCol w="2775639"/>
                <a:gridCol w="5082541"/>
              </a:tblGrid>
              <a:tr h="532176">
                <a:tc>
                  <a:txBody>
                    <a:bodyPr/>
                    <a:lstStyle/>
                    <a:p>
                      <a:pPr marL="68580" algn="l">
                        <a:lnSpc>
                          <a:spcPts val="1530"/>
                        </a:lnSpc>
                        <a:spcAft>
                          <a:spcPts val="0"/>
                        </a:spcAft>
                      </a:pPr>
                      <a:r>
                        <a:rPr lang="it-IT" sz="1200" b="1" spc="-15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Antibiotico</a:t>
                      </a:r>
                      <a:endParaRPr lang="it-IT" sz="12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algn="l">
                        <a:lnSpc>
                          <a:spcPts val="1530"/>
                        </a:lnSpc>
                        <a:spcAft>
                          <a:spcPts val="0"/>
                        </a:spcAft>
                      </a:pPr>
                      <a:r>
                        <a:rPr lang="it-IT" sz="1200" b="1" spc="-15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Dosi</a:t>
                      </a:r>
                      <a:r>
                        <a:rPr lang="it-IT" sz="1200" b="1" spc="35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r>
                        <a:rPr lang="it-IT" sz="1200" b="1" spc="-15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e</a:t>
                      </a:r>
                      <a:r>
                        <a:rPr lang="it-IT" sz="1200" b="1" spc="35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r>
                        <a:rPr lang="it-IT" sz="1200" b="1" spc="-15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durata**</a:t>
                      </a:r>
                      <a:r>
                        <a:rPr lang="it-IT" sz="1200" b="1" spc="3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r>
                        <a:rPr lang="it-IT" sz="1200" b="1" spc="-1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di</a:t>
                      </a:r>
                      <a:r>
                        <a:rPr lang="it-IT" sz="1200" b="1" spc="35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r>
                        <a:rPr lang="it-IT" sz="1200" b="1" spc="-15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trattamento</a:t>
                      </a:r>
                      <a:endParaRPr lang="it-IT" sz="1200" b="1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548">
                <a:tc>
                  <a:txBody>
                    <a:bodyPr/>
                    <a:lstStyle/>
                    <a:p>
                      <a:pPr marL="68580" algn="l">
                        <a:lnSpc>
                          <a:spcPts val="1025"/>
                        </a:lnSpc>
                        <a:spcAft>
                          <a:spcPts val="0"/>
                        </a:spcAft>
                      </a:pPr>
                      <a:r>
                        <a:rPr lang="it-IT" sz="1200" b="1" spc="-15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Prima</a:t>
                      </a:r>
                      <a:r>
                        <a:rPr lang="it-IT" sz="1200" b="1" spc="35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r>
                        <a:rPr lang="it-IT" sz="1200" b="1" spc="-15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scelta</a:t>
                      </a:r>
                      <a:r>
                        <a:rPr lang="it-IT" sz="1200" b="1" spc="-1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:</a:t>
                      </a:r>
                      <a:endParaRPr lang="it-IT" sz="12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025"/>
                        </a:lnSpc>
                        <a:spcAft>
                          <a:spcPts val="1000"/>
                        </a:spcAft>
                      </a:pPr>
                      <a:endParaRPr lang="it-IT" sz="1200" b="1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80093">
                <a:tc>
                  <a:txBody>
                    <a:bodyPr/>
                    <a:lstStyle/>
                    <a:p>
                      <a:pPr marL="6858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200" b="1" spc="-15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levofloxacina</a:t>
                      </a:r>
                      <a:endParaRPr lang="it-IT" sz="1200" b="1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200" b="1" spc="-15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500-750</a:t>
                      </a:r>
                      <a:r>
                        <a:rPr lang="it-IT" sz="1200" b="1" spc="35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r>
                        <a:rPr lang="it-IT" sz="1200" b="1" spc="-2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mg</a:t>
                      </a:r>
                      <a:r>
                        <a:rPr lang="it-IT" sz="1200" b="1" spc="35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r>
                        <a:rPr lang="it-IT" sz="1200" b="1" spc="-15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ev</a:t>
                      </a:r>
                      <a:r>
                        <a:rPr lang="it-IT" sz="1200" b="1" spc="25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r>
                        <a:rPr lang="it-IT" sz="1200" b="1" spc="-15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ogni</a:t>
                      </a:r>
                      <a:r>
                        <a:rPr lang="it-IT" sz="1200" b="1" spc="35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r>
                        <a:rPr lang="it-IT" sz="1200" b="1" spc="-2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24</a:t>
                      </a:r>
                      <a:r>
                        <a:rPr lang="it-IT" sz="1200" b="1" spc="35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r>
                        <a:rPr lang="it-IT" sz="1200" b="1" spc="-1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h.</a:t>
                      </a:r>
                      <a:r>
                        <a:rPr lang="it-IT" sz="1200" b="1" spc="25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r>
                        <a:rPr lang="it-IT" sz="1200" b="1" spc="-15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per</a:t>
                      </a:r>
                      <a:r>
                        <a:rPr lang="it-IT" sz="1200" b="1" spc="25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r>
                        <a:rPr lang="it-IT" sz="1200" b="1" spc="-1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10-14</a:t>
                      </a:r>
                      <a:r>
                        <a:rPr lang="it-IT" sz="1200" b="1" spc="25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r>
                        <a:rPr lang="it-IT" sz="1200" b="1" spc="-15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gg</a:t>
                      </a:r>
                      <a:r>
                        <a:rPr lang="it-IT" sz="1200" b="1" spc="35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r>
                        <a:rPr lang="it-IT" sz="1200" b="1" spc="-1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***</a:t>
                      </a:r>
                      <a:endParaRPr lang="it-IT" sz="1200" b="1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093">
                <a:tc>
                  <a:txBody>
                    <a:bodyPr/>
                    <a:lstStyle/>
                    <a:p>
                      <a:pPr marL="6858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200" b="1" spc="-15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azitromicina</a:t>
                      </a:r>
                      <a:endParaRPr lang="it-IT" sz="1200" b="1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200" b="1" spc="-15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500</a:t>
                      </a:r>
                      <a:r>
                        <a:rPr lang="it-IT" sz="1200" b="1" spc="25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r>
                        <a:rPr lang="it-IT" sz="1200" b="1" spc="-15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mg</a:t>
                      </a:r>
                      <a:r>
                        <a:rPr lang="it-IT" sz="1200" b="1" spc="35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r>
                        <a:rPr lang="it-IT" sz="1200" b="1" spc="-15" dirty="0" err="1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ev</a:t>
                      </a:r>
                      <a:r>
                        <a:rPr lang="it-IT" sz="1200" b="1" spc="25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r>
                        <a:rPr lang="it-IT" sz="1200" b="1" spc="-15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ogni</a:t>
                      </a:r>
                      <a:r>
                        <a:rPr lang="it-IT" sz="1200" b="1" spc="25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r>
                        <a:rPr lang="it-IT" sz="1200" b="1" spc="-15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24</a:t>
                      </a:r>
                      <a:r>
                        <a:rPr lang="it-IT" sz="1200" b="1" spc="35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r>
                        <a:rPr lang="it-IT" sz="1200" b="1" spc="-1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h.</a:t>
                      </a:r>
                      <a:r>
                        <a:rPr lang="it-IT" sz="12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r>
                        <a:rPr lang="it-IT" sz="1200" b="1" spc="-15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per</a:t>
                      </a:r>
                      <a:r>
                        <a:rPr lang="it-IT" sz="1200" b="1" spc="2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r>
                        <a:rPr lang="it-IT" sz="1200" b="1" spc="-1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7-10</a:t>
                      </a:r>
                      <a:r>
                        <a:rPr lang="it-IT" sz="1200" b="1" spc="25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r>
                        <a:rPr lang="it-IT" sz="1200" b="1" spc="-15" dirty="0" err="1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gg</a:t>
                      </a:r>
                      <a:r>
                        <a:rPr lang="it-IT" sz="1200" b="1" spc="35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r>
                        <a:rPr lang="it-IT" sz="1200" b="1" spc="-1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***</a:t>
                      </a:r>
                      <a:endParaRPr lang="it-IT" sz="12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548">
                <a:tc>
                  <a:txBody>
                    <a:bodyPr/>
                    <a:lstStyle/>
                    <a:p>
                      <a:pPr marL="68580" algn="l">
                        <a:lnSpc>
                          <a:spcPts val="1040"/>
                        </a:lnSpc>
                        <a:spcAft>
                          <a:spcPts val="0"/>
                        </a:spcAft>
                      </a:pPr>
                      <a:r>
                        <a:rPr lang="it-IT" sz="1200" b="1" spc="-15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Seconda</a:t>
                      </a:r>
                      <a:r>
                        <a:rPr lang="it-IT" sz="1200" b="1" spc="25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r>
                        <a:rPr lang="it-IT" sz="1200" b="1" spc="-15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scelta:</a:t>
                      </a:r>
                      <a:endParaRPr lang="it-IT" sz="12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040"/>
                        </a:lnSpc>
                        <a:spcAft>
                          <a:spcPts val="1000"/>
                        </a:spcAft>
                      </a:pPr>
                      <a:endParaRPr lang="it-IT" sz="1200" b="1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80093">
                <a:tc>
                  <a:txBody>
                    <a:bodyPr/>
                    <a:lstStyle/>
                    <a:p>
                      <a:pPr marL="6858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200" b="1" spc="-15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ciprofloxacina</a:t>
                      </a:r>
                      <a:endParaRPr lang="it-IT" sz="1200" b="1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200" b="1" spc="-15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400</a:t>
                      </a:r>
                      <a:r>
                        <a:rPr lang="it-IT" sz="1200" b="1" spc="25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r>
                        <a:rPr lang="it-IT" sz="1200" b="1" spc="-15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mg</a:t>
                      </a:r>
                      <a:r>
                        <a:rPr lang="it-IT" sz="1200" b="1" spc="35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r>
                        <a:rPr lang="it-IT" sz="1200" b="1" spc="-15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ev</a:t>
                      </a:r>
                      <a:r>
                        <a:rPr lang="it-IT" sz="1200" b="1" spc="25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r>
                        <a:rPr lang="it-IT" sz="1200" b="1" spc="-15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ogni</a:t>
                      </a:r>
                      <a:r>
                        <a:rPr lang="it-IT" sz="1200" b="1" spc="25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r>
                        <a:rPr lang="it-IT" sz="1200" b="1" spc="-15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</a:t>
                      </a:r>
                      <a:r>
                        <a:rPr lang="it-IT" sz="1200" b="1" spc="35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r>
                        <a:rPr lang="it-IT" sz="1200" b="1" spc="-15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ore</a:t>
                      </a:r>
                      <a:r>
                        <a:rPr lang="it-IT" sz="1200" b="1" spc="25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r>
                        <a:rPr lang="it-IT" sz="1200" b="1" spc="-15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per</a:t>
                      </a:r>
                      <a:r>
                        <a:rPr lang="it-IT" sz="1200" b="1" spc="25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r>
                        <a:rPr lang="it-IT" sz="1200" b="1" spc="-15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</a:t>
                      </a:r>
                      <a:r>
                        <a:rPr lang="it-IT" sz="1200" b="1" spc="35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r>
                        <a:rPr lang="it-IT" sz="1200" b="1" spc="-2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gg</a:t>
                      </a:r>
                      <a:r>
                        <a:rPr lang="it-IT" sz="1200" b="1" spc="35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r>
                        <a:rPr lang="it-IT" sz="1200" b="1" spc="-15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o</a:t>
                      </a:r>
                      <a:r>
                        <a:rPr lang="it-IT" sz="1200" b="1" spc="4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r>
                        <a:rPr lang="it-IT" sz="1200" b="1" spc="-2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750</a:t>
                      </a:r>
                      <a:r>
                        <a:rPr lang="it-IT" sz="1200" b="1" spc="35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r>
                        <a:rPr lang="it-IT" sz="1200" b="1" spc="-15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per</a:t>
                      </a:r>
                      <a:r>
                        <a:rPr lang="it-IT" sz="1200" b="1" spc="35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r>
                        <a:rPr lang="it-IT" sz="1200" b="1" spc="-15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os</a:t>
                      </a:r>
                      <a:r>
                        <a:rPr lang="it-IT" sz="1200" b="1" spc="25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r>
                        <a:rPr lang="it-IT" sz="1200" b="1" spc="-15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BID</a:t>
                      </a:r>
                      <a:r>
                        <a:rPr lang="it-IT" sz="1200" b="1" spc="35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r>
                        <a:rPr lang="it-IT" sz="1200" b="1" spc="-15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***</a:t>
                      </a:r>
                      <a:endParaRPr lang="it-IT" sz="1200" b="1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093">
                <a:tc>
                  <a:txBody>
                    <a:bodyPr/>
                    <a:lstStyle/>
                    <a:p>
                      <a:pPr marL="6858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200" b="1" spc="-15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moxifloxacina</a:t>
                      </a:r>
                      <a:endParaRPr lang="it-IT" sz="1200" b="1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200" b="1" spc="-15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400</a:t>
                      </a:r>
                      <a:r>
                        <a:rPr lang="it-IT" sz="1200" b="1" spc="25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r>
                        <a:rPr lang="it-IT" sz="1200" b="1" spc="-15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mg</a:t>
                      </a:r>
                      <a:r>
                        <a:rPr lang="it-IT" sz="1200" b="1" spc="35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r>
                        <a:rPr lang="it-IT" sz="1200" b="1" spc="-15" dirty="0" err="1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ev</a:t>
                      </a:r>
                      <a:r>
                        <a:rPr lang="it-IT" sz="1200" b="1" spc="25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r>
                        <a:rPr lang="it-IT" sz="1200" b="1" spc="-15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ogni</a:t>
                      </a:r>
                      <a:r>
                        <a:rPr lang="it-IT" sz="1200" b="1" spc="25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r>
                        <a:rPr lang="it-IT" sz="1200" b="1" spc="-15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24</a:t>
                      </a:r>
                      <a:r>
                        <a:rPr lang="it-IT" sz="1200" b="1" spc="35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r>
                        <a:rPr lang="it-IT" sz="1200" b="1" spc="-15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ore</a:t>
                      </a:r>
                      <a:r>
                        <a:rPr lang="it-IT" sz="1200" b="1" spc="35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r>
                        <a:rPr lang="it-IT" sz="1200" b="1" spc="-1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per</a:t>
                      </a:r>
                      <a:r>
                        <a:rPr lang="it-IT" sz="1200" b="1" spc="2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r>
                        <a:rPr lang="it-IT" sz="1200" b="1" spc="-15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</a:t>
                      </a:r>
                      <a:r>
                        <a:rPr lang="it-IT" sz="1200" b="1" spc="25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r>
                        <a:rPr lang="it-IT" sz="1200" b="1" spc="-15" dirty="0" err="1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gg</a:t>
                      </a:r>
                      <a:r>
                        <a:rPr lang="it-IT" sz="12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r>
                        <a:rPr lang="it-IT" sz="1200" b="1" spc="-15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***</a:t>
                      </a:r>
                      <a:endParaRPr lang="it-IT" sz="12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002">
                <a:tc>
                  <a:txBody>
                    <a:bodyPr/>
                    <a:lstStyle/>
                    <a:p>
                      <a:pPr marL="68580" algn="l">
                        <a:lnSpc>
                          <a:spcPts val="1025"/>
                        </a:lnSpc>
                        <a:spcAft>
                          <a:spcPts val="0"/>
                        </a:spcAft>
                      </a:pPr>
                      <a:r>
                        <a:rPr lang="it-IT" sz="1200" b="1" spc="-15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Terza</a:t>
                      </a:r>
                      <a:r>
                        <a:rPr lang="it-IT" sz="1200" b="1" spc="25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r>
                        <a:rPr lang="it-IT" sz="1200" b="1" spc="-15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scelta</a:t>
                      </a:r>
                      <a:r>
                        <a:rPr lang="it-IT" sz="1200" b="1" spc="-1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:</a:t>
                      </a:r>
                      <a:endParaRPr lang="it-IT" sz="12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025"/>
                        </a:lnSpc>
                        <a:spcAft>
                          <a:spcPts val="1000"/>
                        </a:spcAft>
                      </a:pPr>
                      <a:endParaRPr lang="it-IT" sz="1200" b="1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814818">
                <a:tc>
                  <a:txBody>
                    <a:bodyPr/>
                    <a:lstStyle/>
                    <a:p>
                      <a:pPr marL="6858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200" b="1" spc="-15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eritromicina</a:t>
                      </a:r>
                      <a:endParaRPr lang="it-IT" sz="12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200" b="1" spc="-15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0.75-1gr</a:t>
                      </a:r>
                      <a:r>
                        <a:rPr lang="it-IT" sz="1200" b="1" spc="6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r>
                        <a:rPr lang="it-IT" sz="1200" b="1" spc="-15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ev</a:t>
                      </a:r>
                      <a:r>
                        <a:rPr lang="it-IT" sz="1200" b="1" spc="55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r>
                        <a:rPr lang="it-IT" sz="1200" b="1" spc="-1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ogni</a:t>
                      </a:r>
                      <a:r>
                        <a:rPr lang="it-IT" sz="1200" b="1" spc="6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r>
                        <a:rPr lang="it-IT" sz="1200" b="1" spc="-15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</a:t>
                      </a:r>
                      <a:r>
                        <a:rPr lang="it-IT" sz="1200" b="1" spc="6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r>
                        <a:rPr lang="it-IT" sz="1200" b="1" spc="-15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ore</a:t>
                      </a:r>
                      <a:r>
                        <a:rPr lang="it-IT" sz="1200" b="1" spc="6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r>
                        <a:rPr lang="it-IT" sz="1200" b="1" spc="-15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per</a:t>
                      </a:r>
                      <a:r>
                        <a:rPr lang="it-IT" sz="1200" b="1" spc="6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r>
                        <a:rPr lang="it-IT" sz="1200" b="1" spc="-1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3-7</a:t>
                      </a:r>
                      <a:r>
                        <a:rPr lang="it-IT" sz="1200" b="1" spc="5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r>
                        <a:rPr lang="it-IT" sz="1200" b="1" spc="-1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gg.,</a:t>
                      </a:r>
                      <a:r>
                        <a:rPr lang="it-IT" sz="1200" b="1" spc="6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r>
                        <a:rPr lang="it-IT" sz="1200" b="1" spc="-1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poi</a:t>
                      </a:r>
                      <a:r>
                        <a:rPr lang="it-IT" sz="1200" b="1" spc="6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r>
                        <a:rPr lang="it-IT" sz="1200" b="1" spc="-2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500</a:t>
                      </a:r>
                      <a:r>
                        <a:rPr lang="it-IT" sz="1200" b="1" spc="6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r>
                        <a:rPr lang="it-IT" sz="1200" b="1" spc="-15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mg</a:t>
                      </a:r>
                      <a:r>
                        <a:rPr lang="it-IT" sz="1200" b="1" spc="6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r>
                        <a:rPr lang="it-IT" sz="1200" b="1" spc="-15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ogni</a:t>
                      </a:r>
                      <a:r>
                        <a:rPr lang="it-IT" sz="1200" b="1" spc="6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r>
                        <a:rPr lang="it-IT" sz="1200" b="1" spc="-15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</a:t>
                      </a:r>
                      <a:r>
                        <a:rPr lang="it-IT" sz="1200" b="1" spc="6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r>
                        <a:rPr lang="it-IT" sz="1200" b="1" spc="-2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ore</a:t>
                      </a:r>
                      <a:r>
                        <a:rPr lang="it-IT" sz="1200" b="1" spc="6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r>
                        <a:rPr lang="it-IT" sz="1200" b="1" spc="-15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per</a:t>
                      </a:r>
                      <a:r>
                        <a:rPr lang="it-IT" sz="1200" b="1" spc="6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r>
                        <a:rPr lang="it-IT" sz="1200" b="1" spc="-15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21</a:t>
                      </a:r>
                      <a:endParaRPr lang="it-IT" sz="1200" b="1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68580" algn="l">
                        <a:lnSpc>
                          <a:spcPts val="1045"/>
                        </a:lnSpc>
                        <a:spcAft>
                          <a:spcPts val="0"/>
                        </a:spcAft>
                      </a:pPr>
                      <a:r>
                        <a:rPr lang="it-IT" sz="1200" b="1" spc="-1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gg,</a:t>
                      </a:r>
                      <a:endParaRPr lang="it-IT" sz="1200" b="1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0189">
                <a:tc>
                  <a:txBody>
                    <a:bodyPr/>
                    <a:lstStyle/>
                    <a:p>
                      <a:pPr marL="6858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endParaRPr lang="it-IT" sz="1200" b="1" spc="-1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6858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200" b="1" spc="-1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in</a:t>
                      </a:r>
                      <a:r>
                        <a:rPr lang="it-IT" sz="1200" b="1" spc="35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r>
                        <a:rPr lang="it-IT" sz="1200" b="1" spc="-15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combinazione</a:t>
                      </a:r>
                      <a:r>
                        <a:rPr lang="it-IT" sz="1200" b="1" spc="25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r>
                        <a:rPr lang="it-IT" sz="1200" b="1" spc="-15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con</a:t>
                      </a:r>
                      <a:r>
                        <a:rPr lang="it-IT" sz="1200" b="1" spc="35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r>
                        <a:rPr lang="it-IT" sz="1200" b="1" spc="-15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rifampicina</a:t>
                      </a:r>
                      <a:endParaRPr lang="it-IT" sz="1200" b="1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200" b="1" spc="-15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300-600</a:t>
                      </a:r>
                      <a:r>
                        <a:rPr lang="it-IT" sz="1200" b="1" spc="35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r>
                        <a:rPr lang="it-IT" sz="1200" b="1" spc="-2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mg</a:t>
                      </a:r>
                      <a:r>
                        <a:rPr lang="it-IT" sz="1200" b="1" spc="35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r>
                        <a:rPr lang="it-IT" sz="1200" b="1" spc="-1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per</a:t>
                      </a:r>
                      <a:r>
                        <a:rPr lang="it-IT" sz="1200" b="1" spc="2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r>
                        <a:rPr lang="it-IT" sz="1200" b="1" spc="-15" dirty="0" err="1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os</a:t>
                      </a:r>
                      <a:r>
                        <a:rPr lang="it-IT" sz="1200" b="1" spc="25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r>
                        <a:rPr lang="it-IT" sz="1200" b="1" spc="-15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o</a:t>
                      </a:r>
                      <a:r>
                        <a:rPr lang="it-IT" sz="1200" b="1" spc="4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r>
                        <a:rPr lang="it-IT" sz="1200" b="1" spc="-15" dirty="0" err="1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ev</a:t>
                      </a:r>
                      <a:r>
                        <a:rPr lang="it-IT" sz="1200" b="1" spc="25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r>
                        <a:rPr lang="it-IT" sz="1200" b="1" spc="-15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ogni</a:t>
                      </a:r>
                      <a:r>
                        <a:rPr lang="it-IT" sz="1200" b="1" spc="25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r>
                        <a:rPr lang="it-IT" sz="1200" b="1" spc="-2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</a:t>
                      </a:r>
                      <a:r>
                        <a:rPr lang="it-IT" sz="1200" b="1" spc="35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r>
                        <a:rPr lang="it-IT" sz="1200" b="1" spc="-15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ore</a:t>
                      </a:r>
                      <a:r>
                        <a:rPr lang="it-IT" sz="1200" b="1" spc="35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r>
                        <a:rPr lang="it-IT" sz="1200" b="1" spc="-15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per</a:t>
                      </a:r>
                      <a:r>
                        <a:rPr lang="it-IT" sz="1200" b="1" spc="35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r>
                        <a:rPr lang="it-IT" sz="1200" b="1" spc="-15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r>
                        <a:rPr lang="it-IT" sz="1200" b="1" spc="3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r>
                        <a:rPr lang="it-IT" sz="1200" b="1" spc="-15" dirty="0" err="1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gg</a:t>
                      </a:r>
                      <a:endParaRPr lang="it-IT" sz="12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la 4"/>
          <p:cNvGraphicFramePr>
            <a:graphicFrameLocks noGrp="1"/>
          </p:cNvGraphicFramePr>
          <p:nvPr/>
        </p:nvGraphicFramePr>
        <p:xfrm>
          <a:off x="571472" y="500042"/>
          <a:ext cx="7500990" cy="5774602"/>
        </p:xfrm>
        <a:graphic>
          <a:graphicData uri="http://schemas.openxmlformats.org/drawingml/2006/table">
            <a:tbl>
              <a:tblPr/>
              <a:tblGrid>
                <a:gridCol w="2584183"/>
                <a:gridCol w="4916807"/>
              </a:tblGrid>
              <a:tr h="616904">
                <a:tc>
                  <a:txBody>
                    <a:bodyPr/>
                    <a:lstStyle/>
                    <a:p>
                      <a:pPr marL="68580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it-IT" sz="10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68580" algn="l">
                        <a:lnSpc>
                          <a:spcPts val="1840"/>
                        </a:lnSpc>
                        <a:spcAft>
                          <a:spcPts val="0"/>
                        </a:spcAft>
                      </a:pPr>
                      <a:r>
                        <a:rPr lang="it-IT" sz="16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Legionellosi</a:t>
                      </a:r>
                      <a:endParaRPr lang="it-IT" sz="16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it-IT" sz="10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68580" algn="l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it-IT" sz="12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Definizioni</a:t>
                      </a:r>
                      <a:r>
                        <a:rPr lang="it-IT" sz="1200" b="1" spc="3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200" b="1" spc="-1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di</a:t>
                      </a:r>
                      <a:r>
                        <a:rPr lang="it-IT" sz="1200" b="1" spc="2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2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caso</a:t>
                      </a:r>
                      <a:r>
                        <a:rPr lang="it-IT" sz="1200" b="1" spc="3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2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secondo</a:t>
                      </a:r>
                      <a:r>
                        <a:rPr lang="it-IT" sz="1200" b="1" spc="2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2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l’Organizzazione</a:t>
                      </a:r>
                      <a:r>
                        <a:rPr lang="it-IT" sz="1200" b="1" spc="3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2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Mondiale</a:t>
                      </a:r>
                      <a:r>
                        <a:rPr lang="it-IT" sz="1200" b="1" spc="3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2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della</a:t>
                      </a:r>
                      <a:endParaRPr lang="it-IT" sz="12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68580" algn="l">
                        <a:lnSpc>
                          <a:spcPts val="1015"/>
                        </a:lnSpc>
                        <a:spcAft>
                          <a:spcPts val="0"/>
                        </a:spcAft>
                      </a:pPr>
                      <a:r>
                        <a:rPr lang="it-IT" sz="12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Sanità</a:t>
                      </a:r>
                      <a:endParaRPr lang="it-IT" sz="12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116">
                <a:tc>
                  <a:txBody>
                    <a:bodyPr/>
                    <a:lstStyle/>
                    <a:p>
                      <a:pPr marL="68580" algn="l">
                        <a:lnSpc>
                          <a:spcPts val="7200"/>
                        </a:lnSpc>
                        <a:spcAft>
                          <a:spcPts val="0"/>
                        </a:spcAft>
                      </a:pPr>
                      <a:endParaRPr lang="it-IT" sz="10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68580" algn="l">
                        <a:lnSpc>
                          <a:spcPts val="1615"/>
                        </a:lnSpc>
                        <a:spcAft>
                          <a:spcPts val="0"/>
                        </a:spcAft>
                      </a:pPr>
                      <a:r>
                        <a:rPr lang="it-IT" sz="10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Caso</a:t>
                      </a:r>
                      <a:r>
                        <a:rPr lang="it-IT" sz="1000" b="1" spc="3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associato</a:t>
                      </a:r>
                      <a:r>
                        <a:rPr lang="it-IT" sz="1000" b="1" spc="3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all’assistenza</a:t>
                      </a:r>
                      <a:endParaRPr lang="it-IT" sz="10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68580" algn="l">
                        <a:lnSpc>
                          <a:spcPts val="1030"/>
                        </a:lnSpc>
                        <a:spcAft>
                          <a:spcPts val="0"/>
                        </a:spcAft>
                      </a:pPr>
                      <a:r>
                        <a:rPr lang="it-IT" sz="1000" b="1" spc="-1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sanitaria</a:t>
                      </a:r>
                      <a:endParaRPr lang="it-IT" sz="10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algn="l">
                        <a:lnSpc>
                          <a:spcPts val="1025"/>
                        </a:lnSpc>
                        <a:spcAft>
                          <a:spcPts val="0"/>
                        </a:spcAft>
                      </a:pPr>
                      <a:endParaRPr lang="it-IT" sz="1000" b="1" spc="-15" dirty="0" smtClean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68580" algn="l">
                        <a:lnSpc>
                          <a:spcPts val="1025"/>
                        </a:lnSpc>
                        <a:spcAft>
                          <a:spcPts val="0"/>
                        </a:spcAft>
                      </a:pPr>
                      <a:r>
                        <a:rPr lang="it-IT" sz="1000" b="1" spc="-15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Accertato</a:t>
                      </a:r>
                      <a:r>
                        <a:rPr lang="it-IT" sz="1000" b="1" spc="-1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:</a:t>
                      </a:r>
                      <a:r>
                        <a:rPr lang="it-IT" sz="1000" b="1" spc="3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caso</a:t>
                      </a:r>
                      <a:r>
                        <a:rPr lang="it-IT" sz="1000" b="1" spc="2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confermato</a:t>
                      </a:r>
                      <a:r>
                        <a:rPr lang="it-IT" sz="1000" b="1" spc="3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mediante</a:t>
                      </a:r>
                      <a:r>
                        <a:rPr lang="it-IT" sz="1000" b="1" spc="2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indagini</a:t>
                      </a:r>
                      <a:r>
                        <a:rPr lang="it-IT" sz="1000" b="1" spc="3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di</a:t>
                      </a:r>
                      <a:r>
                        <a:rPr lang="it-IT" sz="1000" b="1" spc="3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laboratorio</a:t>
                      </a:r>
                      <a:endParaRPr lang="it-IT" sz="10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68580" algn="l">
                        <a:lnSpc>
                          <a:spcPts val="1055"/>
                        </a:lnSpc>
                        <a:spcAft>
                          <a:spcPts val="0"/>
                        </a:spcAft>
                      </a:pPr>
                      <a:r>
                        <a:rPr lang="it-IT" sz="1000" b="1" spc="-1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verificatosi</a:t>
                      </a:r>
                      <a:r>
                        <a:rPr lang="it-IT" sz="1000" b="1" spc="3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in</a:t>
                      </a:r>
                      <a:r>
                        <a:rPr lang="it-IT" sz="1000" b="1" spc="2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un</a:t>
                      </a:r>
                      <a:r>
                        <a:rPr lang="it-IT" sz="1000" b="1" spc="2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paziente</a:t>
                      </a:r>
                      <a:r>
                        <a:rPr lang="it-IT" sz="1000" b="1" spc="4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ospedalizzato</a:t>
                      </a:r>
                      <a:r>
                        <a:rPr lang="it-IT" sz="1000" b="1" spc="4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continuativamente</a:t>
                      </a:r>
                      <a:r>
                        <a:rPr lang="it-IT" sz="1000" b="1" spc="2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per</a:t>
                      </a:r>
                      <a:endParaRPr lang="it-IT" sz="10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68580" algn="l">
                        <a:lnSpc>
                          <a:spcPts val="1035"/>
                        </a:lnSpc>
                        <a:spcAft>
                          <a:spcPts val="0"/>
                        </a:spcAft>
                      </a:pPr>
                      <a:r>
                        <a:rPr lang="it-IT" sz="10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almeno</a:t>
                      </a:r>
                      <a:r>
                        <a:rPr lang="it-IT" sz="1000" b="1" spc="3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2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</a:t>
                      </a:r>
                      <a:r>
                        <a:rPr lang="it-IT" sz="1000" b="1" spc="3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giorni</a:t>
                      </a:r>
                      <a:r>
                        <a:rPr lang="it-IT" sz="1000" b="1" spc="2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prima</a:t>
                      </a:r>
                      <a:r>
                        <a:rPr lang="it-IT" sz="1000" b="1" spc="3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dell’inizio</a:t>
                      </a:r>
                      <a:r>
                        <a:rPr lang="it-IT" sz="1000" b="1" spc="3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dei</a:t>
                      </a:r>
                      <a:r>
                        <a:rPr lang="it-IT" sz="1000" b="1" spc="2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sintomi.</a:t>
                      </a:r>
                      <a:endParaRPr lang="it-IT" sz="10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68580" algn="l">
                        <a:lnSpc>
                          <a:spcPts val="1015"/>
                        </a:lnSpc>
                        <a:spcAft>
                          <a:spcPts val="0"/>
                        </a:spcAft>
                      </a:pPr>
                      <a:endParaRPr lang="it-IT" sz="1000" b="1" spc="-15" dirty="0" smtClean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68580" algn="l">
                        <a:lnSpc>
                          <a:spcPts val="1015"/>
                        </a:lnSpc>
                        <a:spcAft>
                          <a:spcPts val="0"/>
                        </a:spcAft>
                      </a:pPr>
                      <a:r>
                        <a:rPr lang="it-IT" sz="1000" b="1" spc="-15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Probabile</a:t>
                      </a:r>
                      <a:r>
                        <a:rPr lang="it-IT" sz="10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:</a:t>
                      </a:r>
                      <a:r>
                        <a:rPr lang="it-IT" sz="1000" b="1" spc="2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caso</a:t>
                      </a:r>
                      <a:r>
                        <a:rPr lang="it-IT" sz="1000" b="1" spc="3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5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di legionellosi</a:t>
                      </a:r>
                      <a:r>
                        <a:rPr lang="it-IT" sz="1000" b="1" spc="2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in</a:t>
                      </a:r>
                      <a:r>
                        <a:rPr lang="it-IT" sz="1000" b="1" spc="3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un</a:t>
                      </a:r>
                      <a:r>
                        <a:rPr lang="it-IT" sz="1000" b="1" spc="2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5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paziente</a:t>
                      </a:r>
                      <a:r>
                        <a:rPr lang="it-IT" sz="1000" b="1" spc="4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ricoverato</a:t>
                      </a:r>
                      <a:r>
                        <a:rPr lang="it-IT" sz="1000" b="1" spc="4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per</a:t>
                      </a:r>
                      <a:r>
                        <a:rPr lang="it-IT" sz="1000" b="1" spc="2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1-9</a:t>
                      </a:r>
                      <a:endParaRPr lang="it-IT" sz="10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68580" algn="l">
                        <a:lnSpc>
                          <a:spcPts val="1060"/>
                        </a:lnSpc>
                        <a:spcAft>
                          <a:spcPts val="0"/>
                        </a:spcAft>
                      </a:pPr>
                      <a:r>
                        <a:rPr lang="it-IT" sz="10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giorni</a:t>
                      </a:r>
                      <a:r>
                        <a:rPr lang="it-IT" sz="1000" b="1" spc="3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nei</a:t>
                      </a:r>
                      <a:r>
                        <a:rPr lang="it-IT" sz="1000" b="1" spc="3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</a:t>
                      </a:r>
                      <a:r>
                        <a:rPr lang="it-IT" sz="1000" b="1" spc="3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giorni</a:t>
                      </a:r>
                      <a:r>
                        <a:rPr lang="it-IT" sz="1000" b="1" spc="2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precedenti</a:t>
                      </a:r>
                      <a:r>
                        <a:rPr lang="it-IT" sz="1000" b="1" spc="4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l’inizio</a:t>
                      </a:r>
                      <a:r>
                        <a:rPr lang="it-IT" sz="1000" b="1" spc="2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dei</a:t>
                      </a:r>
                      <a:r>
                        <a:rPr lang="it-IT" sz="1000" b="1" spc="2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sintomi</a:t>
                      </a:r>
                      <a:r>
                        <a:rPr lang="it-IT" sz="1000" b="1" spc="3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(con</a:t>
                      </a:r>
                      <a:r>
                        <a:rPr lang="it-IT" sz="1000" b="1" spc="2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data</a:t>
                      </a:r>
                      <a:r>
                        <a:rPr lang="it-IT" sz="1000" b="1" spc="2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di</a:t>
                      </a:r>
                      <a:r>
                        <a:rPr lang="it-IT" sz="1000" b="1" spc="2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inizio</a:t>
                      </a:r>
                      <a:endParaRPr lang="it-IT" sz="10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68580" algn="l">
                        <a:lnSpc>
                          <a:spcPts val="1030"/>
                        </a:lnSpc>
                        <a:spcAft>
                          <a:spcPts val="0"/>
                        </a:spcAft>
                      </a:pPr>
                      <a:r>
                        <a:rPr lang="it-IT" sz="1000" b="1" spc="-1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dei</a:t>
                      </a:r>
                      <a:r>
                        <a:rPr lang="it-IT" sz="1000" b="1" spc="2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sintomi</a:t>
                      </a:r>
                      <a:r>
                        <a:rPr lang="it-IT" sz="1000" b="1" spc="2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tra</a:t>
                      </a:r>
                      <a:r>
                        <a:rPr lang="it-IT" sz="1000" b="1" spc="2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il</a:t>
                      </a:r>
                      <a:r>
                        <a:rPr lang="it-IT" sz="1000" b="1" spc="3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terzo</a:t>
                      </a:r>
                      <a:r>
                        <a:rPr lang="it-IT" sz="1000" b="1" spc="3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</a:t>
                      </a:r>
                      <a:r>
                        <a:rPr lang="it-IT" sz="1000" b="1" spc="4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il</a:t>
                      </a:r>
                      <a:r>
                        <a:rPr lang="it-IT" sz="1000" b="1" spc="3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nono</a:t>
                      </a:r>
                      <a:r>
                        <a:rPr lang="it-IT" sz="1000" b="1" spc="2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giorno)</a:t>
                      </a:r>
                      <a:r>
                        <a:rPr lang="it-IT" sz="1000" b="1" spc="3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in</a:t>
                      </a:r>
                      <a:r>
                        <a:rPr lang="it-IT" sz="1000" b="1" spc="2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una</a:t>
                      </a:r>
                      <a:r>
                        <a:rPr lang="it-IT" sz="1000" b="1" spc="2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struttura</a:t>
                      </a:r>
                      <a:r>
                        <a:rPr lang="it-IT" sz="1000" b="1" spc="3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sanitaria</a:t>
                      </a:r>
                      <a:endParaRPr lang="it-IT" sz="10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68580" algn="l">
                        <a:lnSpc>
                          <a:spcPts val="1030"/>
                        </a:lnSpc>
                        <a:spcAft>
                          <a:spcPts val="0"/>
                        </a:spcAft>
                      </a:pPr>
                      <a:r>
                        <a:rPr lang="it-IT" sz="10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associata:</a:t>
                      </a:r>
                      <a:endParaRPr lang="it-IT" sz="10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68580" algn="l">
                        <a:lnSpc>
                          <a:spcPts val="1045"/>
                        </a:lnSpc>
                        <a:spcAft>
                          <a:spcPts val="0"/>
                        </a:spcAft>
                      </a:pPr>
                      <a:r>
                        <a:rPr lang="it-IT" sz="10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-con</a:t>
                      </a:r>
                      <a:r>
                        <a:rPr lang="it-IT" sz="1000" b="1" spc="3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uno</a:t>
                      </a:r>
                      <a:r>
                        <a:rPr lang="it-IT" sz="1000" b="1" spc="2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</a:t>
                      </a:r>
                      <a:r>
                        <a:rPr lang="it-IT" sz="1000" b="1" spc="3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più</a:t>
                      </a:r>
                      <a:r>
                        <a:rPr lang="it-IT" sz="1000" b="1" spc="3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precedenti</a:t>
                      </a:r>
                      <a:r>
                        <a:rPr lang="it-IT" sz="1000" b="1" spc="3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casi</a:t>
                      </a:r>
                      <a:r>
                        <a:rPr lang="it-IT" sz="1000" b="1" spc="2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di</a:t>
                      </a:r>
                      <a:r>
                        <a:rPr lang="it-IT" sz="1000" b="1" spc="5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legionellosi</a:t>
                      </a:r>
                      <a:endParaRPr lang="it-IT" sz="10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68580" algn="l">
                        <a:lnSpc>
                          <a:spcPts val="1030"/>
                        </a:lnSpc>
                        <a:spcAft>
                          <a:spcPts val="0"/>
                        </a:spcAft>
                      </a:pPr>
                      <a:r>
                        <a:rPr lang="it-IT" sz="10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oppure</a:t>
                      </a:r>
                      <a:endParaRPr lang="it-IT" sz="10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68580" algn="l">
                        <a:lnSpc>
                          <a:spcPts val="1030"/>
                        </a:lnSpc>
                        <a:spcAft>
                          <a:spcPts val="0"/>
                        </a:spcAft>
                      </a:pPr>
                      <a:r>
                        <a:rPr lang="it-IT" sz="1000" b="1" spc="-1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-in</a:t>
                      </a:r>
                      <a:r>
                        <a:rPr lang="it-IT" sz="1000" b="1" spc="3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cui</a:t>
                      </a:r>
                      <a:r>
                        <a:rPr lang="it-IT" sz="1000" b="1" spc="3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2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venga</a:t>
                      </a:r>
                      <a:r>
                        <a:rPr lang="it-IT" sz="1000" b="1" spc="3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isolato</a:t>
                      </a:r>
                      <a:r>
                        <a:rPr lang="it-IT" sz="1000" b="1" spc="3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un</a:t>
                      </a:r>
                      <a:r>
                        <a:rPr lang="it-IT" sz="1000" b="1" spc="3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2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ceppo</a:t>
                      </a:r>
                      <a:r>
                        <a:rPr lang="it-IT" sz="1000" b="1" spc="2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clinico</a:t>
                      </a:r>
                      <a:r>
                        <a:rPr lang="it-IT" sz="1000" b="1" spc="3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identico</a:t>
                      </a:r>
                      <a:r>
                        <a:rPr lang="it-IT" sz="1000" b="1" spc="3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(mediante</a:t>
                      </a:r>
                      <a:r>
                        <a:rPr lang="it-IT" sz="1000" b="1" spc="4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tipizzazione</a:t>
                      </a:r>
                      <a:endParaRPr lang="it-IT" sz="10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68580" algn="l">
                        <a:lnSpc>
                          <a:spcPts val="1030"/>
                        </a:lnSpc>
                        <a:spcAft>
                          <a:spcPts val="0"/>
                        </a:spcAft>
                      </a:pPr>
                      <a:r>
                        <a:rPr lang="it-IT" sz="10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molecolare)</a:t>
                      </a:r>
                      <a:r>
                        <a:rPr lang="it-IT" sz="1000" b="1" spc="2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</a:t>
                      </a:r>
                      <a:r>
                        <a:rPr lang="it-IT" sz="1000" b="1" spc="2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ceppo</a:t>
                      </a:r>
                      <a:r>
                        <a:rPr lang="it-IT" sz="1000" b="1" spc="3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ambientale</a:t>
                      </a:r>
                      <a:r>
                        <a:rPr lang="it-IT" sz="1000" b="1" spc="3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isolato</a:t>
                      </a:r>
                      <a:r>
                        <a:rPr lang="it-IT" sz="1000" b="1" spc="3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nello</a:t>
                      </a:r>
                      <a:r>
                        <a:rPr lang="it-IT" sz="1000" b="1" spc="2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stesso</a:t>
                      </a:r>
                      <a:r>
                        <a:rPr lang="it-IT" sz="1000" b="1" spc="2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periodo</a:t>
                      </a:r>
                      <a:endParaRPr lang="it-IT" sz="10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68580" algn="l">
                        <a:lnSpc>
                          <a:spcPts val="1045"/>
                        </a:lnSpc>
                        <a:spcAft>
                          <a:spcPts val="0"/>
                        </a:spcAft>
                      </a:pPr>
                      <a:r>
                        <a:rPr lang="it-IT" sz="10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nell’impianto</a:t>
                      </a:r>
                      <a:r>
                        <a:rPr lang="it-IT" sz="1000" b="1" spc="3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idrico</a:t>
                      </a:r>
                      <a:r>
                        <a:rPr lang="it-IT" sz="1000" b="1" spc="3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della</a:t>
                      </a:r>
                      <a:r>
                        <a:rPr lang="it-IT" sz="1000" b="1" spc="3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struttura</a:t>
                      </a:r>
                      <a:r>
                        <a:rPr lang="it-IT" sz="1000" b="1" spc="3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sanitaria.</a:t>
                      </a:r>
                      <a:endParaRPr lang="it-IT" sz="10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68580" algn="l">
                        <a:lnSpc>
                          <a:spcPts val="1005"/>
                        </a:lnSpc>
                        <a:spcAft>
                          <a:spcPts val="0"/>
                        </a:spcAft>
                      </a:pPr>
                      <a:endParaRPr lang="it-IT" sz="1000" b="1" spc="-15" dirty="0" smtClean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68580" algn="l">
                        <a:lnSpc>
                          <a:spcPts val="1005"/>
                        </a:lnSpc>
                        <a:spcAft>
                          <a:spcPts val="0"/>
                        </a:spcAft>
                      </a:pPr>
                      <a:r>
                        <a:rPr lang="it-IT" sz="1000" b="1" spc="-15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Possibile</a:t>
                      </a:r>
                      <a:r>
                        <a:rPr lang="it-IT" sz="10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:</a:t>
                      </a:r>
                      <a:r>
                        <a:rPr lang="it-IT" sz="1000" b="1" spc="2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caso</a:t>
                      </a:r>
                      <a:r>
                        <a:rPr lang="it-IT" sz="1000" b="1" spc="2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di</a:t>
                      </a:r>
                      <a:r>
                        <a:rPr lang="it-IT" sz="1000" b="1" spc="3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legionellosi</a:t>
                      </a:r>
                      <a:r>
                        <a:rPr lang="it-IT" sz="1000" b="1" spc="2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in</a:t>
                      </a:r>
                      <a:r>
                        <a:rPr lang="it-IT" sz="1000" b="1" spc="3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2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una</a:t>
                      </a:r>
                      <a:r>
                        <a:rPr lang="it-IT" sz="1000" b="1" spc="3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persona</a:t>
                      </a:r>
                      <a:r>
                        <a:rPr lang="it-IT" sz="1000" b="1" spc="3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ricoverata</a:t>
                      </a:r>
                      <a:r>
                        <a:rPr lang="it-IT" sz="1000" b="1" spc="3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per</a:t>
                      </a:r>
                      <a:r>
                        <a:rPr lang="it-IT" sz="1000" b="1" spc="1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un</a:t>
                      </a:r>
                      <a:endParaRPr lang="it-IT" sz="10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68580" algn="l">
                        <a:lnSpc>
                          <a:spcPts val="1060"/>
                        </a:lnSpc>
                        <a:spcAft>
                          <a:spcPts val="0"/>
                        </a:spcAft>
                      </a:pPr>
                      <a:r>
                        <a:rPr lang="it-IT" sz="10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periodo</a:t>
                      </a:r>
                      <a:r>
                        <a:rPr lang="it-IT" sz="1000" b="1" spc="3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variabile</a:t>
                      </a:r>
                      <a:r>
                        <a:rPr lang="it-IT" sz="1000" b="1" spc="3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da</a:t>
                      </a:r>
                      <a:r>
                        <a:rPr lang="it-IT" sz="1000" b="1" spc="2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it-IT" sz="1000" b="1" spc="4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</a:t>
                      </a:r>
                      <a:r>
                        <a:rPr lang="it-IT" sz="1000" b="1" spc="3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</a:t>
                      </a:r>
                      <a:r>
                        <a:rPr lang="it-IT" sz="1000" b="1" spc="3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giorni</a:t>
                      </a:r>
                      <a:r>
                        <a:rPr lang="it-IT" sz="1000" b="1" spc="3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nei</a:t>
                      </a:r>
                      <a:r>
                        <a:rPr lang="it-IT" sz="1000" b="1" spc="3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</a:t>
                      </a:r>
                      <a:r>
                        <a:rPr lang="it-IT" sz="1000" b="1" spc="2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giorni</a:t>
                      </a:r>
                      <a:r>
                        <a:rPr lang="it-IT" sz="1000" b="1" spc="2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precedenti</a:t>
                      </a:r>
                      <a:r>
                        <a:rPr lang="it-IT" sz="1000" b="1" spc="3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l’inizio</a:t>
                      </a:r>
                      <a:r>
                        <a:rPr lang="it-IT" sz="1000" b="1" spc="3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dei</a:t>
                      </a:r>
                      <a:endParaRPr lang="it-IT" sz="10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68580" algn="l">
                        <a:lnSpc>
                          <a:spcPts val="1030"/>
                        </a:lnSpc>
                        <a:spcAft>
                          <a:spcPts val="0"/>
                        </a:spcAft>
                      </a:pPr>
                      <a:r>
                        <a:rPr lang="it-IT" sz="1000" b="1" spc="-1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sintomi</a:t>
                      </a:r>
                      <a:r>
                        <a:rPr lang="it-IT" sz="1000" b="1" spc="2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in</a:t>
                      </a:r>
                      <a:r>
                        <a:rPr lang="it-IT" sz="1000" b="1" spc="2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una</a:t>
                      </a:r>
                      <a:r>
                        <a:rPr lang="it-IT" sz="1000" b="1" spc="2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struttura</a:t>
                      </a:r>
                      <a:r>
                        <a:rPr lang="it-IT" sz="1000" b="1" spc="2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sanitaria</a:t>
                      </a:r>
                      <a:r>
                        <a:rPr lang="it-IT" sz="1000" b="1" spc="3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non</a:t>
                      </a:r>
                      <a:r>
                        <a:rPr lang="it-IT" sz="1000" b="1" spc="2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precedentemente</a:t>
                      </a:r>
                      <a:r>
                        <a:rPr lang="it-IT" sz="1000" b="1" spc="3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associata</a:t>
                      </a:r>
                      <a:endParaRPr lang="it-IT" sz="10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6858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0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con</a:t>
                      </a:r>
                      <a:r>
                        <a:rPr lang="it-IT" sz="1000" b="1" spc="2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casi</a:t>
                      </a:r>
                      <a:r>
                        <a:rPr lang="it-IT" sz="1000" b="1" spc="3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di</a:t>
                      </a:r>
                      <a:r>
                        <a:rPr lang="it-IT" sz="1000" b="1" spc="4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</a:t>
                      </a:r>
                      <a:r>
                        <a:rPr lang="it-IT" sz="10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egionellosi</a:t>
                      </a:r>
                      <a:r>
                        <a:rPr lang="it-IT" sz="1000" b="1" spc="3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</a:t>
                      </a:r>
                      <a:r>
                        <a:rPr lang="it-IT" sz="1000" b="1" spc="3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in</a:t>
                      </a:r>
                      <a:r>
                        <a:rPr lang="it-IT" sz="1000" b="1" spc="2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cui</a:t>
                      </a:r>
                      <a:r>
                        <a:rPr lang="it-IT" sz="1000" b="1" spc="2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non</a:t>
                      </a:r>
                      <a:r>
                        <a:rPr lang="it-IT" sz="1000" b="1" spc="3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è</a:t>
                      </a:r>
                      <a:r>
                        <a:rPr lang="it-IT" sz="1000" b="1" spc="2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stata</a:t>
                      </a:r>
                      <a:r>
                        <a:rPr lang="it-IT" sz="1000" b="1" spc="3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stabilita</a:t>
                      </a:r>
                      <a:r>
                        <a:rPr lang="it-IT" sz="1000" b="1" spc="4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un’associazione</a:t>
                      </a:r>
                      <a:endParaRPr lang="it-IT" sz="10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68580" algn="l">
                        <a:lnSpc>
                          <a:spcPts val="1030"/>
                        </a:lnSpc>
                        <a:spcAft>
                          <a:spcPts val="0"/>
                        </a:spcAft>
                      </a:pPr>
                      <a:r>
                        <a:rPr lang="it-IT" sz="10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microbiologica</a:t>
                      </a:r>
                      <a:r>
                        <a:rPr lang="it-IT" sz="1000" b="1" spc="3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tra</a:t>
                      </a:r>
                      <a:r>
                        <a:rPr lang="it-IT" sz="1000" b="1" spc="2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l’infezione</a:t>
                      </a:r>
                      <a:r>
                        <a:rPr lang="it-IT" sz="1000" b="1" spc="3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</a:t>
                      </a:r>
                      <a:r>
                        <a:rPr lang="it-IT" sz="1000" b="1" spc="4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la</a:t>
                      </a:r>
                      <a:r>
                        <a:rPr lang="it-IT" sz="1000" b="1" spc="3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struttura</a:t>
                      </a:r>
                      <a:r>
                        <a:rPr lang="it-IT" sz="1000" b="1" spc="3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stessa.</a:t>
                      </a:r>
                      <a:endParaRPr lang="it-IT" sz="10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3124">
                <a:tc>
                  <a:txBody>
                    <a:bodyPr/>
                    <a:lstStyle/>
                    <a:p>
                      <a:pPr marL="68580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it-IT" sz="1000" b="1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68580" algn="l">
                        <a:lnSpc>
                          <a:spcPts val="880"/>
                        </a:lnSpc>
                        <a:spcAft>
                          <a:spcPts val="0"/>
                        </a:spcAft>
                      </a:pPr>
                      <a:r>
                        <a:rPr lang="it-IT" sz="1000" b="1" spc="-15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Caso</a:t>
                      </a:r>
                      <a:r>
                        <a:rPr lang="it-IT" sz="1000" b="1" spc="35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5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associato</a:t>
                      </a:r>
                      <a:r>
                        <a:rPr lang="it-IT" sz="1000" b="1" spc="3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5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</a:t>
                      </a:r>
                      <a:r>
                        <a:rPr lang="it-IT" sz="1000" b="1" spc="35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5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viaggi</a:t>
                      </a:r>
                      <a:endParaRPr lang="it-IT" sz="1000" b="1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950" b="1" spc="-15" baseline="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Caso</a:t>
                      </a:r>
                      <a:r>
                        <a:rPr lang="it-IT" sz="950" b="1" spc="35" baseline="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5" baseline="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associato</a:t>
                      </a:r>
                      <a:r>
                        <a:rPr lang="it-IT" sz="950" b="1" spc="30" baseline="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5" baseline="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con</a:t>
                      </a:r>
                      <a:r>
                        <a:rPr lang="it-IT" sz="950" b="1" spc="25" baseline="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5" baseline="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soggiorno</a:t>
                      </a:r>
                      <a:r>
                        <a:rPr lang="it-IT" sz="950" b="1" spc="25" baseline="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0" baseline="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fuori</a:t>
                      </a:r>
                      <a:r>
                        <a:rPr lang="it-IT" sz="950" b="1" spc="25" baseline="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5" baseline="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casa</a:t>
                      </a:r>
                      <a:r>
                        <a:rPr lang="it-IT" sz="950" b="1" spc="55" baseline="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5" baseline="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di</a:t>
                      </a:r>
                      <a:r>
                        <a:rPr lang="it-IT" sz="950" b="1" spc="35" baseline="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5" baseline="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durata</a:t>
                      </a:r>
                      <a:r>
                        <a:rPr lang="it-IT" sz="950" b="1" spc="40" baseline="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5" baseline="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variabile</a:t>
                      </a:r>
                      <a:r>
                        <a:rPr lang="it-IT" sz="950" b="1" spc="25" baseline="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20" baseline="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da</a:t>
                      </a:r>
                      <a:r>
                        <a:rPr lang="it-IT" sz="950" b="1" spc="35" baseline="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5" baseline="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una</a:t>
                      </a:r>
                      <a:r>
                        <a:rPr lang="it-IT" sz="950" b="1" spc="25" baseline="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5" baseline="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</a:t>
                      </a:r>
                      <a:endParaRPr lang="it-IT" sz="950" b="1" baseline="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68580" algn="l">
                        <a:lnSpc>
                          <a:spcPts val="1035"/>
                        </a:lnSpc>
                        <a:spcAft>
                          <a:spcPts val="0"/>
                        </a:spcAft>
                      </a:pPr>
                      <a:r>
                        <a:rPr lang="it-IT" sz="950" b="1" spc="-10" baseline="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più</a:t>
                      </a:r>
                      <a:r>
                        <a:rPr lang="it-IT" sz="950" b="1" spc="35" baseline="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0" baseline="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notti,</a:t>
                      </a:r>
                      <a:r>
                        <a:rPr lang="it-IT" sz="950" b="1" spc="25" baseline="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5" baseline="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nei</a:t>
                      </a:r>
                      <a:r>
                        <a:rPr lang="it-IT" sz="950" b="1" spc="35" baseline="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5" baseline="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</a:t>
                      </a:r>
                      <a:r>
                        <a:rPr lang="it-IT" sz="950" b="1" spc="25" baseline="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5" baseline="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giorni</a:t>
                      </a:r>
                      <a:r>
                        <a:rPr lang="it-IT" sz="950" b="1" spc="35" baseline="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5" baseline="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precedenti</a:t>
                      </a:r>
                      <a:r>
                        <a:rPr lang="it-IT" sz="950" b="1" spc="40" baseline="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0" baseline="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l’inizio</a:t>
                      </a:r>
                      <a:r>
                        <a:rPr lang="it-IT" sz="950" b="1" spc="35" baseline="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5" baseline="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dei</a:t>
                      </a:r>
                      <a:r>
                        <a:rPr lang="it-IT" sz="950" b="1" spc="35" baseline="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5" baseline="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sintomi,</a:t>
                      </a:r>
                      <a:r>
                        <a:rPr lang="it-IT" sz="950" b="1" spc="35" baseline="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5" baseline="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nel</a:t>
                      </a:r>
                      <a:r>
                        <a:rPr lang="it-IT" sz="950" b="1" spc="35" baseline="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5" baseline="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proprio</a:t>
                      </a:r>
                      <a:endParaRPr lang="it-IT" sz="950" b="1" baseline="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68580" algn="l">
                        <a:lnSpc>
                          <a:spcPts val="1045"/>
                        </a:lnSpc>
                        <a:spcAft>
                          <a:spcPts val="0"/>
                        </a:spcAft>
                      </a:pPr>
                      <a:r>
                        <a:rPr lang="it-IT" sz="950" b="1" spc="-15" baseline="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paese</a:t>
                      </a:r>
                      <a:r>
                        <a:rPr lang="it-IT" sz="950" b="1" spc="35" baseline="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0" baseline="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di</a:t>
                      </a:r>
                      <a:r>
                        <a:rPr lang="it-IT" sz="950" b="1" spc="25" baseline="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5" baseline="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residenza</a:t>
                      </a:r>
                      <a:r>
                        <a:rPr lang="it-IT" sz="950" b="1" spc="35" baseline="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5" baseline="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</a:t>
                      </a:r>
                      <a:r>
                        <a:rPr lang="it-IT" sz="950" b="1" spc="40" baseline="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5" baseline="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all’estero.</a:t>
                      </a:r>
                      <a:endParaRPr lang="it-IT" sz="950" b="1" baseline="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7600">
                <a:tc>
                  <a:txBody>
                    <a:bodyPr/>
                    <a:lstStyle/>
                    <a:p>
                      <a:pPr marL="6858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endParaRPr lang="it-IT" sz="1000" b="1" spc="-10" dirty="0" smtClean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6858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000" b="1" spc="-1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Cluster</a:t>
                      </a:r>
                      <a:r>
                        <a:rPr lang="it-IT" sz="1000" b="1" spc="2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associato</a:t>
                      </a:r>
                      <a:r>
                        <a:rPr lang="it-IT" sz="1000" b="1" spc="35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</a:t>
                      </a:r>
                      <a:endParaRPr lang="it-IT" sz="10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68580" algn="l">
                        <a:lnSpc>
                          <a:spcPts val="1030"/>
                        </a:lnSpc>
                        <a:spcAft>
                          <a:spcPts val="0"/>
                        </a:spcAft>
                      </a:pPr>
                      <a:r>
                        <a:rPr lang="it-IT" sz="1000" b="1" spc="-15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viaggi/nosocomiale</a:t>
                      </a:r>
                      <a:endParaRPr lang="it-IT" sz="10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950" b="1" spc="-20" baseline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Due</a:t>
                      </a:r>
                      <a:r>
                        <a:rPr lang="it-IT" sz="950" b="1" spc="40" baseline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5" baseline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</a:t>
                      </a:r>
                      <a:r>
                        <a:rPr lang="it-IT" sz="950" b="1" spc="40" baseline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5" baseline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più</a:t>
                      </a:r>
                      <a:r>
                        <a:rPr lang="it-IT" sz="950" b="1" spc="25" baseline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5" baseline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casi</a:t>
                      </a:r>
                      <a:r>
                        <a:rPr lang="it-IT" sz="950" b="1" spc="35" baseline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5" baseline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che</a:t>
                      </a:r>
                      <a:r>
                        <a:rPr lang="it-IT" sz="950" b="1" spc="35" baseline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20" baseline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hanno</a:t>
                      </a:r>
                      <a:r>
                        <a:rPr lang="it-IT" sz="950" b="1" spc="35" baseline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5" baseline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soggiornato</a:t>
                      </a:r>
                      <a:r>
                        <a:rPr lang="it-IT" sz="950" b="1" spc="40" baseline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5" baseline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nella</a:t>
                      </a:r>
                      <a:r>
                        <a:rPr lang="it-IT" sz="950" b="1" spc="35" baseline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5" baseline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stessa</a:t>
                      </a:r>
                      <a:r>
                        <a:rPr lang="it-IT" sz="950" b="1" spc="25" baseline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0" baseline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struttura</a:t>
                      </a:r>
                      <a:r>
                        <a:rPr lang="it-IT" sz="950" b="1" spc="25" baseline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5" baseline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recettiva</a:t>
                      </a:r>
                      <a:endParaRPr lang="it-IT" sz="950" b="1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68580" algn="l">
                        <a:lnSpc>
                          <a:spcPts val="1035"/>
                        </a:lnSpc>
                        <a:spcAft>
                          <a:spcPts val="0"/>
                        </a:spcAft>
                      </a:pPr>
                      <a:r>
                        <a:rPr lang="it-IT" sz="950" b="1" spc="-15" baseline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</a:t>
                      </a:r>
                      <a:r>
                        <a:rPr lang="it-IT" sz="950" b="1" spc="35" baseline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5" baseline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sanitaria</a:t>
                      </a:r>
                      <a:r>
                        <a:rPr lang="it-IT" sz="950" b="1" spc="35" baseline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5" baseline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nell’arco</a:t>
                      </a:r>
                      <a:r>
                        <a:rPr lang="it-IT" sz="950" b="1" spc="35" baseline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5" baseline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di</a:t>
                      </a:r>
                      <a:r>
                        <a:rPr lang="it-IT" sz="950" b="1" spc="35" baseline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20" baseline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due</a:t>
                      </a:r>
                      <a:r>
                        <a:rPr lang="it-IT" sz="950" b="1" spc="35" baseline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5" baseline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anni.</a:t>
                      </a:r>
                      <a:endParaRPr lang="it-IT" sz="950" b="1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8648">
                <a:tc>
                  <a:txBody>
                    <a:bodyPr/>
                    <a:lstStyle/>
                    <a:p>
                      <a:pPr marL="68580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it-IT" sz="1000" b="1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68580" algn="l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it-IT" sz="1000" b="1" spc="-1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Cluster</a:t>
                      </a:r>
                      <a:r>
                        <a:rPr lang="it-IT" sz="1000" b="1" spc="2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5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comunitario</a:t>
                      </a:r>
                      <a:endParaRPr lang="it-IT" sz="1000" b="1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950" b="1" spc="-15" baseline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Aumento</a:t>
                      </a:r>
                      <a:r>
                        <a:rPr lang="it-IT" sz="950" b="1" spc="40" baseline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5" baseline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del</a:t>
                      </a:r>
                      <a:r>
                        <a:rPr lang="it-IT" sz="950" b="1" spc="35" baseline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20" baseline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numero</a:t>
                      </a:r>
                      <a:r>
                        <a:rPr lang="it-IT" sz="950" b="1" spc="35" baseline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0" baseline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di</a:t>
                      </a:r>
                      <a:r>
                        <a:rPr lang="it-IT" sz="950" b="1" spc="25" baseline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0" baseline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casi</a:t>
                      </a:r>
                      <a:r>
                        <a:rPr lang="it-IT" sz="950" b="1" spc="25" baseline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0" baseline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di</a:t>
                      </a:r>
                      <a:r>
                        <a:rPr lang="it-IT" sz="950" b="1" spc="25" baseline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5" baseline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malattia</a:t>
                      </a:r>
                      <a:r>
                        <a:rPr lang="it-IT" sz="950" b="1" spc="35" baseline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0" baseline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in</a:t>
                      </a:r>
                      <a:r>
                        <a:rPr lang="it-IT" sz="950" b="1" spc="45" baseline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5" baseline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una</a:t>
                      </a:r>
                      <a:r>
                        <a:rPr lang="it-IT" sz="950" b="1" spc="25" baseline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5" baseline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cerchia</a:t>
                      </a:r>
                      <a:r>
                        <a:rPr lang="it-IT" sz="950" b="1" spc="35" baseline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5" baseline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relativamente</a:t>
                      </a:r>
                      <a:endParaRPr lang="it-IT" sz="950" b="1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68580" algn="l">
                        <a:lnSpc>
                          <a:spcPts val="1030"/>
                        </a:lnSpc>
                        <a:spcAft>
                          <a:spcPts val="0"/>
                        </a:spcAft>
                      </a:pPr>
                      <a:r>
                        <a:rPr lang="it-IT" sz="950" b="1" spc="-10" baseline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ristretta</a:t>
                      </a:r>
                      <a:r>
                        <a:rPr lang="it-IT" sz="950" b="1" spc="40" baseline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5" baseline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di</a:t>
                      </a:r>
                      <a:r>
                        <a:rPr lang="it-IT" sz="950" b="1" spc="35" baseline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5" baseline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popolazione</a:t>
                      </a:r>
                      <a:r>
                        <a:rPr lang="it-IT" sz="950" b="1" spc="25" baseline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5" baseline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</a:t>
                      </a:r>
                      <a:r>
                        <a:rPr lang="it-IT" sz="950" b="1" spc="50" baseline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5" baseline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in</a:t>
                      </a:r>
                      <a:r>
                        <a:rPr lang="it-IT" sz="950" b="1" spc="35" baseline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5" baseline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un</a:t>
                      </a:r>
                      <a:r>
                        <a:rPr lang="it-IT" sz="950" b="1" spc="25" baseline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5" baseline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arco</a:t>
                      </a:r>
                      <a:r>
                        <a:rPr lang="it-IT" sz="950" b="1" spc="25" baseline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0" baseline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di</a:t>
                      </a:r>
                      <a:r>
                        <a:rPr lang="it-IT" sz="950" b="1" spc="35" baseline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20" baseline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tempo</a:t>
                      </a:r>
                      <a:r>
                        <a:rPr lang="it-IT" sz="950" b="1" spc="35" baseline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5" baseline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limitato</a:t>
                      </a:r>
                      <a:r>
                        <a:rPr lang="it-IT" sz="950" b="1" spc="40" baseline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5" baseline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(due</a:t>
                      </a:r>
                      <a:r>
                        <a:rPr lang="it-IT" sz="950" b="1" spc="25" baseline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5" baseline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</a:t>
                      </a:r>
                      <a:r>
                        <a:rPr lang="it-IT" sz="950" b="1" spc="35" baseline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5" baseline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più</a:t>
                      </a:r>
                      <a:r>
                        <a:rPr lang="it-IT" sz="950" b="1" spc="35" baseline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5" baseline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casi</a:t>
                      </a:r>
                      <a:endParaRPr lang="it-IT" sz="950" b="1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68580" algn="l">
                        <a:lnSpc>
                          <a:spcPts val="1030"/>
                        </a:lnSpc>
                        <a:spcAft>
                          <a:spcPts val="0"/>
                        </a:spcAft>
                      </a:pPr>
                      <a:r>
                        <a:rPr lang="it-IT" sz="950" b="1" spc="-10" baseline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correlati,</a:t>
                      </a:r>
                      <a:r>
                        <a:rPr lang="it-IT" sz="950" b="1" spc="25" baseline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5" baseline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ad</a:t>
                      </a:r>
                      <a:r>
                        <a:rPr lang="it-IT" sz="950" b="1" spc="25" baseline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0" baseline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es.</a:t>
                      </a:r>
                      <a:r>
                        <a:rPr lang="it-IT" sz="950" b="1" spc="25" baseline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5" baseline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per</a:t>
                      </a:r>
                      <a:r>
                        <a:rPr lang="it-IT" sz="950" b="1" spc="35" baseline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5" baseline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area</a:t>
                      </a:r>
                      <a:r>
                        <a:rPr lang="it-IT" sz="950" b="1" spc="35" baseline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5" baseline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di</a:t>
                      </a:r>
                      <a:r>
                        <a:rPr lang="it-IT" sz="950" b="1" spc="35" baseline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5" baseline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lavoro,</a:t>
                      </a:r>
                      <a:r>
                        <a:rPr lang="it-IT" sz="950" b="1" spc="35" baseline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5" baseline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di</a:t>
                      </a:r>
                      <a:r>
                        <a:rPr lang="it-IT" sz="950" b="1" spc="35" baseline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5" baseline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residenza</a:t>
                      </a:r>
                      <a:r>
                        <a:rPr lang="it-IT" sz="950" b="1" spc="35" baseline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5" baseline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</a:t>
                      </a:r>
                      <a:r>
                        <a:rPr lang="it-IT" sz="950" b="1" spc="40" baseline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5" baseline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per</a:t>
                      </a:r>
                      <a:r>
                        <a:rPr lang="it-IT" sz="950" b="1" spc="35" baseline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5" baseline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luogo</a:t>
                      </a:r>
                      <a:r>
                        <a:rPr lang="it-IT" sz="950" b="1" spc="35" baseline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5" baseline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visitato,</a:t>
                      </a:r>
                      <a:endParaRPr lang="it-IT" sz="950" b="1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68580" algn="l">
                        <a:lnSpc>
                          <a:spcPts val="1030"/>
                        </a:lnSpc>
                        <a:spcAft>
                          <a:spcPts val="0"/>
                        </a:spcAft>
                      </a:pPr>
                      <a:r>
                        <a:rPr lang="it-IT" sz="950" b="1" spc="-10" baseline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fino</a:t>
                      </a:r>
                      <a:r>
                        <a:rPr lang="it-IT" sz="950" b="1" spc="25" baseline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5" baseline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ad</a:t>
                      </a:r>
                      <a:r>
                        <a:rPr lang="it-IT" sz="950" b="1" spc="35" baseline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20" baseline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un</a:t>
                      </a:r>
                      <a:r>
                        <a:rPr lang="it-IT" sz="950" b="1" spc="35" baseline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5" baseline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massimo</a:t>
                      </a:r>
                      <a:r>
                        <a:rPr lang="it-IT" sz="950" b="1" spc="35" baseline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0" baseline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di</a:t>
                      </a:r>
                      <a:r>
                        <a:rPr lang="it-IT" sz="950" b="1" spc="25" baseline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5" baseline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</a:t>
                      </a:r>
                      <a:r>
                        <a:rPr lang="it-IT" sz="950" b="1" spc="25" baseline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0" baseline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casi)</a:t>
                      </a:r>
                      <a:endParaRPr lang="it-IT" sz="950" b="1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8648">
                <a:tc>
                  <a:txBody>
                    <a:bodyPr/>
                    <a:lstStyle/>
                    <a:p>
                      <a:pPr marL="68580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it-IT" sz="1000" b="1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68580" algn="l">
                        <a:lnSpc>
                          <a:spcPts val="880"/>
                        </a:lnSpc>
                        <a:spcAft>
                          <a:spcPts val="0"/>
                        </a:spcAft>
                      </a:pPr>
                      <a:r>
                        <a:rPr lang="it-IT" sz="1000" b="1" spc="-15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Focolaio</a:t>
                      </a:r>
                      <a:r>
                        <a:rPr lang="it-IT" sz="1000" b="1" spc="25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5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epidemico</a:t>
                      </a:r>
                      <a:r>
                        <a:rPr lang="it-IT" sz="1000" b="1" spc="35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5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(o</a:t>
                      </a:r>
                      <a:r>
                        <a:rPr lang="it-IT" sz="1000" b="1" spc="3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000" b="1" spc="-15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epidemia)</a:t>
                      </a:r>
                      <a:endParaRPr lang="it-IT" sz="1000" b="1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68580" algn="l">
                        <a:lnSpc>
                          <a:spcPts val="1030"/>
                        </a:lnSpc>
                        <a:spcAft>
                          <a:spcPts val="0"/>
                        </a:spcAft>
                      </a:pPr>
                      <a:r>
                        <a:rPr lang="it-IT" sz="1000" b="1" spc="-15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comunitario</a:t>
                      </a:r>
                      <a:endParaRPr lang="it-IT" sz="1000" b="1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950" b="1" spc="-15" baseline="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Aumento</a:t>
                      </a:r>
                      <a:r>
                        <a:rPr lang="it-IT" sz="950" b="1" spc="40" baseline="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5" baseline="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del</a:t>
                      </a:r>
                      <a:r>
                        <a:rPr lang="it-IT" sz="950" b="1" spc="35" baseline="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20" baseline="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numero</a:t>
                      </a:r>
                      <a:r>
                        <a:rPr lang="it-IT" sz="950" b="1" spc="35" baseline="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0" baseline="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di</a:t>
                      </a:r>
                      <a:r>
                        <a:rPr lang="it-IT" sz="950" b="1" spc="25" baseline="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0" baseline="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casi</a:t>
                      </a:r>
                      <a:r>
                        <a:rPr lang="it-IT" sz="950" b="1" spc="25" baseline="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0" baseline="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di</a:t>
                      </a:r>
                      <a:r>
                        <a:rPr lang="it-IT" sz="950" b="1" spc="25" baseline="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5" baseline="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malattia</a:t>
                      </a:r>
                      <a:r>
                        <a:rPr lang="it-IT" sz="950" b="1" spc="35" baseline="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5" baseline="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(&gt;10)</a:t>
                      </a:r>
                      <a:r>
                        <a:rPr lang="it-IT" sz="950" b="1" spc="35" baseline="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0" baseline="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in</a:t>
                      </a:r>
                      <a:r>
                        <a:rPr lang="it-IT" sz="950" b="1" spc="50" baseline="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5" baseline="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una</a:t>
                      </a:r>
                      <a:r>
                        <a:rPr lang="it-IT" sz="950" b="1" spc="25" baseline="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5" baseline="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cerchia</a:t>
                      </a:r>
                      <a:endParaRPr lang="it-IT" sz="950" b="1" baseline="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68580" algn="l">
                        <a:lnSpc>
                          <a:spcPts val="1030"/>
                        </a:lnSpc>
                        <a:spcAft>
                          <a:spcPts val="0"/>
                        </a:spcAft>
                      </a:pPr>
                      <a:r>
                        <a:rPr lang="it-IT" sz="950" b="1" spc="-15" baseline="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relativamente</a:t>
                      </a:r>
                      <a:r>
                        <a:rPr lang="it-IT" sz="950" b="1" spc="35" baseline="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0" baseline="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ristretta</a:t>
                      </a:r>
                      <a:r>
                        <a:rPr lang="it-IT" sz="950" b="1" spc="40" baseline="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5" baseline="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di</a:t>
                      </a:r>
                      <a:r>
                        <a:rPr lang="it-IT" sz="950" b="1" spc="35" baseline="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5" baseline="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popolazione</a:t>
                      </a:r>
                      <a:r>
                        <a:rPr lang="it-IT" sz="950" b="1" spc="35" baseline="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5" baseline="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</a:t>
                      </a:r>
                      <a:r>
                        <a:rPr lang="it-IT" sz="950" b="1" spc="45" baseline="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0" baseline="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in</a:t>
                      </a:r>
                      <a:r>
                        <a:rPr lang="it-IT" sz="950" b="1" spc="25" baseline="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5" baseline="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un</a:t>
                      </a:r>
                      <a:r>
                        <a:rPr lang="it-IT" sz="950" b="1" spc="35" baseline="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5" baseline="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arco</a:t>
                      </a:r>
                      <a:r>
                        <a:rPr lang="it-IT" sz="950" b="1" spc="25" baseline="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0" baseline="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di</a:t>
                      </a:r>
                      <a:r>
                        <a:rPr lang="it-IT" sz="950" b="1" spc="35" baseline="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20" baseline="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tempo</a:t>
                      </a:r>
                      <a:r>
                        <a:rPr lang="it-IT" sz="950" b="1" spc="35" baseline="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0" baseline="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limitato</a:t>
                      </a:r>
                      <a:endParaRPr lang="it-IT" sz="950" b="1" baseline="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68580" algn="l">
                        <a:lnSpc>
                          <a:spcPts val="1030"/>
                        </a:lnSpc>
                        <a:spcAft>
                          <a:spcPts val="0"/>
                        </a:spcAft>
                      </a:pPr>
                      <a:r>
                        <a:rPr lang="it-IT" sz="950" b="1" spc="-15" baseline="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con</a:t>
                      </a:r>
                      <a:r>
                        <a:rPr lang="it-IT" sz="950" b="1" spc="35" baseline="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5" baseline="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forte</a:t>
                      </a:r>
                      <a:r>
                        <a:rPr lang="it-IT" sz="950" b="1" spc="30" baseline="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5" baseline="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sospetto</a:t>
                      </a:r>
                      <a:r>
                        <a:rPr lang="it-IT" sz="950" b="1" spc="35" baseline="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5" baseline="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epidemiologico</a:t>
                      </a:r>
                      <a:r>
                        <a:rPr lang="it-IT" sz="950" b="1" spc="25" baseline="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0" baseline="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di</a:t>
                      </a:r>
                      <a:r>
                        <a:rPr lang="it-IT" sz="950" b="1" spc="25" baseline="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5" baseline="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comune</a:t>
                      </a:r>
                      <a:r>
                        <a:rPr lang="it-IT" sz="950" b="1" spc="45" baseline="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5" baseline="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sorgente</a:t>
                      </a:r>
                      <a:r>
                        <a:rPr lang="it-IT" sz="950" b="1" spc="25" baseline="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0" baseline="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di</a:t>
                      </a:r>
                      <a:r>
                        <a:rPr lang="it-IT" sz="950" b="1" spc="25" baseline="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5" baseline="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infezione</a:t>
                      </a:r>
                      <a:endParaRPr lang="it-IT" sz="950" b="1" baseline="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68580" algn="l">
                        <a:lnSpc>
                          <a:spcPts val="1045"/>
                        </a:lnSpc>
                        <a:spcAft>
                          <a:spcPts val="0"/>
                        </a:spcAft>
                      </a:pPr>
                      <a:r>
                        <a:rPr lang="it-IT" sz="950" b="1" spc="-15" baseline="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con</a:t>
                      </a:r>
                      <a:r>
                        <a:rPr lang="it-IT" sz="950" b="1" spc="25" baseline="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5" baseline="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</a:t>
                      </a:r>
                      <a:r>
                        <a:rPr lang="it-IT" sz="950" b="1" spc="35" baseline="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5" baseline="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senza</a:t>
                      </a:r>
                      <a:r>
                        <a:rPr lang="it-IT" sz="950" b="1" spc="35" baseline="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5" baseline="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evidenza</a:t>
                      </a:r>
                      <a:r>
                        <a:rPr lang="it-IT" sz="950" b="1" spc="35" baseline="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50" b="1" spc="-15" baseline="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microbiologica.</a:t>
                      </a:r>
                      <a:endParaRPr lang="it-IT" sz="950" b="1" baseline="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571472" y="1357298"/>
            <a:ext cx="8215370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400" dirty="0" smtClean="0">
                <a:latin typeface="Arial" pitchFamily="34" charset="0"/>
                <a:cs typeface="Arial" pitchFamily="34" charset="0"/>
              </a:rPr>
              <a:t>Il sistema di notifica</a:t>
            </a:r>
          </a:p>
          <a:p>
            <a:endParaRPr lang="it-IT" dirty="0" smtClean="0">
              <a:latin typeface="Arial" pitchFamily="34" charset="0"/>
              <a:cs typeface="Arial" pitchFamily="34" charset="0"/>
            </a:endParaRPr>
          </a:p>
          <a:p>
            <a:r>
              <a:rPr lang="it-IT" sz="3200" dirty="0" smtClean="0">
                <a:latin typeface="Arial" pitchFamily="34" charset="0"/>
                <a:cs typeface="Arial" pitchFamily="34" charset="0"/>
              </a:rPr>
              <a:t>La notifica dei casi di legionellosi è obbligatoria  (D.M. 15/12/90)</a:t>
            </a:r>
          </a:p>
          <a:p>
            <a:r>
              <a:rPr lang="it-IT" sz="3200" dirty="0" smtClean="0">
                <a:latin typeface="Arial" pitchFamily="34" charset="0"/>
                <a:cs typeface="Arial" pitchFamily="34" charset="0"/>
              </a:rPr>
              <a:t>L’invio della notifica non sostituisce l’invio della scheda di sorveglianza.</a:t>
            </a:r>
          </a:p>
          <a:p>
            <a:r>
              <a:rPr lang="it-IT" sz="3200" dirty="0" smtClean="0">
                <a:latin typeface="Arial" pitchFamily="34" charset="0"/>
                <a:cs typeface="Arial" pitchFamily="34" charset="0"/>
              </a:rPr>
              <a:t>I dati riguardanti i casi notificati di legionellosi sono pubblicati annualmente sul Notiziario dell’Istituto Superiore di Sanità</a:t>
            </a:r>
            <a:endParaRPr lang="it-IT" sz="3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21485" y="158289"/>
            <a:ext cx="5701030" cy="65414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scheda di sorveglianza-page-00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21485" y="469289"/>
            <a:ext cx="5701030" cy="59194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714348" y="2071678"/>
            <a:ext cx="8143932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 smtClean="0"/>
              <a:t>Sorveglianza internazionale della  legionellosi nei viaggiatori</a:t>
            </a:r>
          </a:p>
          <a:p>
            <a:endParaRPr lang="it-IT" dirty="0" smtClean="0"/>
          </a:p>
          <a:p>
            <a:r>
              <a:rPr lang="it-IT" dirty="0" smtClean="0"/>
              <a:t>Programma denominato </a:t>
            </a:r>
            <a:r>
              <a:rPr lang="it-IT" dirty="0" err="1" smtClean="0"/>
              <a:t>ELDSNet</a:t>
            </a:r>
            <a:r>
              <a:rPr lang="it-IT" dirty="0" smtClean="0"/>
              <a:t> coordinato dall’</a:t>
            </a:r>
            <a:r>
              <a:rPr lang="it-IT" dirty="0" err="1" smtClean="0"/>
              <a:t>European</a:t>
            </a:r>
            <a:r>
              <a:rPr lang="it-IT" dirty="0" smtClean="0"/>
              <a:t> </a:t>
            </a:r>
            <a:r>
              <a:rPr lang="it-IT" dirty="0" err="1" smtClean="0"/>
              <a:t>Centre</a:t>
            </a:r>
            <a:r>
              <a:rPr lang="it-IT" dirty="0" smtClean="0"/>
              <a:t> </a:t>
            </a:r>
            <a:r>
              <a:rPr lang="it-IT" dirty="0" err="1" smtClean="0"/>
              <a:t>Disease</a:t>
            </a:r>
            <a:r>
              <a:rPr lang="it-IT" dirty="0" smtClean="0"/>
              <a:t> </a:t>
            </a:r>
            <a:r>
              <a:rPr lang="it-IT" dirty="0" err="1" smtClean="0"/>
              <a:t>Prevention</a:t>
            </a:r>
            <a:r>
              <a:rPr lang="it-IT" dirty="0" smtClean="0"/>
              <a:t> and </a:t>
            </a:r>
            <a:r>
              <a:rPr lang="it-IT" dirty="0" err="1" smtClean="0"/>
              <a:t>Control</a:t>
            </a:r>
            <a:r>
              <a:rPr lang="it-IT" dirty="0" smtClean="0"/>
              <a:t> (ECDC) di Stoccolma</a:t>
            </a:r>
          </a:p>
          <a:p>
            <a:r>
              <a:rPr lang="it-IT" dirty="0" smtClean="0"/>
              <a:t>Rete di collaboratori (microbiologo ed epidemiologo)</a:t>
            </a:r>
          </a:p>
          <a:p>
            <a:r>
              <a:rPr lang="it-IT" dirty="0" smtClean="0"/>
              <a:t>Database internazionale</a:t>
            </a:r>
          </a:p>
          <a:p>
            <a:r>
              <a:rPr lang="it-IT" dirty="0" smtClean="0"/>
              <a:t>Verifica di altri casi collegati alla struttura recettiva 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fico 1"/>
          <p:cNvGraphicFramePr/>
          <p:nvPr/>
        </p:nvGraphicFramePr>
        <p:xfrm>
          <a:off x="1285852" y="1500174"/>
          <a:ext cx="6600852" cy="46005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CasellaDiTesto 2"/>
          <p:cNvSpPr txBox="1"/>
          <p:nvPr/>
        </p:nvSpPr>
        <p:spPr>
          <a:xfrm>
            <a:off x="1000100" y="285728"/>
            <a:ext cx="7715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La legionellosi si presenta nell’ ASL di Caserta in forma sporadica con una incidenza di seguito indicata</a:t>
            </a:r>
            <a:endParaRPr lang="it-IT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fico 1"/>
          <p:cNvGraphicFramePr/>
          <p:nvPr/>
        </p:nvGraphicFramePr>
        <p:xfrm>
          <a:off x="1500166" y="1828800"/>
          <a:ext cx="5815034" cy="3886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CasellaDiTesto 2"/>
          <p:cNvSpPr txBox="1"/>
          <p:nvPr/>
        </p:nvSpPr>
        <p:spPr>
          <a:xfrm>
            <a:off x="1071538" y="714356"/>
            <a:ext cx="76438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Tassi d’incidenza 2014 per milione di abitanti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857224" y="2571744"/>
            <a:ext cx="785818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 smtClean="0"/>
              <a:t>Gruppo  di lavoro Multidisciplinare Aziendale  </a:t>
            </a:r>
          </a:p>
          <a:p>
            <a:r>
              <a:rPr lang="it-IT" sz="2000" dirty="0" smtClean="0"/>
              <a:t>Prevenzione e controllo Legionellosi ASL Caserta</a:t>
            </a:r>
          </a:p>
          <a:p>
            <a:r>
              <a:rPr lang="it-IT" sz="2000" dirty="0" smtClean="0"/>
              <a:t>Ottobre 2015</a:t>
            </a:r>
          </a:p>
          <a:p>
            <a:r>
              <a:rPr lang="it-IT" sz="2000" dirty="0" smtClean="0"/>
              <a:t>Composizione: patologo clinico, igienista, </a:t>
            </a:r>
            <a:r>
              <a:rPr lang="it-IT" sz="2000" dirty="0" err="1" smtClean="0"/>
              <a:t>infettivologo</a:t>
            </a:r>
            <a:r>
              <a:rPr lang="it-IT" sz="2000" dirty="0" smtClean="0"/>
              <a:t>, medico competente, pneumologo, RSPP</a:t>
            </a:r>
          </a:p>
          <a:p>
            <a:r>
              <a:rPr lang="it-IT" sz="2000" dirty="0" smtClean="0"/>
              <a:t>Coordinamento  direttore dell’UOC di Epidemiologia e Prevenzione</a:t>
            </a:r>
            <a:endParaRPr lang="it-IT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428596" y="1166842"/>
            <a:ext cx="857256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000" dirty="0" smtClean="0">
                <a:latin typeface="Arial" pitchFamily="34" charset="0"/>
                <a:cs typeface="Arial" pitchFamily="34" charset="0"/>
              </a:rPr>
              <a:t>"Legionellosi" è la definizione di tutte le forme morbose causate da batteri </a:t>
            </a:r>
          </a:p>
          <a:p>
            <a:r>
              <a:rPr lang="it-IT" sz="2000" dirty="0" smtClean="0">
                <a:latin typeface="Arial" pitchFamily="34" charset="0"/>
                <a:cs typeface="Arial" pitchFamily="34" charset="0"/>
              </a:rPr>
              <a:t>Gram-negativi aerobi del genere</a:t>
            </a:r>
            <a:r>
              <a:rPr lang="it-IT" sz="2000" i="1" dirty="0" smtClean="0">
                <a:latin typeface="Arial" pitchFamily="34" charset="0"/>
                <a:cs typeface="Arial" pitchFamily="34" charset="0"/>
              </a:rPr>
              <a:t> Legionella</a:t>
            </a:r>
            <a:r>
              <a:rPr lang="it-IT" sz="2000" dirty="0" smtClean="0">
                <a:latin typeface="Arial" pitchFamily="34" charset="0"/>
                <a:cs typeface="Arial" pitchFamily="34" charset="0"/>
              </a:rPr>
              <a:t>. (61 specie, 70 </a:t>
            </a:r>
            <a:r>
              <a:rPr lang="it-IT" sz="2000" dirty="0" err="1" smtClean="0">
                <a:latin typeface="Arial" pitchFamily="34" charset="0"/>
                <a:cs typeface="Arial" pitchFamily="34" charset="0"/>
              </a:rPr>
              <a:t>sierogruppi</a:t>
            </a:r>
            <a:r>
              <a:rPr lang="it-IT" sz="2000" dirty="0" smtClean="0">
                <a:latin typeface="Arial" pitchFamily="34" charset="0"/>
                <a:cs typeface="Arial" pitchFamily="34" charset="0"/>
              </a:rPr>
              <a:t>)  </a:t>
            </a:r>
          </a:p>
          <a:p>
            <a:endParaRPr lang="it-IT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it-IT" sz="2000" dirty="0" smtClean="0">
                <a:latin typeface="Arial" pitchFamily="34" charset="0"/>
                <a:cs typeface="Arial" pitchFamily="34" charset="0"/>
              </a:rPr>
              <a:t>Essa si può manifestare sia in forma di polmonite con tasso di mortalità variabile tra  10- 15%, </a:t>
            </a:r>
          </a:p>
          <a:p>
            <a:r>
              <a:rPr lang="it-IT" sz="2000" dirty="0" smtClean="0">
                <a:latin typeface="Arial" pitchFamily="34" charset="0"/>
                <a:cs typeface="Arial" pitchFamily="34" charset="0"/>
              </a:rPr>
              <a:t>sia in forma febbrile extrapolmonare o in forma subclinica.</a:t>
            </a:r>
          </a:p>
          <a:p>
            <a:r>
              <a:rPr lang="it-IT" sz="2000" dirty="0" smtClean="0">
                <a:latin typeface="Arial" pitchFamily="34" charset="0"/>
                <a:cs typeface="Arial" pitchFamily="34" charset="0"/>
              </a:rPr>
              <a:t>  </a:t>
            </a:r>
          </a:p>
          <a:p>
            <a:r>
              <a:rPr lang="it-IT" sz="2000" dirty="0" smtClean="0">
                <a:latin typeface="Arial" pitchFamily="34" charset="0"/>
                <a:cs typeface="Arial" pitchFamily="34" charset="0"/>
              </a:rPr>
              <a:t>La specie più frequentemente coinvolta in casi umani</a:t>
            </a:r>
          </a:p>
          <a:p>
            <a:r>
              <a:rPr lang="it-IT" sz="2000" dirty="0" smtClean="0">
                <a:latin typeface="Arial" pitchFamily="34" charset="0"/>
                <a:cs typeface="Arial" pitchFamily="34" charset="0"/>
              </a:rPr>
              <a:t> è</a:t>
            </a:r>
            <a:r>
              <a:rPr lang="it-IT" sz="2000" i="1" dirty="0" smtClean="0">
                <a:latin typeface="Arial" pitchFamily="34" charset="0"/>
                <a:cs typeface="Arial" pitchFamily="34" charset="0"/>
              </a:rPr>
              <a:t> L. </a:t>
            </a:r>
            <a:r>
              <a:rPr lang="it-IT" sz="2000" i="1" dirty="0" err="1" smtClean="0">
                <a:latin typeface="Arial" pitchFamily="34" charset="0"/>
                <a:cs typeface="Arial" pitchFamily="34" charset="0"/>
              </a:rPr>
              <a:t>pneumophila</a:t>
            </a:r>
            <a:r>
              <a:rPr lang="it-IT" sz="2000" dirty="0" smtClean="0">
                <a:latin typeface="Arial" pitchFamily="34" charset="0"/>
                <a:cs typeface="Arial" pitchFamily="34" charset="0"/>
              </a:rPr>
              <a:t> </a:t>
            </a:r>
          </a:p>
          <a:p>
            <a:r>
              <a:rPr lang="it-IT" sz="2000" dirty="0" smtClean="0">
                <a:latin typeface="Arial" pitchFamily="34" charset="0"/>
                <a:cs typeface="Arial" pitchFamily="34" charset="0"/>
              </a:rPr>
              <a:t>anche se altre specie sono state isolate da pazienti con</a:t>
            </a:r>
          </a:p>
          <a:p>
            <a:r>
              <a:rPr lang="it-IT" sz="2000" dirty="0" smtClean="0">
                <a:latin typeface="Arial" pitchFamily="34" charset="0"/>
                <a:cs typeface="Arial" pitchFamily="34" charset="0"/>
              </a:rPr>
              <a:t> polmonite . </a:t>
            </a:r>
          </a:p>
          <a:p>
            <a:endParaRPr lang="it-IT" sz="20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785786" y="1285860"/>
            <a:ext cx="785818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 smtClean="0"/>
              <a:t>Gruppo  di lavoro Multidisciplinare Aziendale</a:t>
            </a:r>
          </a:p>
          <a:p>
            <a:endParaRPr lang="it-IT" sz="3200" dirty="0" smtClean="0"/>
          </a:p>
          <a:p>
            <a:pPr marL="514350" indent="-514350">
              <a:buFont typeface="+mj-lt"/>
              <a:buAutoNum type="arabicPeriod"/>
            </a:pPr>
            <a:r>
              <a:rPr lang="it-IT" dirty="0" smtClean="0">
                <a:latin typeface="Arial" pitchFamily="34" charset="0"/>
                <a:cs typeface="Arial" pitchFamily="34" charset="0"/>
              </a:rPr>
              <a:t>Predisposizione di un programma di formazione</a:t>
            </a:r>
          </a:p>
          <a:p>
            <a:pPr marL="514350" indent="-514350">
              <a:buFont typeface="+mj-lt"/>
              <a:buAutoNum type="arabicPeriod"/>
            </a:pPr>
            <a:r>
              <a:rPr lang="it-IT" dirty="0" smtClean="0">
                <a:latin typeface="Arial" pitchFamily="34" charset="0"/>
                <a:cs typeface="Arial" pitchFamily="34" charset="0"/>
              </a:rPr>
              <a:t>Acquisizione del numero e delle tipologie di richieste d’intervento per bonifica e sanificazione degli impianti </a:t>
            </a:r>
            <a:r>
              <a:rPr lang="it-IT" dirty="0" err="1" smtClean="0">
                <a:latin typeface="Arial" pitchFamily="34" charset="0"/>
                <a:cs typeface="Arial" pitchFamily="34" charset="0"/>
              </a:rPr>
              <a:t>aeraulici</a:t>
            </a:r>
            <a:r>
              <a:rPr lang="it-IT" dirty="0" smtClean="0">
                <a:latin typeface="Arial" pitchFamily="34" charset="0"/>
                <a:cs typeface="Arial" pitchFamily="34" charset="0"/>
              </a:rPr>
              <a:t> per la prevenzione della Legionellosi nei </a:t>
            </a:r>
            <a:r>
              <a:rPr lang="it-IT" dirty="0" err="1" smtClean="0">
                <a:latin typeface="Arial" pitchFamily="34" charset="0"/>
                <a:cs typeface="Arial" pitchFamily="34" charset="0"/>
              </a:rPr>
              <a:t>PP.OO</a:t>
            </a:r>
            <a:r>
              <a:rPr lang="it-IT" dirty="0" smtClean="0">
                <a:latin typeface="Arial" pitchFamily="34" charset="0"/>
                <a:cs typeface="Arial" pitchFamily="34" charset="0"/>
              </a:rPr>
              <a:t>. Aziendali dal 2014 ad oggi</a:t>
            </a:r>
          </a:p>
          <a:p>
            <a:pPr marL="514350" indent="-514350">
              <a:buFont typeface="+mj-lt"/>
              <a:buAutoNum type="arabicPeriod"/>
            </a:pPr>
            <a:r>
              <a:rPr lang="it-IT" dirty="0" smtClean="0">
                <a:latin typeface="Arial" pitchFamily="34" charset="0"/>
                <a:cs typeface="Arial" pitchFamily="34" charset="0"/>
              </a:rPr>
              <a:t>Acquisizione dei monitoraggi effettuati nei </a:t>
            </a:r>
            <a:r>
              <a:rPr lang="it-IT" dirty="0" err="1" smtClean="0">
                <a:latin typeface="Arial" pitchFamily="34" charset="0"/>
                <a:cs typeface="Arial" pitchFamily="34" charset="0"/>
              </a:rPr>
              <a:t>PP.OO</a:t>
            </a:r>
            <a:r>
              <a:rPr lang="it-IT" dirty="0" smtClean="0">
                <a:latin typeface="Arial" pitchFamily="34" charset="0"/>
                <a:cs typeface="Arial" pitchFamily="34" charset="0"/>
              </a:rPr>
              <a:t>. Aziendali dal Servizio di Prevenzione e Protezione dall’anno 2013 ad oggi</a:t>
            </a:r>
          </a:p>
          <a:p>
            <a:pPr marL="514350" indent="-514350">
              <a:buFont typeface="+mj-lt"/>
              <a:buAutoNum type="arabicPeriod"/>
            </a:pPr>
            <a:r>
              <a:rPr lang="it-IT" dirty="0" smtClean="0">
                <a:latin typeface="Arial" pitchFamily="34" charset="0"/>
                <a:cs typeface="Arial" pitchFamily="34" charset="0"/>
              </a:rPr>
              <a:t>Estensione della ricerca dell’</a:t>
            </a:r>
            <a:r>
              <a:rPr lang="it-IT" dirty="0" err="1" smtClean="0">
                <a:latin typeface="Arial" pitchFamily="34" charset="0"/>
                <a:cs typeface="Arial" pitchFamily="34" charset="0"/>
              </a:rPr>
              <a:t>Ag</a:t>
            </a:r>
            <a:r>
              <a:rPr lang="it-IT" dirty="0" smtClean="0">
                <a:latin typeface="Arial" pitchFamily="34" charset="0"/>
                <a:cs typeface="Arial" pitchFamily="34" charset="0"/>
              </a:rPr>
              <a:t> urinario a tutti i laboratori dei </a:t>
            </a:r>
            <a:r>
              <a:rPr lang="it-IT" dirty="0" err="1" smtClean="0">
                <a:latin typeface="Arial" pitchFamily="34" charset="0"/>
                <a:cs typeface="Arial" pitchFamily="34" charset="0"/>
              </a:rPr>
              <a:t>PP.OO</a:t>
            </a:r>
            <a:r>
              <a:rPr lang="it-IT" dirty="0" smtClean="0">
                <a:latin typeface="Arial" pitchFamily="34" charset="0"/>
                <a:cs typeface="Arial" pitchFamily="34" charset="0"/>
              </a:rPr>
              <a:t>. </a:t>
            </a:r>
          </a:p>
          <a:p>
            <a:pPr marL="514350" indent="-514350">
              <a:buFont typeface="+mj-lt"/>
              <a:buAutoNum type="arabicPeriod"/>
            </a:pPr>
            <a:r>
              <a:rPr lang="it-IT" dirty="0" smtClean="0">
                <a:latin typeface="Arial" pitchFamily="34" charset="0"/>
                <a:cs typeface="Arial" pitchFamily="34" charset="0"/>
              </a:rPr>
              <a:t>Definizione di linee operative interne con particolare riferimento alla prevenzione primaria e al monitoraggio periodico dei punti critici delle strutture a rischio</a:t>
            </a:r>
          </a:p>
          <a:p>
            <a:pPr marL="514350" indent="-514350">
              <a:buFont typeface="+mj-lt"/>
              <a:buAutoNum type="arabicPeriod"/>
            </a:pPr>
            <a:r>
              <a:rPr lang="it-IT" dirty="0" smtClean="0">
                <a:latin typeface="Arial" pitchFamily="34" charset="0"/>
                <a:cs typeface="Arial" pitchFamily="34" charset="0"/>
              </a:rPr>
              <a:t>Stretta sinergia con il laboratorio di riferimento regionale della Campania di Salerno</a:t>
            </a:r>
          </a:p>
          <a:p>
            <a:pPr marL="514350" indent="-514350"/>
            <a:r>
              <a:rPr lang="it-IT" sz="3200" dirty="0" smtClean="0"/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857224" y="2071678"/>
            <a:ext cx="785818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/>
            <a:r>
              <a:rPr lang="it-IT" sz="3200" i="1" dirty="0" smtClean="0">
                <a:latin typeface="Arial" pitchFamily="34" charset="0"/>
                <a:cs typeface="Arial" pitchFamily="34" charset="0"/>
              </a:rPr>
              <a:t>     In definitiva, resta confermato, che è solo l’approccio </a:t>
            </a:r>
            <a:r>
              <a:rPr lang="it-IT" sz="3200" i="1" dirty="0" err="1" smtClean="0">
                <a:latin typeface="Arial" pitchFamily="34" charset="0"/>
                <a:cs typeface="Arial" pitchFamily="34" charset="0"/>
              </a:rPr>
              <a:t>inter</a:t>
            </a:r>
            <a:r>
              <a:rPr lang="it-IT" sz="3200" i="1" dirty="0" smtClean="0">
                <a:latin typeface="Arial" pitchFamily="34" charset="0"/>
                <a:cs typeface="Arial" pitchFamily="34" charset="0"/>
              </a:rPr>
              <a:t> e multidisciplinare alla problematica legionellosi che favorisce la programmazione di efficaci interventi di prevenzione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857224" y="857232"/>
            <a:ext cx="778674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/>
              <a:t>Il microrganismo è ubiquitario e la malattia può manifestarsi con epidemie dovute ad un’unica fonte, oppure con una serie di casi indipendenti in un’area ad alta endemia o con casi sporadici senza un evidente raggruppamento temporale o geografico.</a:t>
            </a:r>
          </a:p>
          <a:p>
            <a:r>
              <a:rPr lang="it-IT" sz="2400" dirty="0" smtClean="0"/>
              <a:t>I focolai epidemici si sono spesso verificati in ambienti collettivi a residenza temporanea, come ospedali o alberghi, navi da crociera, esposizioni commerciali, ecc.</a:t>
            </a:r>
          </a:p>
          <a:p>
            <a:r>
              <a:rPr lang="it-IT" sz="2400" dirty="0" smtClean="0"/>
              <a:t>In genere i casi di </a:t>
            </a:r>
            <a:r>
              <a:rPr lang="it-IT" sz="2400" dirty="0" err="1" smtClean="0"/>
              <a:t>polminite</a:t>
            </a:r>
            <a:r>
              <a:rPr lang="it-IT" sz="2400" dirty="0" smtClean="0"/>
              <a:t> da </a:t>
            </a:r>
            <a:r>
              <a:rPr lang="it-IT" sz="2400" i="1" dirty="0" smtClean="0"/>
              <a:t>Legionella</a:t>
            </a:r>
            <a:r>
              <a:rPr lang="it-IT" sz="2400" dirty="0" smtClean="0"/>
              <a:t> di origine comunitaria si manifestano prevalentemente nei mesi </a:t>
            </a:r>
            <a:r>
              <a:rPr lang="it-IT" sz="2400" dirty="0" err="1" smtClean="0"/>
              <a:t>estivo-autunnali</a:t>
            </a:r>
            <a:r>
              <a:rPr lang="it-IT" sz="2400" dirty="0" smtClean="0"/>
              <a:t>, mentre quelli di origine nosocomiale non presentano una particolare stagionalità</a:t>
            </a:r>
            <a:endParaRPr lang="it-IT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428596" y="500042"/>
            <a:ext cx="8358246" cy="6632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500" dirty="0" smtClean="0"/>
              <a:t>Fonti di infezione, modalità di trasmissione e fattori di rischio</a:t>
            </a:r>
          </a:p>
          <a:p>
            <a:endParaRPr lang="it-IT" sz="2000" dirty="0" smtClean="0"/>
          </a:p>
          <a:p>
            <a:r>
              <a:rPr lang="it-IT" sz="2000" dirty="0" smtClean="0">
                <a:latin typeface="Arial" pitchFamily="34" charset="0"/>
                <a:cs typeface="Arial" pitchFamily="34" charset="0"/>
              </a:rPr>
              <a:t>La legionella </a:t>
            </a:r>
            <a:r>
              <a:rPr lang="it-IT" sz="2000" dirty="0" err="1" smtClean="0">
                <a:latin typeface="Arial" pitchFamily="34" charset="0"/>
                <a:cs typeface="Arial" pitchFamily="34" charset="0"/>
              </a:rPr>
              <a:t>pneumophila</a:t>
            </a:r>
            <a:r>
              <a:rPr lang="it-IT" sz="2000" dirty="0" smtClean="0">
                <a:latin typeface="Arial" pitchFamily="34" charset="0"/>
                <a:cs typeface="Arial" pitchFamily="34" charset="0"/>
              </a:rPr>
              <a:t> di </a:t>
            </a:r>
            <a:r>
              <a:rPr lang="it-IT" sz="2000" dirty="0" err="1" smtClean="0">
                <a:latin typeface="Arial" pitchFamily="34" charset="0"/>
                <a:cs typeface="Arial" pitchFamily="34" charset="0"/>
              </a:rPr>
              <a:t>sierogruppo</a:t>
            </a:r>
            <a:r>
              <a:rPr lang="it-IT" sz="2000" dirty="0" smtClean="0">
                <a:latin typeface="Arial" pitchFamily="34" charset="0"/>
                <a:cs typeface="Arial" pitchFamily="34" charset="0"/>
              </a:rPr>
              <a:t> 1 è causa del 95% delle infezioni in Europa e dell’85% nel mondo</a:t>
            </a:r>
          </a:p>
          <a:p>
            <a:r>
              <a:rPr lang="it-IT" sz="2000" dirty="0" smtClean="0">
                <a:latin typeface="Arial" pitchFamily="34" charset="0"/>
                <a:cs typeface="Arial" pitchFamily="34" charset="0"/>
              </a:rPr>
              <a:t>Non è nota la dose infettante per l’uomo.</a:t>
            </a:r>
          </a:p>
          <a:p>
            <a:r>
              <a:rPr lang="it-IT" sz="2000" dirty="0" smtClean="0">
                <a:latin typeface="Arial" pitchFamily="34" charset="0"/>
                <a:cs typeface="Arial" pitchFamily="34" charset="0"/>
              </a:rPr>
              <a:t>La malattia viene normalmente acquisita per via respiratoria mediante inalazione, aspirazione o microaspirazione di aerosol contenente Legionella. La pericolosità delle particelle d’acqua </a:t>
            </a:r>
            <a:r>
              <a:rPr lang="it-IT" sz="2000" dirty="0" err="1" smtClean="0">
                <a:latin typeface="Arial" pitchFamily="34" charset="0"/>
                <a:cs typeface="Arial" pitchFamily="34" charset="0"/>
              </a:rPr>
              <a:t>aerodisperse</a:t>
            </a:r>
            <a:r>
              <a:rPr lang="it-IT" sz="2000" dirty="0" smtClean="0">
                <a:latin typeface="Arial" pitchFamily="34" charset="0"/>
                <a:cs typeface="Arial" pitchFamily="34" charset="0"/>
              </a:rPr>
              <a:t> è inversamente proporzionale alla loro dimensione. Goccioline di diametro inferiore ai 5 micron arrivano più facilmente alle basse vie respiratorie.</a:t>
            </a:r>
          </a:p>
          <a:p>
            <a:r>
              <a:rPr lang="it-IT" sz="2000" dirty="0" smtClean="0">
                <a:latin typeface="Arial" pitchFamily="34" charset="0"/>
                <a:cs typeface="Arial" pitchFamily="34" charset="0"/>
              </a:rPr>
              <a:t>Non è mai stata dimostrata la trasmissione interumana della malattia.</a:t>
            </a:r>
          </a:p>
          <a:p>
            <a:r>
              <a:rPr lang="it-IT" sz="2000" dirty="0" smtClean="0">
                <a:latin typeface="Arial" pitchFamily="34" charset="0"/>
                <a:cs typeface="Arial" pitchFamily="34" charset="0"/>
              </a:rPr>
              <a:t> Fonti d’infezione sono le torri di raffreddamenti, le sezioni di umidificazione delle unità di trattamento dell’aria, impianti di acqua potabile, fontane, apparecchi sanitari, piscine, vasche idromassaggio.</a:t>
            </a:r>
          </a:p>
          <a:p>
            <a:r>
              <a:rPr lang="it-IT" sz="2000" dirty="0" smtClean="0">
                <a:latin typeface="Arial" pitchFamily="34" charset="0"/>
                <a:cs typeface="Arial" pitchFamily="34" charset="0"/>
              </a:rPr>
              <a:t>Fattori predisponenti sono l’età avanzata, il fumo di sigarette, malattie croniche, l’immunodepressione e la suscettibilità individuale.</a:t>
            </a:r>
          </a:p>
          <a:p>
            <a:r>
              <a:rPr lang="it-IT" sz="2000" dirty="0" smtClean="0">
                <a:latin typeface="Arial" pitchFamily="34" charset="0"/>
                <a:cs typeface="Arial" pitchFamily="34" charset="0"/>
              </a:rPr>
              <a:t>Importante inoltre è la virulenza e la carica infettante dei singoli ceppi di Legionella </a:t>
            </a:r>
          </a:p>
          <a:p>
            <a:endParaRPr lang="it-IT" sz="2000" dirty="0" smtClean="0">
              <a:latin typeface="Arial" pitchFamily="34" charset="0"/>
              <a:cs typeface="Arial" pitchFamily="34" charset="0"/>
            </a:endParaRPr>
          </a:p>
          <a:p>
            <a:endParaRPr lang="it-IT" sz="2000" dirty="0" smtClean="0">
              <a:latin typeface="Arial" pitchFamily="34" charset="0"/>
              <a:cs typeface="Arial" pitchFamily="34" charset="0"/>
            </a:endParaRPr>
          </a:p>
          <a:p>
            <a:endParaRPr lang="it-IT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857224" y="357166"/>
            <a:ext cx="7572428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24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Frequenza della malattia</a:t>
            </a:r>
          </a:p>
          <a:p>
            <a:endParaRPr lang="it-IT" sz="24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Tabella 2"/>
          <p:cNvGraphicFramePr>
            <a:graphicFrameLocks noGrp="1"/>
          </p:cNvGraphicFramePr>
          <p:nvPr/>
        </p:nvGraphicFramePr>
        <p:xfrm>
          <a:off x="571472" y="1214418"/>
          <a:ext cx="8143931" cy="5143547"/>
        </p:xfrm>
        <a:graphic>
          <a:graphicData uri="http://schemas.openxmlformats.org/drawingml/2006/table">
            <a:tbl>
              <a:tblPr/>
              <a:tblGrid>
                <a:gridCol w="1852743"/>
                <a:gridCol w="1334494"/>
                <a:gridCol w="1331718"/>
                <a:gridCol w="1331718"/>
                <a:gridCol w="1331718"/>
                <a:gridCol w="961540"/>
              </a:tblGrid>
              <a:tr h="365722">
                <a:tc>
                  <a:txBody>
                    <a:bodyPr/>
                    <a:lstStyle/>
                    <a:p>
                      <a:pPr marL="68580" algn="l">
                        <a:lnSpc>
                          <a:spcPts val="1520"/>
                        </a:lnSpc>
                        <a:spcAft>
                          <a:spcPts val="0"/>
                        </a:spcAft>
                      </a:pPr>
                      <a:r>
                        <a:rPr lang="it-IT" sz="1150" b="1" spc="-15" baseline="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Regione</a:t>
                      </a:r>
                      <a:endParaRPr lang="it-IT" sz="1150" baseline="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algn="l">
                        <a:lnSpc>
                          <a:spcPts val="1520"/>
                        </a:lnSpc>
                        <a:spcAft>
                          <a:spcPts val="0"/>
                        </a:spcAft>
                      </a:pPr>
                      <a:r>
                        <a:rPr lang="it-IT" sz="1150" b="1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2009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310" algn="l">
                        <a:lnSpc>
                          <a:spcPts val="1520"/>
                        </a:lnSpc>
                        <a:spcAft>
                          <a:spcPts val="0"/>
                        </a:spcAft>
                      </a:pPr>
                      <a:r>
                        <a:rPr lang="it-IT" sz="1150" b="1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2010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310" algn="l">
                        <a:lnSpc>
                          <a:spcPts val="1520"/>
                        </a:lnSpc>
                        <a:spcAft>
                          <a:spcPts val="0"/>
                        </a:spcAft>
                      </a:pPr>
                      <a:r>
                        <a:rPr lang="it-IT" sz="1150" b="1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2011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algn="l">
                        <a:lnSpc>
                          <a:spcPts val="1520"/>
                        </a:lnSpc>
                        <a:spcAft>
                          <a:spcPts val="0"/>
                        </a:spcAft>
                      </a:pPr>
                      <a:r>
                        <a:rPr lang="it-IT" sz="1150" b="1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2012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215" algn="l">
                        <a:lnSpc>
                          <a:spcPts val="1520"/>
                        </a:lnSpc>
                        <a:spcAft>
                          <a:spcPts val="0"/>
                        </a:spcAft>
                      </a:pPr>
                      <a:r>
                        <a:rPr lang="it-IT" sz="1150" b="1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2013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166">
                <a:tc>
                  <a:txBody>
                    <a:bodyPr/>
                    <a:lstStyle/>
                    <a:p>
                      <a:pPr marL="68580" algn="l">
                        <a:lnSpc>
                          <a:spcPts val="106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Piemonte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algn="l">
                        <a:lnSpc>
                          <a:spcPts val="106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78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310" algn="l">
                        <a:lnSpc>
                          <a:spcPts val="106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69</a:t>
                      </a:r>
                      <a:endParaRPr lang="it-IT" sz="1150" baseline="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310" algn="l">
                        <a:lnSpc>
                          <a:spcPts val="106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75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algn="l">
                        <a:lnSpc>
                          <a:spcPts val="106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55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215" algn="l">
                        <a:lnSpc>
                          <a:spcPts val="106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77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268">
                <a:tc>
                  <a:txBody>
                    <a:bodyPr/>
                    <a:lstStyle/>
                    <a:p>
                      <a:pPr marL="68580" algn="l">
                        <a:lnSpc>
                          <a:spcPts val="1055"/>
                        </a:lnSpc>
                        <a:spcAft>
                          <a:spcPts val="0"/>
                        </a:spcAft>
                      </a:pPr>
                      <a:r>
                        <a:rPr lang="it-IT" sz="1150" spc="-10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Valle</a:t>
                      </a:r>
                      <a:r>
                        <a:rPr lang="it-IT" sz="1150" spc="35" baseline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D’Aosta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31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31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215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166">
                <a:tc>
                  <a:txBody>
                    <a:bodyPr/>
                    <a:lstStyle/>
                    <a:p>
                      <a:pPr marL="6858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Lombardia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451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31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455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31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363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420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215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428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268">
                <a:tc>
                  <a:txBody>
                    <a:bodyPr/>
                    <a:lstStyle/>
                    <a:p>
                      <a:pPr marL="6858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P.A.</a:t>
                      </a:r>
                      <a:r>
                        <a:rPr lang="it-IT" sz="1150" spc="35" baseline="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150" spc="-15" baseline="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Bolzano</a:t>
                      </a:r>
                      <a:endParaRPr lang="it-IT" sz="1150" baseline="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31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31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22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215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23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166">
                <a:tc>
                  <a:txBody>
                    <a:bodyPr/>
                    <a:lstStyle/>
                    <a:p>
                      <a:pPr marL="6858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P.A.Trento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40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31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51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31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48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47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215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31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268">
                <a:tc>
                  <a:txBody>
                    <a:bodyPr/>
                    <a:lstStyle/>
                    <a:p>
                      <a:pPr marL="6858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Veneto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82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31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96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31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60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130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215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82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268">
                <a:tc>
                  <a:txBody>
                    <a:bodyPr/>
                    <a:lstStyle/>
                    <a:p>
                      <a:pPr marL="6858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150" spc="-10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Friuli</a:t>
                      </a:r>
                      <a:r>
                        <a:rPr lang="it-IT" sz="1150" spc="25" baseline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V.</a:t>
                      </a:r>
                      <a:r>
                        <a:rPr lang="it-IT" sz="1150" spc="35" baseline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G.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16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31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22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31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19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25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215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23</a:t>
                      </a:r>
                      <a:endParaRPr lang="it-IT" sz="1150" baseline="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166">
                <a:tc>
                  <a:txBody>
                    <a:bodyPr/>
                    <a:lstStyle/>
                    <a:p>
                      <a:pPr marL="68580" algn="l">
                        <a:lnSpc>
                          <a:spcPts val="106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Liguria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algn="l">
                        <a:lnSpc>
                          <a:spcPts val="106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29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310" algn="l">
                        <a:lnSpc>
                          <a:spcPts val="106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36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310" algn="l">
                        <a:lnSpc>
                          <a:spcPts val="106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22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algn="l">
                        <a:lnSpc>
                          <a:spcPts val="106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17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215" algn="l">
                        <a:lnSpc>
                          <a:spcPts val="106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46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268">
                <a:tc>
                  <a:txBody>
                    <a:bodyPr/>
                    <a:lstStyle/>
                    <a:p>
                      <a:pPr marL="6858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Emilia</a:t>
                      </a:r>
                      <a:r>
                        <a:rPr lang="it-IT" sz="1150" spc="35" baseline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R.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102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31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122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31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95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147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215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142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166">
                <a:tc>
                  <a:txBody>
                    <a:bodyPr/>
                    <a:lstStyle/>
                    <a:p>
                      <a:pPr marL="6858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Toscana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132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31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97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31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94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116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215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127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268">
                <a:tc>
                  <a:txBody>
                    <a:bodyPr/>
                    <a:lstStyle/>
                    <a:p>
                      <a:pPr marL="6858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Umbria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15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31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19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31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22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34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215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26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268">
                <a:tc>
                  <a:txBody>
                    <a:bodyPr/>
                    <a:lstStyle/>
                    <a:p>
                      <a:pPr marL="6858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150" spc="-20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Marche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23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31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26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31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19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37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215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25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166">
                <a:tc>
                  <a:txBody>
                    <a:bodyPr/>
                    <a:lstStyle/>
                    <a:p>
                      <a:pPr marL="68580" algn="l">
                        <a:lnSpc>
                          <a:spcPts val="106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Lazio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algn="l">
                        <a:lnSpc>
                          <a:spcPts val="106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117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310" algn="l">
                        <a:lnSpc>
                          <a:spcPts val="106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104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310" algn="l">
                        <a:lnSpc>
                          <a:spcPts val="106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63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algn="l">
                        <a:lnSpc>
                          <a:spcPts val="106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151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215" algn="l">
                        <a:lnSpc>
                          <a:spcPts val="106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153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268">
                <a:tc>
                  <a:txBody>
                    <a:bodyPr/>
                    <a:lstStyle/>
                    <a:p>
                      <a:pPr marL="6858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Abruzzo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31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31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13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21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215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24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166">
                <a:tc>
                  <a:txBody>
                    <a:bodyPr/>
                    <a:lstStyle/>
                    <a:p>
                      <a:pPr marL="6858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Molise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31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31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215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268">
                <a:tc>
                  <a:txBody>
                    <a:bodyPr/>
                    <a:lstStyle/>
                    <a:p>
                      <a:pPr marL="6858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Campania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51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31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81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31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46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72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215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74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217">
                <a:tc>
                  <a:txBody>
                    <a:bodyPr/>
                    <a:lstStyle/>
                    <a:p>
                      <a:pPr marL="68580" algn="l">
                        <a:lnSpc>
                          <a:spcPts val="1055"/>
                        </a:lnSpc>
                        <a:spcAft>
                          <a:spcPts val="0"/>
                        </a:spcAft>
                      </a:pPr>
                      <a:r>
                        <a:rPr lang="it-IT" sz="1150" spc="-10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Puglia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algn="l">
                        <a:lnSpc>
                          <a:spcPts val="1055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310" algn="l">
                        <a:lnSpc>
                          <a:spcPts val="1055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14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310" algn="l">
                        <a:lnSpc>
                          <a:spcPts val="1055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16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algn="l">
                        <a:lnSpc>
                          <a:spcPts val="1055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24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215" algn="l">
                        <a:lnSpc>
                          <a:spcPts val="1055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26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166">
                <a:tc>
                  <a:txBody>
                    <a:bodyPr/>
                    <a:lstStyle/>
                    <a:p>
                      <a:pPr marL="68580" algn="l">
                        <a:lnSpc>
                          <a:spcPts val="106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Basilicata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algn="l">
                        <a:lnSpc>
                          <a:spcPts val="106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310" algn="l">
                        <a:lnSpc>
                          <a:spcPts val="106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310" algn="l">
                        <a:lnSpc>
                          <a:spcPts val="106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algn="l">
                        <a:lnSpc>
                          <a:spcPts val="106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215" algn="l">
                        <a:lnSpc>
                          <a:spcPts val="106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16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268">
                <a:tc>
                  <a:txBody>
                    <a:bodyPr/>
                    <a:lstStyle/>
                    <a:p>
                      <a:pPr marL="6858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Calabria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31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31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215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166">
                <a:tc>
                  <a:txBody>
                    <a:bodyPr/>
                    <a:lstStyle/>
                    <a:p>
                      <a:pPr marL="6858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150" spc="-10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Sicilia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31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31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215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15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268">
                <a:tc>
                  <a:txBody>
                    <a:bodyPr/>
                    <a:lstStyle/>
                    <a:p>
                      <a:pPr marL="6858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Sardegna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31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31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215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1150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166">
                <a:tc>
                  <a:txBody>
                    <a:bodyPr/>
                    <a:lstStyle/>
                    <a:p>
                      <a:pPr marL="68580" algn="l">
                        <a:lnSpc>
                          <a:spcPts val="1025"/>
                        </a:lnSpc>
                        <a:spcAft>
                          <a:spcPts val="0"/>
                        </a:spcAft>
                      </a:pPr>
                      <a:r>
                        <a:rPr lang="it-IT" sz="1150" b="1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Totale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algn="l">
                        <a:lnSpc>
                          <a:spcPts val="1025"/>
                        </a:lnSpc>
                        <a:spcAft>
                          <a:spcPts val="0"/>
                        </a:spcAft>
                      </a:pPr>
                      <a:r>
                        <a:rPr lang="it-IT" sz="1150" b="1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1207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310" algn="l">
                        <a:lnSpc>
                          <a:spcPts val="1025"/>
                        </a:lnSpc>
                        <a:spcAft>
                          <a:spcPts val="0"/>
                        </a:spcAft>
                      </a:pPr>
                      <a:r>
                        <a:rPr lang="it-IT" sz="1150" b="1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1234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310" algn="l">
                        <a:lnSpc>
                          <a:spcPts val="1025"/>
                        </a:lnSpc>
                        <a:spcAft>
                          <a:spcPts val="0"/>
                        </a:spcAft>
                      </a:pPr>
                      <a:r>
                        <a:rPr lang="it-IT" sz="1150" b="1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1008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algn="l">
                        <a:lnSpc>
                          <a:spcPts val="1025"/>
                        </a:lnSpc>
                        <a:spcAft>
                          <a:spcPts val="0"/>
                        </a:spcAft>
                      </a:pPr>
                      <a:r>
                        <a:rPr lang="it-IT" sz="1150" b="1" spc="-15" baseline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1350</a:t>
                      </a:r>
                      <a:endParaRPr lang="it-IT" sz="1150" baseline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215" algn="l">
                        <a:lnSpc>
                          <a:spcPts val="1025"/>
                        </a:lnSpc>
                        <a:spcAft>
                          <a:spcPts val="0"/>
                        </a:spcAft>
                      </a:pPr>
                      <a:r>
                        <a:rPr lang="it-IT" sz="1150" b="1" spc="-15" baseline="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1347</a:t>
                      </a:r>
                      <a:endParaRPr lang="it-IT" sz="1150" baseline="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500034" y="642918"/>
            <a:ext cx="821537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 smtClean="0">
                <a:latin typeface="Arial" pitchFamily="34" charset="0"/>
                <a:cs typeface="Arial" pitchFamily="34" charset="0"/>
              </a:rPr>
              <a:t>Sintomatologia</a:t>
            </a:r>
          </a:p>
          <a:p>
            <a:endParaRPr lang="it-IT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it-IT" dirty="0" smtClean="0">
                <a:latin typeface="Arial" pitchFamily="34" charset="0"/>
                <a:cs typeface="Arial" pitchFamily="34" charset="0"/>
              </a:rPr>
              <a:t>Due sono i quadri clinici: Febbre di Pontiac e la Malattia dei Legionari </a:t>
            </a:r>
          </a:p>
          <a:p>
            <a:endParaRPr lang="it-IT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it-IT" dirty="0" smtClean="0">
                <a:latin typeface="Arial" pitchFamily="34" charset="0"/>
                <a:cs typeface="Arial" pitchFamily="34" charset="0"/>
              </a:rPr>
              <a:t> Febbre d Pontiac: incubazione 24/48 ore; forma </a:t>
            </a:r>
            <a:r>
              <a:rPr lang="it-IT" dirty="0" err="1" smtClean="0">
                <a:latin typeface="Arial" pitchFamily="34" charset="0"/>
                <a:cs typeface="Arial" pitchFamily="34" charset="0"/>
              </a:rPr>
              <a:t>similinfluenzale</a:t>
            </a:r>
            <a:r>
              <a:rPr lang="it-IT" dirty="0" smtClean="0">
                <a:latin typeface="Arial" pitchFamily="34" charset="0"/>
                <a:cs typeface="Arial" pitchFamily="34" charset="0"/>
              </a:rPr>
              <a:t> senza interessamento polmonare; risoluzione in 2-5 </a:t>
            </a:r>
            <a:r>
              <a:rPr lang="it-IT" dirty="0" err="1" smtClean="0">
                <a:latin typeface="Arial" pitchFamily="34" charset="0"/>
                <a:cs typeface="Arial" pitchFamily="34" charset="0"/>
              </a:rPr>
              <a:t>gg</a:t>
            </a:r>
            <a:endParaRPr lang="it-IT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endParaRPr lang="it-IT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it-IT" dirty="0" smtClean="0">
                <a:latin typeface="Arial" pitchFamily="34" charset="0"/>
                <a:cs typeface="Arial" pitchFamily="34" charset="0"/>
              </a:rPr>
              <a:t> Malattia dei Legionari: incubazione 2/10 </a:t>
            </a:r>
            <a:r>
              <a:rPr lang="it-IT" dirty="0" err="1" smtClean="0">
                <a:latin typeface="Arial" pitchFamily="34" charset="0"/>
                <a:cs typeface="Arial" pitchFamily="34" charset="0"/>
              </a:rPr>
              <a:t>gg</a:t>
            </a:r>
            <a:r>
              <a:rPr lang="it-IT" dirty="0" smtClean="0">
                <a:latin typeface="Arial" pitchFamily="34" charset="0"/>
                <a:cs typeface="Arial" pitchFamily="34" charset="0"/>
              </a:rPr>
              <a:t>; polmonite infettiva, con o senza manifestazioni extrapolmonari; la polmonite non ha caratteristiche cliniche che permettano di distinguerla da altre forme di polmonite comunitaria e nosocomiali; pertanto sono previsti antibiotici sempre attivi verso </a:t>
            </a:r>
            <a:r>
              <a:rPr lang="it-IT" i="1" dirty="0" smtClean="0">
                <a:latin typeface="Arial" pitchFamily="34" charset="0"/>
                <a:cs typeface="Arial" pitchFamily="34" charset="0"/>
              </a:rPr>
              <a:t>Legionelle </a:t>
            </a:r>
            <a:r>
              <a:rPr lang="it-IT" dirty="0" smtClean="0">
                <a:latin typeface="Arial" pitchFamily="34" charset="0"/>
                <a:cs typeface="Arial" pitchFamily="34" charset="0"/>
              </a:rPr>
              <a:t>anche per le polmoniti comunitarie di lieve gravità  e di considerare l’eziologia in tutte le forme nosocomiali sino a quando non venga esclusa da indagini di laboratorio. </a:t>
            </a:r>
            <a:endParaRPr lang="it-IT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500034" y="2000240"/>
            <a:ext cx="8215370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latin typeface="Arial" pitchFamily="34" charset="0"/>
                <a:cs typeface="Arial" pitchFamily="34" charset="0"/>
              </a:rPr>
              <a:t>Diagnosi di laboratorio: ricerca di </a:t>
            </a:r>
            <a:r>
              <a:rPr lang="it-IT" i="1" dirty="0" smtClean="0">
                <a:latin typeface="Arial" pitchFamily="34" charset="0"/>
                <a:cs typeface="Arial" pitchFamily="34" charset="0"/>
              </a:rPr>
              <a:t>Legionella</a:t>
            </a:r>
            <a:r>
              <a:rPr lang="it-IT" dirty="0" smtClean="0">
                <a:latin typeface="Arial" pitchFamily="34" charset="0"/>
                <a:cs typeface="Arial" pitchFamily="34" charset="0"/>
              </a:rPr>
              <a:t> in campioni di provenienza umana</a:t>
            </a:r>
          </a:p>
          <a:p>
            <a:endParaRPr lang="it-IT" dirty="0" smtClean="0">
              <a:latin typeface="Arial" pitchFamily="34" charset="0"/>
              <a:cs typeface="Arial" pitchFamily="34" charset="0"/>
            </a:endParaRPr>
          </a:p>
          <a:p>
            <a:r>
              <a:rPr lang="it-IT" sz="1400" dirty="0" smtClean="0">
                <a:latin typeface="Arial" pitchFamily="34" charset="0"/>
                <a:cs typeface="Arial" pitchFamily="34" charset="0"/>
              </a:rPr>
              <a:t>La diagnosi di laboratorio della legionellosi è un complemento indispensabile alle procedure diagnostiche cliniche e devono essere attuati prima che i risultati possano essere influenzati </a:t>
            </a:r>
          </a:p>
          <a:p>
            <a:endParaRPr lang="it-IT" sz="1400" dirty="0" smtClean="0">
              <a:latin typeface="Arial" pitchFamily="34" charset="0"/>
              <a:cs typeface="Arial" pitchFamily="34" charset="0"/>
            </a:endParaRPr>
          </a:p>
          <a:p>
            <a:r>
              <a:rPr lang="it-IT" sz="1400" dirty="0" smtClean="0">
                <a:latin typeface="Arial" pitchFamily="34" charset="0"/>
                <a:cs typeface="Arial" pitchFamily="34" charset="0"/>
              </a:rPr>
              <a:t> In caso di polmonite i test diagnostici per Legionella vanno eseguiti</a:t>
            </a:r>
          </a:p>
          <a:p>
            <a:pPr>
              <a:buFont typeface="Arial" pitchFamily="34" charset="0"/>
              <a:buChar char="•"/>
            </a:pPr>
            <a:r>
              <a:rPr lang="it-IT" sz="1400" dirty="0" smtClean="0">
                <a:latin typeface="Arial" pitchFamily="34" charset="0"/>
                <a:cs typeface="Arial" pitchFamily="34" charset="0"/>
              </a:rPr>
              <a:t> in pazienti con malattia severa che richieda il ricovero in un reparto di terapia intensiva</a:t>
            </a:r>
          </a:p>
          <a:p>
            <a:pPr>
              <a:buFont typeface="Arial" pitchFamily="34" charset="0"/>
              <a:buChar char="•"/>
            </a:pPr>
            <a:r>
              <a:rPr lang="it-IT" sz="1400" dirty="0" smtClean="0">
                <a:latin typeface="Arial" pitchFamily="34" charset="0"/>
                <a:cs typeface="Arial" pitchFamily="34" charset="0"/>
              </a:rPr>
              <a:t> in pazienti che riferiscano fattori di rischio</a:t>
            </a:r>
          </a:p>
          <a:p>
            <a:pPr>
              <a:buFont typeface="Arial" pitchFamily="34" charset="0"/>
              <a:buChar char="•"/>
            </a:pPr>
            <a:r>
              <a:rPr lang="it-IT" sz="1400" dirty="0" smtClean="0">
                <a:latin typeface="Arial" pitchFamily="34" charset="0"/>
                <a:cs typeface="Arial" pitchFamily="34" charset="0"/>
              </a:rPr>
              <a:t> in pazienti che siano stati esposti a Legionella durante un’epidemia</a:t>
            </a:r>
          </a:p>
          <a:p>
            <a:pPr>
              <a:buFont typeface="Arial" pitchFamily="34" charset="0"/>
              <a:buChar char="•"/>
            </a:pPr>
            <a:r>
              <a:rPr lang="it-IT" sz="1400" dirty="0" smtClean="0">
                <a:latin typeface="Arial" pitchFamily="34" charset="0"/>
                <a:cs typeface="Arial" pitchFamily="34" charset="0"/>
              </a:rPr>
              <a:t> in pazienti in cui nessun altra eziologia è probabile</a:t>
            </a:r>
          </a:p>
          <a:p>
            <a:endParaRPr lang="it-IT" sz="1400" dirty="0" smtClean="0">
              <a:latin typeface="Arial" pitchFamily="34" charset="0"/>
              <a:cs typeface="Arial" pitchFamily="34" charset="0"/>
            </a:endParaRPr>
          </a:p>
          <a:p>
            <a:r>
              <a:rPr lang="it-IT" sz="1400" dirty="0" smtClean="0">
                <a:latin typeface="Arial" pitchFamily="34" charset="0"/>
                <a:cs typeface="Arial" pitchFamily="34" charset="0"/>
              </a:rPr>
              <a:t>I metodi di diagnosi per Legionella sono</a:t>
            </a:r>
          </a:p>
          <a:p>
            <a:pPr>
              <a:buFont typeface="Arial" pitchFamily="34" charset="0"/>
              <a:buChar char="•"/>
            </a:pPr>
            <a:r>
              <a:rPr lang="it-IT" sz="1400" dirty="0" smtClean="0">
                <a:latin typeface="Arial" pitchFamily="34" charset="0"/>
                <a:cs typeface="Arial" pitchFamily="34" charset="0"/>
              </a:rPr>
              <a:t>Isolamento del batterio mediante coltura</a:t>
            </a:r>
          </a:p>
          <a:p>
            <a:pPr>
              <a:buFont typeface="Arial" pitchFamily="34" charset="0"/>
              <a:buChar char="•"/>
            </a:pPr>
            <a:r>
              <a:rPr lang="it-IT" sz="1400" dirty="0" smtClean="0">
                <a:latin typeface="Arial" pitchFamily="34" charset="0"/>
                <a:cs typeface="Arial" pitchFamily="34" charset="0"/>
              </a:rPr>
              <a:t>Rilevazione di anticorpi su sieri nella fase acuta e convalescente della malattia</a:t>
            </a:r>
          </a:p>
          <a:p>
            <a:pPr>
              <a:buFont typeface="Arial" pitchFamily="34" charset="0"/>
              <a:buChar char="•"/>
            </a:pPr>
            <a:r>
              <a:rPr lang="it-IT" sz="1400" dirty="0" smtClean="0">
                <a:latin typeface="Arial" pitchFamily="34" charset="0"/>
                <a:cs typeface="Arial" pitchFamily="34" charset="0"/>
              </a:rPr>
              <a:t> Rilevazione dell’antigene urinario</a:t>
            </a:r>
          </a:p>
          <a:p>
            <a:pPr>
              <a:buFont typeface="Arial" pitchFamily="34" charset="0"/>
              <a:buChar char="•"/>
            </a:pPr>
            <a:r>
              <a:rPr lang="it-IT" sz="1400" dirty="0" smtClean="0">
                <a:latin typeface="Arial" pitchFamily="34" charset="0"/>
                <a:cs typeface="Arial" pitchFamily="34" charset="0"/>
              </a:rPr>
              <a:t> Rilevazione  del batterio nei tessuti nei fluidi corporei mediante test di </a:t>
            </a:r>
            <a:r>
              <a:rPr lang="it-IT" sz="1400" dirty="0" err="1" smtClean="0">
                <a:latin typeface="Arial" pitchFamily="34" charset="0"/>
                <a:cs typeface="Arial" pitchFamily="34" charset="0"/>
              </a:rPr>
              <a:t>ummunofluorescenza</a:t>
            </a:r>
            <a:endParaRPr lang="it-IT" sz="1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it-IT" sz="1400" dirty="0" smtClean="0">
                <a:latin typeface="Arial" pitchFamily="34" charset="0"/>
                <a:cs typeface="Arial" pitchFamily="34" charset="0"/>
              </a:rPr>
              <a:t> Rilevazione del DNA batterico mediante PCR</a:t>
            </a:r>
          </a:p>
          <a:p>
            <a:endParaRPr lang="it-IT" sz="1600" dirty="0" smtClean="0">
              <a:latin typeface="Arial" pitchFamily="34" charset="0"/>
              <a:cs typeface="Arial" pitchFamily="34" charset="0"/>
            </a:endParaRPr>
          </a:p>
          <a:p>
            <a:endParaRPr lang="it-IT" sz="1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/>
          <p:cNvGraphicFramePr>
            <a:graphicFrameLocks noGrp="1"/>
          </p:cNvGraphicFramePr>
          <p:nvPr/>
        </p:nvGraphicFramePr>
        <p:xfrm>
          <a:off x="1643042" y="714356"/>
          <a:ext cx="5891213" cy="3492183"/>
        </p:xfrm>
        <a:graphic>
          <a:graphicData uri="http://schemas.openxmlformats.org/drawingml/2006/table">
            <a:tbl>
              <a:tblPr/>
              <a:tblGrid>
                <a:gridCol w="1981724"/>
                <a:gridCol w="773419"/>
                <a:gridCol w="765710"/>
                <a:gridCol w="2370360"/>
              </a:tblGrid>
              <a:tr h="567877">
                <a:tc>
                  <a:txBody>
                    <a:bodyPr/>
                    <a:lstStyle/>
                    <a:p>
                      <a:pPr marL="68580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it-IT" sz="1100" b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68580" algn="l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it-IT" sz="900" b="1" spc="-15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Metodo</a:t>
                      </a:r>
                      <a:endParaRPr lang="it-IT" sz="11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6200" algn="l">
                        <a:lnSpc>
                          <a:spcPts val="1520"/>
                        </a:lnSpc>
                        <a:spcAft>
                          <a:spcPts val="0"/>
                        </a:spcAft>
                      </a:pPr>
                      <a:r>
                        <a:rPr lang="it-IT" sz="900" b="1" spc="-15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Sensibilità</a:t>
                      </a:r>
                      <a:endParaRPr lang="it-IT" sz="1100" b="1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12420" algn="l">
                        <a:lnSpc>
                          <a:spcPts val="1030"/>
                        </a:lnSpc>
                        <a:spcAft>
                          <a:spcPts val="0"/>
                        </a:spcAft>
                      </a:pPr>
                      <a:r>
                        <a:rPr lang="it-IT" sz="900" b="1" spc="-25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%</a:t>
                      </a:r>
                      <a:endParaRPr lang="it-IT" sz="11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l">
                        <a:lnSpc>
                          <a:spcPts val="1520"/>
                        </a:lnSpc>
                        <a:spcAft>
                          <a:spcPts val="0"/>
                        </a:spcAft>
                      </a:pPr>
                      <a:r>
                        <a:rPr lang="it-IT" sz="900" b="1" spc="-15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Specificità</a:t>
                      </a:r>
                      <a:endParaRPr lang="it-IT" sz="1100" b="1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06070" algn="l">
                        <a:lnSpc>
                          <a:spcPts val="1030"/>
                        </a:lnSpc>
                        <a:spcAft>
                          <a:spcPts val="0"/>
                        </a:spcAft>
                      </a:pPr>
                      <a:r>
                        <a:rPr lang="it-IT" sz="900" b="1" spc="-25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%</a:t>
                      </a:r>
                      <a:endParaRPr lang="it-IT" sz="11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33755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it-IT" sz="1100" b="1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833755" algn="l">
                        <a:lnSpc>
                          <a:spcPts val="835"/>
                        </a:lnSpc>
                        <a:spcAft>
                          <a:spcPts val="0"/>
                        </a:spcAft>
                      </a:pPr>
                      <a:r>
                        <a:rPr lang="it-IT" sz="900" b="1" spc="-15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Commenti</a:t>
                      </a:r>
                      <a:endParaRPr lang="it-IT" sz="11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368">
                <a:tc gridSpan="3">
                  <a:txBody>
                    <a:bodyPr/>
                    <a:lstStyle/>
                    <a:p>
                      <a:pPr marL="68580" algn="l">
                        <a:lnSpc>
                          <a:spcPts val="1025"/>
                        </a:lnSpc>
                        <a:spcAft>
                          <a:spcPts val="0"/>
                        </a:spcAft>
                      </a:pPr>
                      <a:r>
                        <a:rPr lang="it-IT" sz="900" b="1" spc="-15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Coltura</a:t>
                      </a:r>
                      <a:endParaRPr lang="it-IT" sz="11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5438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900" b="1" spc="-15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Gold</a:t>
                      </a:r>
                      <a:r>
                        <a:rPr lang="it-IT" sz="900" b="1" spc="35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00" b="1" spc="-15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standard</a:t>
                      </a:r>
                      <a:endParaRPr lang="it-IT" sz="11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423">
                <a:tc>
                  <a:txBody>
                    <a:bodyPr/>
                    <a:lstStyle/>
                    <a:p>
                      <a:pPr marL="6858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900" b="1" spc="-15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Escreato</a:t>
                      </a:r>
                      <a:endParaRPr lang="it-IT" sz="11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48285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900" b="1" spc="-15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5-70</a:t>
                      </a:r>
                      <a:endParaRPr lang="it-IT" sz="11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62255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900" b="1" spc="-15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it-IT" sz="11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050"/>
                        </a:lnSpc>
                        <a:spcAft>
                          <a:spcPts val="1000"/>
                        </a:spcAft>
                      </a:pPr>
                      <a:endParaRPr lang="it-IT" sz="11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720">
                <a:tc>
                  <a:txBody>
                    <a:bodyPr/>
                    <a:lstStyle/>
                    <a:p>
                      <a:pPr marL="68580" algn="l">
                        <a:lnSpc>
                          <a:spcPts val="1055"/>
                        </a:lnSpc>
                        <a:spcAft>
                          <a:spcPts val="0"/>
                        </a:spcAft>
                      </a:pPr>
                      <a:r>
                        <a:rPr lang="it-IT" sz="900" b="1" spc="-2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BAL</a:t>
                      </a:r>
                      <a:r>
                        <a:rPr lang="it-IT" sz="900" b="1" spc="35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00" b="1" spc="-15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</a:t>
                      </a:r>
                      <a:r>
                        <a:rPr lang="it-IT" sz="900" b="1" spc="4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00" b="1" spc="-15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aspirato</a:t>
                      </a:r>
                      <a:r>
                        <a:rPr lang="it-IT" sz="900" b="1" spc="4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00" b="1" spc="-15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trans-tracheale</a:t>
                      </a:r>
                      <a:endParaRPr lang="it-IT" sz="11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6535" algn="l">
                        <a:lnSpc>
                          <a:spcPts val="1055"/>
                        </a:lnSpc>
                        <a:spcAft>
                          <a:spcPts val="0"/>
                        </a:spcAft>
                      </a:pPr>
                      <a:r>
                        <a:rPr lang="it-IT" sz="900" b="1" spc="-15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30-90</a:t>
                      </a:r>
                      <a:endParaRPr lang="it-IT" sz="11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62255" algn="l">
                        <a:lnSpc>
                          <a:spcPts val="1055"/>
                        </a:lnSpc>
                        <a:spcAft>
                          <a:spcPts val="0"/>
                        </a:spcAft>
                      </a:pPr>
                      <a:r>
                        <a:rPr lang="it-IT" sz="900" b="1" spc="-15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it-IT" sz="11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055"/>
                        </a:lnSpc>
                        <a:spcAft>
                          <a:spcPts val="1000"/>
                        </a:spcAft>
                      </a:pPr>
                      <a:endParaRPr lang="it-IT" sz="11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368">
                <a:tc>
                  <a:txBody>
                    <a:bodyPr/>
                    <a:lstStyle/>
                    <a:p>
                      <a:pPr marL="68580" algn="l">
                        <a:lnSpc>
                          <a:spcPts val="1060"/>
                        </a:lnSpc>
                        <a:spcAft>
                          <a:spcPts val="0"/>
                        </a:spcAft>
                      </a:pPr>
                      <a:r>
                        <a:rPr lang="it-IT" sz="900" b="1" spc="-15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Biopsia</a:t>
                      </a:r>
                      <a:r>
                        <a:rPr lang="it-IT" sz="900" b="1" spc="35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00" b="1" spc="-15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di</a:t>
                      </a:r>
                      <a:r>
                        <a:rPr lang="it-IT" sz="900" b="1" spc="35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00" b="1" spc="-15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tessuto</a:t>
                      </a:r>
                      <a:r>
                        <a:rPr lang="it-IT" sz="900" b="1" spc="3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00" b="1" spc="-15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polmonare</a:t>
                      </a:r>
                      <a:endParaRPr lang="it-IT" sz="11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6535" algn="l">
                        <a:lnSpc>
                          <a:spcPts val="1060"/>
                        </a:lnSpc>
                        <a:spcAft>
                          <a:spcPts val="0"/>
                        </a:spcAft>
                      </a:pPr>
                      <a:r>
                        <a:rPr lang="it-IT" sz="900" b="1" spc="-15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90-99</a:t>
                      </a:r>
                      <a:endParaRPr lang="it-IT" sz="11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62255" algn="l">
                        <a:lnSpc>
                          <a:spcPts val="1060"/>
                        </a:lnSpc>
                        <a:spcAft>
                          <a:spcPts val="0"/>
                        </a:spcAft>
                      </a:pPr>
                      <a:r>
                        <a:rPr lang="it-IT" sz="900" b="1" spc="-15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it-IT" sz="11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060"/>
                        </a:lnSpc>
                        <a:spcAft>
                          <a:spcPts val="1000"/>
                        </a:spcAft>
                      </a:pPr>
                      <a:endParaRPr lang="it-IT" sz="11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423">
                <a:tc>
                  <a:txBody>
                    <a:bodyPr/>
                    <a:lstStyle/>
                    <a:p>
                      <a:pPr marL="6858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900" b="1" spc="-15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Sangue</a:t>
                      </a:r>
                      <a:endParaRPr lang="it-IT" sz="11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6535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900" b="1" spc="-15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10-30</a:t>
                      </a:r>
                      <a:endParaRPr lang="it-IT" sz="11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62255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900" b="1" spc="-15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it-IT" sz="11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050"/>
                        </a:lnSpc>
                        <a:spcAft>
                          <a:spcPts val="1000"/>
                        </a:spcAft>
                      </a:pPr>
                      <a:endParaRPr lang="it-IT" sz="11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368">
                <a:tc gridSpan="3">
                  <a:txBody>
                    <a:bodyPr/>
                    <a:lstStyle/>
                    <a:p>
                      <a:pPr marL="68580" algn="l">
                        <a:lnSpc>
                          <a:spcPts val="1025"/>
                        </a:lnSpc>
                        <a:spcAft>
                          <a:spcPts val="0"/>
                        </a:spcAft>
                      </a:pPr>
                      <a:r>
                        <a:rPr lang="it-IT" sz="900" b="1" spc="-15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Sierologia</a:t>
                      </a:r>
                      <a:endParaRPr lang="it-IT" sz="11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179705" algn="l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it-IT" sz="900" b="1" spc="-15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Può</a:t>
                      </a:r>
                      <a:r>
                        <a:rPr lang="it-IT" sz="900" b="1" spc="4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00" b="1" spc="-15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richiedere</a:t>
                      </a:r>
                      <a:r>
                        <a:rPr lang="it-IT" sz="900" b="1" spc="25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00" b="1" spc="-15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da</a:t>
                      </a:r>
                      <a:r>
                        <a:rPr lang="it-IT" sz="900" b="1" spc="25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00" b="1" spc="-15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it-IT" sz="900" b="1" spc="35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00" b="1" spc="-15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</a:t>
                      </a:r>
                      <a:r>
                        <a:rPr lang="it-IT" sz="900" b="1" spc="4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00" b="1" spc="-15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</a:t>
                      </a:r>
                      <a:r>
                        <a:rPr lang="it-IT" sz="900" b="1" spc="25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00" b="1" spc="-15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settimane.</a:t>
                      </a:r>
                      <a:r>
                        <a:rPr lang="it-IT" sz="900" b="1" spc="35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00" b="1" spc="-2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In</a:t>
                      </a:r>
                      <a:endParaRPr lang="it-IT" sz="1100" b="1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80645" algn="l">
                        <a:lnSpc>
                          <a:spcPts val="1045"/>
                        </a:lnSpc>
                        <a:spcAft>
                          <a:spcPts val="0"/>
                        </a:spcAft>
                      </a:pPr>
                      <a:r>
                        <a:rPr lang="it-IT" sz="900" b="1" spc="-1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pazienti</a:t>
                      </a:r>
                      <a:r>
                        <a:rPr lang="it-IT" sz="900" b="1" spc="25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00" b="1" spc="-15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immunocompromessi</a:t>
                      </a:r>
                      <a:r>
                        <a:rPr lang="it-IT" sz="900" b="1" spc="25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00" b="1" spc="-1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la</a:t>
                      </a:r>
                      <a:r>
                        <a:rPr lang="it-IT" sz="900" b="1" spc="35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00" b="1" spc="-15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risposta</a:t>
                      </a:r>
                      <a:endParaRPr lang="it-IT" sz="1100" b="1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03530" algn="l">
                        <a:lnSpc>
                          <a:spcPts val="1030"/>
                        </a:lnSpc>
                        <a:spcAft>
                          <a:spcPts val="0"/>
                        </a:spcAft>
                      </a:pPr>
                      <a:r>
                        <a:rPr lang="it-IT" sz="900" b="1" spc="-15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anticorpale</a:t>
                      </a:r>
                      <a:r>
                        <a:rPr lang="it-IT" sz="900" b="1" spc="25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00" b="1" spc="-15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può</a:t>
                      </a:r>
                      <a:r>
                        <a:rPr lang="it-IT" sz="900" b="1" spc="25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00" b="1" spc="-15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essere</a:t>
                      </a:r>
                      <a:r>
                        <a:rPr lang="it-IT" sz="900" b="1" spc="25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00" b="1" spc="-15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assente.</a:t>
                      </a:r>
                      <a:endParaRPr lang="it-IT" sz="11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423">
                <a:tc>
                  <a:txBody>
                    <a:bodyPr/>
                    <a:lstStyle/>
                    <a:p>
                      <a:pPr marL="6858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900" b="1" spc="-15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Sieroconversione</a:t>
                      </a:r>
                      <a:endParaRPr lang="it-IT" sz="11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6535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900" b="1" spc="-15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70-90</a:t>
                      </a:r>
                      <a:endParaRPr lang="it-IT" sz="11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209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900" b="1" spc="-15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95-99</a:t>
                      </a:r>
                      <a:endParaRPr lang="it-IT" sz="11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196423">
                <a:tc>
                  <a:txBody>
                    <a:bodyPr/>
                    <a:lstStyle/>
                    <a:p>
                      <a:pPr marL="6858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900" b="1" spc="-15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Singolo</a:t>
                      </a:r>
                      <a:r>
                        <a:rPr lang="it-IT" sz="900" b="1" spc="35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00" b="1" spc="-15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siero</a:t>
                      </a:r>
                      <a:endParaRPr lang="it-IT" sz="11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081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900" b="1" spc="-2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Non</a:t>
                      </a:r>
                      <a:r>
                        <a:rPr lang="it-IT" sz="900" b="1" spc="4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00" b="1" spc="-15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nota</a:t>
                      </a:r>
                      <a:endParaRPr lang="it-IT" sz="11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209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900" b="1" spc="-15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50-70</a:t>
                      </a:r>
                      <a:endParaRPr lang="it-IT" sz="11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950999">
                <a:tc>
                  <a:txBody>
                    <a:bodyPr/>
                    <a:lstStyle/>
                    <a:p>
                      <a:pPr marL="68580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it-IT" sz="1100" b="1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68580" algn="l">
                        <a:lnSpc>
                          <a:spcPts val="1900"/>
                        </a:lnSpc>
                        <a:spcAft>
                          <a:spcPts val="0"/>
                        </a:spcAft>
                      </a:pPr>
                      <a:r>
                        <a:rPr lang="it-IT" sz="900" b="1" spc="-15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Antigene</a:t>
                      </a:r>
                      <a:r>
                        <a:rPr lang="it-IT" sz="900" b="1" spc="4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00" b="1" spc="-15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urinario</a:t>
                      </a:r>
                      <a:endParaRPr lang="it-IT" sz="11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194945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it-IT" sz="1100" b="1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194945" algn="l">
                        <a:lnSpc>
                          <a:spcPts val="1925"/>
                        </a:lnSpc>
                        <a:spcAft>
                          <a:spcPts val="0"/>
                        </a:spcAft>
                      </a:pPr>
                      <a:r>
                        <a:rPr lang="it-IT" sz="900" b="1" spc="-1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75-99*</a:t>
                      </a:r>
                      <a:endParaRPr lang="it-IT" sz="11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it-IT" sz="1100" b="1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179705" algn="l">
                        <a:lnSpc>
                          <a:spcPts val="1925"/>
                        </a:lnSpc>
                        <a:spcAft>
                          <a:spcPts val="0"/>
                        </a:spcAft>
                      </a:pPr>
                      <a:r>
                        <a:rPr lang="it-IT" sz="900" b="1" spc="-15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99-100</a:t>
                      </a:r>
                      <a:endParaRPr lang="it-IT" sz="11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39395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900" b="1" spc="-15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Solo</a:t>
                      </a:r>
                      <a:r>
                        <a:rPr lang="it-IT" sz="900" b="1" spc="35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00" b="1" spc="-15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per</a:t>
                      </a:r>
                      <a:r>
                        <a:rPr lang="it-IT" sz="900" b="1" i="1" spc="4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00" b="1" i="1" spc="-15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Lp.</a:t>
                      </a:r>
                      <a:r>
                        <a:rPr lang="it-IT" sz="900" b="1" i="1" spc="35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00" b="1" i="1" spc="-15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it-IT" sz="900" b="1" spc="-1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.</a:t>
                      </a:r>
                      <a:r>
                        <a:rPr lang="it-IT" sz="900" b="1" spc="35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00" b="1" spc="-2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Poche</a:t>
                      </a:r>
                      <a:r>
                        <a:rPr lang="it-IT" sz="900" b="1" spc="35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00" b="1" spc="-15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informazioni</a:t>
                      </a:r>
                      <a:endParaRPr lang="it-IT" sz="1100" b="1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113030" algn="l">
                        <a:lnSpc>
                          <a:spcPts val="1045"/>
                        </a:lnSpc>
                        <a:spcAft>
                          <a:spcPts val="0"/>
                        </a:spcAft>
                      </a:pPr>
                      <a:r>
                        <a:rPr lang="it-IT" sz="900" b="1" spc="-15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disponibili</a:t>
                      </a:r>
                      <a:r>
                        <a:rPr lang="it-IT" sz="900" b="1" spc="35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00" b="1" spc="-1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per</a:t>
                      </a:r>
                      <a:r>
                        <a:rPr lang="it-IT" sz="900" b="1" spc="2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00" b="1" spc="-1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altri</a:t>
                      </a:r>
                      <a:r>
                        <a:rPr lang="it-IT" sz="900" b="1" spc="5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00" b="1" spc="-15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sierogruppi</a:t>
                      </a:r>
                      <a:r>
                        <a:rPr lang="it-IT" sz="900" b="1" spc="25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00" b="1" spc="-15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</a:t>
                      </a:r>
                      <a:r>
                        <a:rPr lang="it-IT" sz="900" b="1" spc="35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00" b="1" spc="-15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specie.</a:t>
                      </a:r>
                      <a:endParaRPr lang="it-IT" sz="1100" b="1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92710" algn="l">
                        <a:lnSpc>
                          <a:spcPts val="1030"/>
                        </a:lnSpc>
                        <a:spcAft>
                          <a:spcPts val="0"/>
                        </a:spcAft>
                      </a:pPr>
                      <a:r>
                        <a:rPr lang="it-IT" sz="900" b="1" spc="-15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Molto</a:t>
                      </a:r>
                      <a:r>
                        <a:rPr lang="it-IT" sz="900" b="1" spc="4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00" b="1" spc="-1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rapido</a:t>
                      </a:r>
                      <a:r>
                        <a:rPr lang="it-IT" sz="900" b="1" spc="35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00" b="1" spc="-15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(15</a:t>
                      </a:r>
                      <a:r>
                        <a:rPr lang="it-IT" sz="900" b="1" spc="25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00" b="1" spc="-15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min-3</a:t>
                      </a:r>
                      <a:r>
                        <a:rPr lang="it-IT" sz="900" b="1" spc="35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00" b="1" spc="-1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h);</a:t>
                      </a:r>
                      <a:r>
                        <a:rPr lang="it-IT" sz="900" b="1" spc="25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00" b="1" spc="-15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generalmente</a:t>
                      </a:r>
                      <a:endParaRPr lang="it-IT" sz="1100" b="1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77470" algn="l">
                        <a:lnSpc>
                          <a:spcPts val="1030"/>
                        </a:lnSpc>
                        <a:spcAft>
                          <a:spcPts val="0"/>
                        </a:spcAft>
                      </a:pPr>
                      <a:r>
                        <a:rPr lang="it-IT" sz="900" b="1" spc="-15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molto</a:t>
                      </a:r>
                      <a:r>
                        <a:rPr lang="it-IT" sz="900" b="1" spc="35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00" b="1" spc="-15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precoce,</a:t>
                      </a:r>
                      <a:r>
                        <a:rPr lang="it-IT" sz="900" b="1" spc="25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00" b="1" spc="-15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può</a:t>
                      </a:r>
                      <a:r>
                        <a:rPr lang="it-IT" sz="900" b="1" spc="35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00" b="1" spc="-15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rimanere</a:t>
                      </a:r>
                      <a:r>
                        <a:rPr lang="it-IT" sz="900" b="1" spc="25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00" b="1" spc="-15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positivo</a:t>
                      </a:r>
                      <a:r>
                        <a:rPr lang="it-IT" sz="900" b="1" spc="35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00" b="1" spc="-1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per</a:t>
                      </a:r>
                      <a:endParaRPr lang="it-IT" sz="1100" b="1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618490" algn="l">
                        <a:lnSpc>
                          <a:spcPts val="1045"/>
                        </a:lnSpc>
                        <a:spcAft>
                          <a:spcPts val="0"/>
                        </a:spcAft>
                      </a:pPr>
                      <a:r>
                        <a:rPr lang="it-IT" sz="900" b="1" spc="-15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settimane</a:t>
                      </a:r>
                      <a:r>
                        <a:rPr lang="it-IT" sz="900" b="1" spc="35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00" b="1" spc="-15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e/o</a:t>
                      </a:r>
                      <a:r>
                        <a:rPr lang="it-IT" sz="900" b="1" spc="35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00" b="1" spc="-15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mesi.</a:t>
                      </a:r>
                      <a:endParaRPr lang="it-IT" sz="11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423">
                <a:tc gridSpan="3">
                  <a:txBody>
                    <a:bodyPr/>
                    <a:lstStyle/>
                    <a:p>
                      <a:pPr marL="68580" algn="l">
                        <a:lnSpc>
                          <a:spcPts val="1025"/>
                        </a:lnSpc>
                        <a:spcAft>
                          <a:spcPts val="0"/>
                        </a:spcAft>
                      </a:pPr>
                      <a:r>
                        <a:rPr lang="it-IT" sz="900" b="1" spc="-15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Immmunofluorescenza</a:t>
                      </a:r>
                      <a:r>
                        <a:rPr lang="it-IT" sz="900" b="1" spc="35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00" b="1" spc="-15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Diretta</a:t>
                      </a:r>
                      <a:r>
                        <a:rPr lang="it-IT" sz="900" b="1" spc="35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00" b="1" spc="-2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(DFA)</a:t>
                      </a:r>
                      <a:endParaRPr lang="it-IT" sz="11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133985" algn="l">
                        <a:lnSpc>
                          <a:spcPts val="1075"/>
                        </a:lnSpc>
                        <a:spcAft>
                          <a:spcPts val="0"/>
                        </a:spcAft>
                      </a:pPr>
                      <a:r>
                        <a:rPr lang="it-IT" sz="900" b="1" spc="-15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Molto</a:t>
                      </a:r>
                      <a:r>
                        <a:rPr lang="it-IT" sz="900" b="1" spc="4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00" b="1" spc="-1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rapido</a:t>
                      </a:r>
                      <a:r>
                        <a:rPr lang="it-IT" sz="900" b="1" spc="35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00" b="1" spc="-1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(2-4h);</a:t>
                      </a:r>
                      <a:r>
                        <a:rPr lang="it-IT" sz="900" b="1" spc="25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00" b="1" spc="-1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sensibilità</a:t>
                      </a:r>
                      <a:r>
                        <a:rPr lang="it-IT" sz="900" b="1" spc="25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00" b="1" spc="-1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limitata,</a:t>
                      </a:r>
                      <a:endParaRPr lang="it-IT" sz="1100" b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601980" algn="l">
                        <a:lnSpc>
                          <a:spcPts val="1030"/>
                        </a:lnSpc>
                        <a:spcAft>
                          <a:spcPts val="0"/>
                        </a:spcAft>
                      </a:pPr>
                      <a:r>
                        <a:rPr lang="it-IT" sz="900" b="1" spc="-1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richiede</a:t>
                      </a:r>
                      <a:r>
                        <a:rPr lang="it-IT" sz="900" b="1" spc="25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00" b="1" spc="-15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esperienza.</a:t>
                      </a:r>
                      <a:endParaRPr lang="it-IT" sz="11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368">
                <a:tc>
                  <a:txBody>
                    <a:bodyPr/>
                    <a:lstStyle/>
                    <a:p>
                      <a:pPr marL="6858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900" b="1" spc="-15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Escreato</a:t>
                      </a:r>
                      <a:r>
                        <a:rPr lang="it-IT" sz="900" b="1" spc="4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00" b="1" spc="-15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</a:t>
                      </a:r>
                      <a:r>
                        <a:rPr lang="it-IT" sz="900" b="1" spc="25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00" b="1" spc="-2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BAL</a:t>
                      </a:r>
                      <a:endParaRPr lang="it-IT" sz="11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6535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900" b="1" spc="-15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25-75</a:t>
                      </a:r>
                      <a:endParaRPr lang="it-IT" sz="11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209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900" b="1" spc="-15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95-99</a:t>
                      </a:r>
                      <a:endParaRPr lang="it-IT" sz="11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" name="Tabella 2"/>
          <p:cNvGraphicFramePr>
            <a:graphicFrameLocks noGrp="1"/>
          </p:cNvGraphicFramePr>
          <p:nvPr/>
        </p:nvGraphicFramePr>
        <p:xfrm>
          <a:off x="1643042" y="4214818"/>
          <a:ext cx="5910263" cy="1016635"/>
        </p:xfrm>
        <a:graphic>
          <a:graphicData uri="http://schemas.openxmlformats.org/drawingml/2006/table">
            <a:tbl>
              <a:tblPr/>
              <a:tblGrid>
                <a:gridCol w="1988091"/>
                <a:gridCol w="776076"/>
                <a:gridCol w="768360"/>
                <a:gridCol w="2377736"/>
              </a:tblGrid>
              <a:tr h="316865">
                <a:tc>
                  <a:txBody>
                    <a:bodyPr/>
                    <a:lstStyle/>
                    <a:p>
                      <a:pPr marL="68580" algn="l">
                        <a:lnSpc>
                          <a:spcPts val="1565"/>
                        </a:lnSpc>
                        <a:spcAft>
                          <a:spcPts val="0"/>
                        </a:spcAft>
                      </a:pPr>
                      <a:r>
                        <a:rPr lang="it-IT" sz="900" b="1" spc="-15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Biopsia</a:t>
                      </a:r>
                      <a:r>
                        <a:rPr lang="it-IT" sz="900" b="1" spc="35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00" b="1" spc="-15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di</a:t>
                      </a:r>
                      <a:r>
                        <a:rPr lang="it-IT" sz="900" b="1" spc="35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00" b="1" spc="-15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tessuto</a:t>
                      </a:r>
                      <a:r>
                        <a:rPr lang="it-IT" sz="900" b="1" spc="3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00" b="1" spc="-15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polmonare</a:t>
                      </a:r>
                      <a:endParaRPr lang="it-IT" sz="9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6535" algn="l">
                        <a:lnSpc>
                          <a:spcPts val="1565"/>
                        </a:lnSpc>
                        <a:spcAft>
                          <a:spcPts val="0"/>
                        </a:spcAft>
                      </a:pPr>
                      <a:r>
                        <a:rPr lang="it-IT" sz="900" b="1" spc="-15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80-90</a:t>
                      </a:r>
                      <a:endParaRPr lang="it-IT" sz="9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94005" algn="l">
                        <a:lnSpc>
                          <a:spcPts val="1565"/>
                        </a:lnSpc>
                        <a:spcAft>
                          <a:spcPts val="0"/>
                        </a:spcAft>
                      </a:pPr>
                      <a:r>
                        <a:rPr lang="it-IT" sz="900" b="1" spc="-15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99</a:t>
                      </a:r>
                      <a:endParaRPr lang="it-IT" sz="9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9560" algn="l">
                        <a:lnSpc>
                          <a:spcPts val="1040"/>
                        </a:lnSpc>
                        <a:spcAft>
                          <a:spcPts val="0"/>
                        </a:spcAft>
                      </a:pPr>
                      <a:r>
                        <a:rPr lang="it-IT" sz="900" b="1" spc="-15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Reagenti</a:t>
                      </a:r>
                      <a:r>
                        <a:rPr lang="it-IT" sz="900" b="1" spc="35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00" b="1" spc="-2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non</a:t>
                      </a:r>
                      <a:r>
                        <a:rPr lang="it-IT" sz="900" b="1" spc="35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00" b="1" spc="-1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validati</a:t>
                      </a:r>
                      <a:r>
                        <a:rPr lang="it-IT" sz="900" b="1" spc="25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00" b="1" spc="-1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per</a:t>
                      </a:r>
                      <a:r>
                        <a:rPr lang="it-IT" sz="900" b="1" spc="25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00" b="1" spc="-15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non</a:t>
                      </a:r>
                      <a:r>
                        <a:rPr lang="it-IT" sz="900" b="1" i="1" spc="45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00" b="1" i="1" spc="-15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Lp</a:t>
                      </a:r>
                      <a:endParaRPr lang="it-IT" sz="900" b="1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903605" algn="l">
                        <a:lnSpc>
                          <a:spcPts val="1030"/>
                        </a:lnSpc>
                        <a:spcAft>
                          <a:spcPts val="0"/>
                        </a:spcAft>
                      </a:pPr>
                      <a:r>
                        <a:rPr lang="it-IT" sz="900" b="1" i="1" spc="-15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species</a:t>
                      </a:r>
                      <a:r>
                        <a:rPr lang="it-IT" sz="900" b="1" spc="-1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.</a:t>
                      </a:r>
                      <a:endParaRPr lang="it-IT" sz="9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830">
                <a:tc gridSpan="3">
                  <a:txBody>
                    <a:bodyPr/>
                    <a:lstStyle/>
                    <a:p>
                      <a:pPr marL="68580" algn="l">
                        <a:lnSpc>
                          <a:spcPts val="1040"/>
                        </a:lnSpc>
                        <a:spcAft>
                          <a:spcPts val="0"/>
                        </a:spcAft>
                      </a:pPr>
                      <a:r>
                        <a:rPr lang="it-IT" sz="900" b="1" spc="-2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PCR</a:t>
                      </a:r>
                      <a:endParaRPr lang="it-IT" sz="9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040"/>
                        </a:lnSpc>
                        <a:spcAft>
                          <a:spcPts val="1000"/>
                        </a:spcAft>
                      </a:pPr>
                      <a:endParaRPr lang="it-IT" sz="9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560">
                <a:tc>
                  <a:txBody>
                    <a:bodyPr/>
                    <a:lstStyle/>
                    <a:p>
                      <a:pPr marL="6858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900" b="1" spc="-15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Secrezioni</a:t>
                      </a:r>
                      <a:r>
                        <a:rPr lang="it-IT" sz="900" b="1" spc="35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00" b="1" spc="-15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del</a:t>
                      </a:r>
                      <a:r>
                        <a:rPr lang="it-IT" sz="900" b="1" spc="35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00" b="1" spc="-1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tratto</a:t>
                      </a:r>
                      <a:r>
                        <a:rPr lang="it-IT" sz="900" b="1" spc="35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00" b="1" spc="-15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respiratorio</a:t>
                      </a:r>
                      <a:endParaRPr lang="it-IT" sz="9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6535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900" b="1" spc="-15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85-92</a:t>
                      </a:r>
                      <a:endParaRPr lang="it-IT" sz="9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2090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900" b="1" spc="-15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94-99</a:t>
                      </a:r>
                      <a:endParaRPr lang="it-IT" sz="9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95885" algn="l">
                        <a:lnSpc>
                          <a:spcPts val="1255"/>
                        </a:lnSpc>
                        <a:spcAft>
                          <a:spcPts val="0"/>
                        </a:spcAft>
                      </a:pPr>
                      <a:r>
                        <a:rPr lang="it-IT" sz="900" b="1" spc="-15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Rapido.</a:t>
                      </a:r>
                      <a:r>
                        <a:rPr lang="it-IT" sz="900" b="1" spc="25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00" b="1" spc="-15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Metodo</a:t>
                      </a:r>
                      <a:r>
                        <a:rPr lang="it-IT" sz="900" b="1" spc="35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00" b="1" spc="-15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non</a:t>
                      </a:r>
                      <a:r>
                        <a:rPr lang="it-IT" sz="900" b="1" spc="25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00" b="1" spc="-15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ancora</a:t>
                      </a:r>
                      <a:r>
                        <a:rPr lang="it-IT" sz="900" b="1" spc="35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00" b="1" spc="-15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validato</a:t>
                      </a:r>
                      <a:r>
                        <a:rPr lang="it-IT" sz="900" b="1" spc="4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00" b="1" spc="-15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per</a:t>
                      </a:r>
                      <a:endParaRPr lang="it-IT" sz="900" b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242570" algn="l">
                        <a:lnSpc>
                          <a:spcPts val="1030"/>
                        </a:lnSpc>
                        <a:spcAft>
                          <a:spcPts val="0"/>
                        </a:spcAft>
                      </a:pPr>
                      <a:r>
                        <a:rPr lang="it-IT" sz="900" b="1" spc="-1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la</a:t>
                      </a:r>
                      <a:r>
                        <a:rPr lang="it-IT" sz="900" b="1" spc="35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00" b="1" spc="-15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diagnosi;</a:t>
                      </a:r>
                      <a:r>
                        <a:rPr lang="it-IT" sz="900" b="1" spc="35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00" b="1" spc="-15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rileva</a:t>
                      </a:r>
                      <a:r>
                        <a:rPr lang="it-IT" sz="900" b="1" spc="35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00" b="1" spc="-15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tutte</a:t>
                      </a:r>
                      <a:r>
                        <a:rPr lang="it-IT" sz="900" b="1" spc="35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00" b="1" spc="-1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le</a:t>
                      </a:r>
                      <a:r>
                        <a:rPr lang="it-IT" sz="900" b="1" spc="25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00" b="1" spc="-15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specie</a:t>
                      </a:r>
                      <a:r>
                        <a:rPr lang="it-IT" sz="900" b="1" spc="35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00" b="1" spc="-1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di</a:t>
                      </a:r>
                      <a:endParaRPr lang="it-IT" sz="900" b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836930" algn="l">
                        <a:lnSpc>
                          <a:spcPts val="1020"/>
                        </a:lnSpc>
                        <a:spcAft>
                          <a:spcPts val="0"/>
                        </a:spcAft>
                      </a:pPr>
                      <a:r>
                        <a:rPr lang="it-IT" sz="900" b="1" i="1" spc="-15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Legionella</a:t>
                      </a:r>
                      <a:r>
                        <a:rPr lang="it-IT" sz="900" b="1" spc="-1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.</a:t>
                      </a:r>
                      <a:endParaRPr lang="it-IT" sz="9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380">
                <a:tc>
                  <a:txBody>
                    <a:bodyPr/>
                    <a:lstStyle/>
                    <a:p>
                      <a:pPr marL="68580" algn="l">
                        <a:lnSpc>
                          <a:spcPts val="1745"/>
                        </a:lnSpc>
                        <a:spcAft>
                          <a:spcPts val="0"/>
                        </a:spcAft>
                      </a:pPr>
                      <a:r>
                        <a:rPr lang="it-IT" sz="900" b="1" spc="-1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Urine,</a:t>
                      </a:r>
                      <a:r>
                        <a:rPr lang="it-IT" sz="900" b="1" spc="25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it-IT" sz="900" b="1" spc="-15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siero</a:t>
                      </a:r>
                      <a:endParaRPr lang="it-IT" sz="9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6535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900" b="1" spc="-15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33-70</a:t>
                      </a:r>
                      <a:endParaRPr lang="it-IT" sz="9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94005" algn="l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it-IT" sz="900" b="1" spc="-15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98</a:t>
                      </a:r>
                      <a:endParaRPr lang="it-IT" sz="9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CasellaDiTesto 3"/>
          <p:cNvSpPr txBox="1"/>
          <p:nvPr/>
        </p:nvSpPr>
        <p:spPr>
          <a:xfrm>
            <a:off x="1714448" y="5429264"/>
            <a:ext cx="74295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Confronto di metodi  per la diagnosi di laboratorio della Legionellosi</a:t>
            </a:r>
            <a:endParaRPr lang="it-IT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571472" y="1500174"/>
            <a:ext cx="821537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000" dirty="0" smtClean="0">
                <a:latin typeface="Arial" pitchFamily="34" charset="0"/>
                <a:cs typeface="Arial" pitchFamily="34" charset="0"/>
              </a:rPr>
              <a:t>Ricerca di </a:t>
            </a:r>
            <a:r>
              <a:rPr lang="it-IT" sz="4000" i="1" dirty="0" smtClean="0">
                <a:latin typeface="Arial" pitchFamily="34" charset="0"/>
                <a:cs typeface="Arial" pitchFamily="34" charset="0"/>
              </a:rPr>
              <a:t>Legionella</a:t>
            </a:r>
            <a:r>
              <a:rPr lang="it-IT" sz="4000" dirty="0" smtClean="0">
                <a:latin typeface="Arial" pitchFamily="34" charset="0"/>
                <a:cs typeface="Arial" pitchFamily="34" charset="0"/>
              </a:rPr>
              <a:t> in campioni di provenienza ambientale</a:t>
            </a:r>
          </a:p>
          <a:p>
            <a:endParaRPr lang="it-IT" sz="3200" dirty="0" smtClean="0">
              <a:latin typeface="Arial" pitchFamily="34" charset="0"/>
              <a:cs typeface="Arial" pitchFamily="34" charset="0"/>
            </a:endParaRPr>
          </a:p>
          <a:p>
            <a:r>
              <a:rPr lang="it-IT" sz="3200" dirty="0" smtClean="0">
                <a:latin typeface="Arial" pitchFamily="34" charset="0"/>
                <a:cs typeface="Arial" pitchFamily="34" charset="0"/>
              </a:rPr>
              <a:t>Metodo colturale</a:t>
            </a:r>
          </a:p>
          <a:p>
            <a:endParaRPr lang="it-IT" sz="3200" dirty="0" smtClean="0">
              <a:latin typeface="Arial" pitchFamily="34" charset="0"/>
              <a:cs typeface="Arial" pitchFamily="34" charset="0"/>
            </a:endParaRPr>
          </a:p>
          <a:p>
            <a:r>
              <a:rPr lang="it-IT" sz="3200" dirty="0" err="1" smtClean="0">
                <a:latin typeface="Arial" pitchFamily="34" charset="0"/>
                <a:cs typeface="Arial" pitchFamily="34" charset="0"/>
              </a:rPr>
              <a:t>Real</a:t>
            </a:r>
            <a:r>
              <a:rPr lang="it-IT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it-IT" sz="3200" dirty="0" err="1" smtClean="0">
                <a:latin typeface="Arial" pitchFamily="34" charset="0"/>
                <a:cs typeface="Arial" pitchFamily="34" charset="0"/>
              </a:rPr>
              <a:t>Time</a:t>
            </a:r>
            <a:r>
              <a:rPr lang="it-IT" sz="3200" dirty="0" smtClean="0">
                <a:latin typeface="Arial" pitchFamily="34" charset="0"/>
                <a:cs typeface="Arial" pitchFamily="34" charset="0"/>
              </a:rPr>
              <a:t> PCR</a:t>
            </a:r>
          </a:p>
          <a:p>
            <a:endParaRPr lang="it-IT" sz="1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alassia">
  <a:themeElements>
    <a:clrScheme name="Galassia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Galassia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Galassia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698</TotalTime>
  <Words>1128</Words>
  <PresentationFormat>Presentazione su schermo (4:3)</PresentationFormat>
  <Paragraphs>388</Paragraphs>
  <Slides>21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21</vt:i4>
      </vt:variant>
    </vt:vector>
  </HeadingPairs>
  <TitlesOfParts>
    <vt:vector size="22" baseType="lpstr">
      <vt:lpstr>Galassia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Domenico Protano</dc:creator>
  <cp:lastModifiedBy>domenico.protano</cp:lastModifiedBy>
  <cp:revision>72</cp:revision>
  <dcterms:created xsi:type="dcterms:W3CDTF">2016-12-29T10:54:54Z</dcterms:created>
  <dcterms:modified xsi:type="dcterms:W3CDTF">2022-02-01T12:08:34Z</dcterms:modified>
</cp:coreProperties>
</file>