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67" d="100"/>
          <a:sy n="67" d="100"/>
        </p:scale>
        <p:origin x="102"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0A9D42-F12B-8468-74DC-A3571630414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997C16E-6BC8-DAFE-6D55-BCF10041EC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B36CF54-44A8-1AE1-2FAC-32A5DD96F889}"/>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5" name="Segnaposto piè di pagina 4">
            <a:extLst>
              <a:ext uri="{FF2B5EF4-FFF2-40B4-BE49-F238E27FC236}">
                <a16:creationId xmlns:a16="http://schemas.microsoft.com/office/drawing/2014/main" id="{3B78E3A1-1BA9-71AE-23BE-1E85133BFF6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B85C01-B714-FC8D-4AAF-CAD06A488E11}"/>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3894218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FAF661-3031-F043-DDA6-2D1B1F48411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BFE5884-5887-86C0-0081-DD769A6EE56B}"/>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CB8FAC7-BA65-C6ED-B8AA-D2E994FD8289}"/>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5" name="Segnaposto piè di pagina 4">
            <a:extLst>
              <a:ext uri="{FF2B5EF4-FFF2-40B4-BE49-F238E27FC236}">
                <a16:creationId xmlns:a16="http://schemas.microsoft.com/office/drawing/2014/main" id="{FA537F37-124F-9B11-720A-C1181301531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1406F68-2A6D-EE20-3A6E-161040E3924B}"/>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610614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1ADEA9C-4321-7E64-8385-C26ABF62485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24CBB09-0B72-4D1D-F8D2-3053FE3BCA0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7A7652F-3EBA-16CB-FD1C-4CCC0F9DB09C}"/>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5" name="Segnaposto piè di pagina 4">
            <a:extLst>
              <a:ext uri="{FF2B5EF4-FFF2-40B4-BE49-F238E27FC236}">
                <a16:creationId xmlns:a16="http://schemas.microsoft.com/office/drawing/2014/main" id="{B0DC9BF4-B660-8AC6-BA78-A999AC5E2E6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AD374E4-815B-C1CA-5B1C-400AEF4B38EB}"/>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2887933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2410E3-33B2-B9D8-BAC9-6C7E1CA15BB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8E3B5F8-4CCF-C013-105F-14CB9198ADC3}"/>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8C7E7B2-CBD5-FDCB-FDDF-E7F86CF5D55A}"/>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5" name="Segnaposto piè di pagina 4">
            <a:extLst>
              <a:ext uri="{FF2B5EF4-FFF2-40B4-BE49-F238E27FC236}">
                <a16:creationId xmlns:a16="http://schemas.microsoft.com/office/drawing/2014/main" id="{9E59EFF7-4266-CCF5-1A38-EBA85DAAE12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0060CC1-70A4-2638-F234-04F6839C6AD7}"/>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1405728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822102-60E6-76D6-FC4A-6BF04291B029}"/>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783EC1F4-29AF-0097-104E-A301468A26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0A29795D-6936-1CE1-5899-3A7106EE0D6B}"/>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5" name="Segnaposto piè di pagina 4">
            <a:extLst>
              <a:ext uri="{FF2B5EF4-FFF2-40B4-BE49-F238E27FC236}">
                <a16:creationId xmlns:a16="http://schemas.microsoft.com/office/drawing/2014/main" id="{9B5DA9E9-8019-1A0F-729E-004BE64F79E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A1BF168-8268-2186-F4AD-AF687EB1A419}"/>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2477345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3461F7-4E77-288F-B11F-8EB6952BEE5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753B57B-4B26-17B8-FBE5-227DA71AE8ED}"/>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80CD76E0-866F-078A-DA73-BD7DFA9CCB6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5450B0EF-EFBF-BBA8-D276-CC0557D3967D}"/>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6" name="Segnaposto piè di pagina 5">
            <a:extLst>
              <a:ext uri="{FF2B5EF4-FFF2-40B4-BE49-F238E27FC236}">
                <a16:creationId xmlns:a16="http://schemas.microsoft.com/office/drawing/2014/main" id="{9E223277-AFE9-C0F6-7343-52D1AEE2EAB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522E2C4-553B-2B99-CE3A-D1956A4A1135}"/>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2502056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1FA11E-E1EC-6808-644B-2DBC6C79DFD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32E515D-0FA1-9920-4832-82554C79D3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793E337-BFF0-F5C1-953C-60748D9BDA7E}"/>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48B06CB8-5CD6-0F4D-D221-25FD56F3B4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3DD7141-B2C6-B8D9-6978-29E8588639E3}"/>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AF03475-89D5-FB57-34DD-DA84B80A308E}"/>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8" name="Segnaposto piè di pagina 7">
            <a:extLst>
              <a:ext uri="{FF2B5EF4-FFF2-40B4-BE49-F238E27FC236}">
                <a16:creationId xmlns:a16="http://schemas.microsoft.com/office/drawing/2014/main" id="{0E06D5D8-FF63-EB7A-5BDF-1A7ADF46CC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89402C5-075F-997C-933F-931A3B54FE09}"/>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3750360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392D6D-C0DE-6E98-A3CB-0D98DCFC13EB}"/>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A049780D-4695-6941-8948-3495CBFECB08}"/>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4" name="Segnaposto piè di pagina 3">
            <a:extLst>
              <a:ext uri="{FF2B5EF4-FFF2-40B4-BE49-F238E27FC236}">
                <a16:creationId xmlns:a16="http://schemas.microsoft.com/office/drawing/2014/main" id="{C16BD859-AB2D-87FA-7C44-277C16CF3756}"/>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54525FE2-3F49-51D4-A3A3-A2DD840EF3C5}"/>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2073499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5B13E4AF-8776-BB95-AAFF-5A846DC4FA73}"/>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3" name="Segnaposto piè di pagina 2">
            <a:extLst>
              <a:ext uri="{FF2B5EF4-FFF2-40B4-BE49-F238E27FC236}">
                <a16:creationId xmlns:a16="http://schemas.microsoft.com/office/drawing/2014/main" id="{3EA012B6-A67D-D65F-8FEA-9600492C53A5}"/>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1686BB48-A76B-A3B6-E86F-AA41DEE5E8F1}"/>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1407709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64F21C-7A70-BFA3-EABB-3A986440931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28E9BC7-F961-D2DF-2BA0-125F877CE6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8FF9D72-4686-A32F-0D41-1DB15700E9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78E4623-7435-B00F-957E-B830B4C5BB5A}"/>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6" name="Segnaposto piè di pagina 5">
            <a:extLst>
              <a:ext uri="{FF2B5EF4-FFF2-40B4-BE49-F238E27FC236}">
                <a16:creationId xmlns:a16="http://schemas.microsoft.com/office/drawing/2014/main" id="{720D4DEE-BACF-BE0D-A3D0-27A1F6F14A4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87274B1-896F-583E-BCE1-13137CDF6B24}"/>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988846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C77C78-6F0C-965E-4AB4-8139A925A57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7C1902B-4000-239B-685C-E2EA426B79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C1A1E337-48FF-5561-AC98-BA300CBAB9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D64F823-EA7D-648F-25E2-1082A5990A39}"/>
              </a:ext>
            </a:extLst>
          </p:cNvPr>
          <p:cNvSpPr>
            <a:spLocks noGrp="1"/>
          </p:cNvSpPr>
          <p:nvPr>
            <p:ph type="dt" sz="half" idx="10"/>
          </p:nvPr>
        </p:nvSpPr>
        <p:spPr/>
        <p:txBody>
          <a:bodyPr/>
          <a:lstStyle/>
          <a:p>
            <a:fld id="{5E006B41-D2E2-43AB-9C8D-E5C97570BC89}" type="datetimeFigureOut">
              <a:rPr lang="it-IT" smtClean="0"/>
              <a:t>09/12/2022</a:t>
            </a:fld>
            <a:endParaRPr lang="it-IT"/>
          </a:p>
        </p:txBody>
      </p:sp>
      <p:sp>
        <p:nvSpPr>
          <p:cNvPr id="6" name="Segnaposto piè di pagina 5">
            <a:extLst>
              <a:ext uri="{FF2B5EF4-FFF2-40B4-BE49-F238E27FC236}">
                <a16:creationId xmlns:a16="http://schemas.microsoft.com/office/drawing/2014/main" id="{4990D4E3-673F-5ACA-5CED-26DC771FC22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376FCE5-48CC-0CCF-05EE-7832F734C6AB}"/>
              </a:ext>
            </a:extLst>
          </p:cNvPr>
          <p:cNvSpPr>
            <a:spLocks noGrp="1"/>
          </p:cNvSpPr>
          <p:nvPr>
            <p:ph type="sldNum" sz="quarter" idx="12"/>
          </p:nvPr>
        </p:nvSpPr>
        <p:spPr/>
        <p:txBody>
          <a:bodyPr/>
          <a:lstStyle/>
          <a:p>
            <a:fld id="{356F3CFB-67F4-4CE3-9C76-07BA30E4E092}" type="slidenum">
              <a:rPr lang="it-IT" smtClean="0"/>
              <a:t>‹N›</a:t>
            </a:fld>
            <a:endParaRPr lang="it-IT"/>
          </a:p>
        </p:txBody>
      </p:sp>
    </p:spTree>
    <p:extLst>
      <p:ext uri="{BB962C8B-B14F-4D97-AF65-F5344CB8AC3E}">
        <p14:creationId xmlns:p14="http://schemas.microsoft.com/office/powerpoint/2010/main" val="1566776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16285E86-84DC-327C-C5D0-FA5C7E12BE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55FECF8-0BFA-88F9-2675-E1E3729D44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C81157C-328A-735F-D75C-E0D18C51F1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006B41-D2E2-43AB-9C8D-E5C97570BC89}" type="datetimeFigureOut">
              <a:rPr lang="it-IT" smtClean="0"/>
              <a:t>09/12/2022</a:t>
            </a:fld>
            <a:endParaRPr lang="it-IT"/>
          </a:p>
        </p:txBody>
      </p:sp>
      <p:sp>
        <p:nvSpPr>
          <p:cNvPr id="5" name="Segnaposto piè di pagina 4">
            <a:extLst>
              <a:ext uri="{FF2B5EF4-FFF2-40B4-BE49-F238E27FC236}">
                <a16:creationId xmlns:a16="http://schemas.microsoft.com/office/drawing/2014/main" id="{28F6A023-9262-BA69-8435-825A7165EF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E2D0DE78-6E11-DF43-AA6C-4F41F5D29C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6F3CFB-67F4-4CE3-9C76-07BA30E4E092}" type="slidenum">
              <a:rPr lang="it-IT" smtClean="0"/>
              <a:t>‹N›</a:t>
            </a:fld>
            <a:endParaRPr lang="it-IT"/>
          </a:p>
        </p:txBody>
      </p:sp>
    </p:spTree>
    <p:extLst>
      <p:ext uri="{BB962C8B-B14F-4D97-AF65-F5344CB8AC3E}">
        <p14:creationId xmlns:p14="http://schemas.microsoft.com/office/powerpoint/2010/main" val="381875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epicentro.iss.it/aids/storia"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www.epicentro.iss.it/toxoplasmosi/"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ww.epicentro.iss.it/ist/"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101BBCAB-A194-26D0-EA03-A0DCD2F4DBF5}"/>
              </a:ext>
            </a:extLst>
          </p:cNvPr>
          <p:cNvSpPr txBox="1"/>
          <p:nvPr/>
        </p:nvSpPr>
        <p:spPr>
          <a:xfrm>
            <a:off x="1986844" y="1648178"/>
            <a:ext cx="9584267" cy="4524315"/>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Riportata per la </a:t>
            </a:r>
            <a:r>
              <a:rPr lang="it-IT" b="0" i="0" u="sng" dirty="0">
                <a:solidFill>
                  <a:srgbClr val="005EA8"/>
                </a:solidFill>
                <a:effectLst/>
                <a:latin typeface="Titillium Web" panose="00000500000000000000" pitchFamily="2" charset="0"/>
                <a:hlinkClick r:id="rId2"/>
              </a:rPr>
              <a:t>prima volta in letteratura nel 1981</a:t>
            </a:r>
            <a:r>
              <a:rPr lang="it-IT" b="0" i="0" dirty="0">
                <a:solidFill>
                  <a:srgbClr val="000000"/>
                </a:solidFill>
                <a:effectLst/>
                <a:latin typeface="Titillium Web" panose="00000500000000000000" pitchFamily="2" charset="0"/>
              </a:rPr>
              <a:t>, la Sindrome da Immunodeficienza Acquisita, altrimenti nota come AIDS (</a:t>
            </a:r>
            <a:r>
              <a:rPr lang="it-IT" b="0" i="0" dirty="0" err="1">
                <a:solidFill>
                  <a:srgbClr val="000000"/>
                </a:solidFill>
                <a:effectLst/>
                <a:latin typeface="Titillium Web" panose="00000500000000000000" pitchFamily="2" charset="0"/>
              </a:rPr>
              <a:t>Acquired</a:t>
            </a:r>
            <a:r>
              <a:rPr lang="it-IT" b="0" i="0" dirty="0">
                <a:solidFill>
                  <a:srgbClr val="000000"/>
                </a:solidFill>
                <a:effectLst/>
                <a:latin typeface="Titillium Web" panose="00000500000000000000" pitchFamily="2" charset="0"/>
              </a:rPr>
              <a:t> Immune </a:t>
            </a:r>
            <a:r>
              <a:rPr lang="it-IT" b="0" i="0" dirty="0" err="1">
                <a:solidFill>
                  <a:srgbClr val="000000"/>
                </a:solidFill>
                <a:effectLst/>
                <a:latin typeface="Titillium Web" panose="00000500000000000000" pitchFamily="2" charset="0"/>
              </a:rPr>
              <a:t>Deficiency</a:t>
            </a:r>
            <a:r>
              <a:rPr lang="it-IT" b="0" i="0" dirty="0">
                <a:solidFill>
                  <a:srgbClr val="000000"/>
                </a:solidFill>
                <a:effectLst/>
                <a:latin typeface="Titillium Web" panose="00000500000000000000" pitchFamily="2" charset="0"/>
              </a:rPr>
              <a:t> </a:t>
            </a:r>
            <a:r>
              <a:rPr lang="it-IT" b="0" i="0" dirty="0" err="1">
                <a:solidFill>
                  <a:srgbClr val="000000"/>
                </a:solidFill>
                <a:effectLst/>
                <a:latin typeface="Titillium Web" panose="00000500000000000000" pitchFamily="2" charset="0"/>
              </a:rPr>
              <a:t>Syndrome</a:t>
            </a:r>
            <a:r>
              <a:rPr lang="it-IT" b="0" i="0" dirty="0">
                <a:solidFill>
                  <a:srgbClr val="000000"/>
                </a:solidFill>
                <a:effectLst/>
                <a:latin typeface="Titillium Web" panose="00000500000000000000" pitchFamily="2" charset="0"/>
              </a:rPr>
              <a:t>), rappresenta lo stadio clinico terminale dell’infezione causata dal virus dell’immunodeficienza umana (HIV, Human </a:t>
            </a:r>
            <a:r>
              <a:rPr lang="it-IT" b="0" i="0" dirty="0" err="1">
                <a:solidFill>
                  <a:srgbClr val="000000"/>
                </a:solidFill>
                <a:effectLst/>
                <a:latin typeface="Titillium Web" panose="00000500000000000000" pitchFamily="2" charset="0"/>
              </a:rPr>
              <a:t>Immunodeficiency</a:t>
            </a:r>
            <a:r>
              <a:rPr lang="it-IT" b="0" i="0" dirty="0">
                <a:solidFill>
                  <a:srgbClr val="000000"/>
                </a:solidFill>
                <a:effectLst/>
                <a:latin typeface="Titillium Web" panose="00000500000000000000" pitchFamily="2" charset="0"/>
              </a:rPr>
              <a:t> Virus).</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L’HIV è un virus a RNA che appartiene a una particolare famiglia virale, quella dei retrovirus, dotata di un meccanismo replicativo assolutamente unico. Grazie a uno specifico enzima, la trascrittasi inversa, i retrovirus sono in grado di trasformare il proprio patrimonio genetico a RNA in un doppio filamento di DNA. Questo va ad inserirsi nel DNA della cellula infettata (detta "cellula ospite" o “cellula bersaglio”) e da lì dirige la produzione di nuove particelle virali.</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Le principali cellule bersaglio dell’HIV sono particolari cellule del sistema immunitario, i linfociti T di tipo CD4, fondamentali nella risposta adattativa contro svariati tipi di agenti patogeni e oncogeni. L’infezione da HIV provoca, quindi, un indebolimento progressivo del sistema immunitario (immunodepressione), aumentando il rischio sia di tumori che di infezioni da parte di virus, batteri, protozoi e funghi.</a:t>
            </a:r>
          </a:p>
        </p:txBody>
      </p:sp>
      <p:sp>
        <p:nvSpPr>
          <p:cNvPr id="6" name="CasellaDiTesto 5">
            <a:extLst>
              <a:ext uri="{FF2B5EF4-FFF2-40B4-BE49-F238E27FC236}">
                <a16:creationId xmlns:a16="http://schemas.microsoft.com/office/drawing/2014/main" id="{39FE4D21-D872-01D6-932D-DCA3D48EA6D3}"/>
              </a:ext>
            </a:extLst>
          </p:cNvPr>
          <p:cNvSpPr txBox="1"/>
          <p:nvPr/>
        </p:nvSpPr>
        <p:spPr>
          <a:xfrm>
            <a:off x="2139243" y="775818"/>
            <a:ext cx="9279467" cy="646331"/>
          </a:xfrm>
          <a:prstGeom prst="rect">
            <a:avLst/>
          </a:prstGeom>
          <a:noFill/>
        </p:spPr>
        <p:txBody>
          <a:bodyPr wrap="square" rtlCol="0">
            <a:spAutoFit/>
          </a:bodyPr>
          <a:lstStyle/>
          <a:p>
            <a:r>
              <a:rPr lang="it-IT" sz="3600" b="0" i="0" dirty="0">
                <a:solidFill>
                  <a:srgbClr val="000000"/>
                </a:solidFill>
                <a:effectLst/>
                <a:latin typeface="Titillium Web" panose="00000500000000000000" pitchFamily="2" charset="0"/>
              </a:rPr>
              <a:t>AIDS (</a:t>
            </a:r>
            <a:r>
              <a:rPr lang="it-IT" sz="3600" b="0" i="0" dirty="0" err="1">
                <a:solidFill>
                  <a:srgbClr val="000000"/>
                </a:solidFill>
                <a:effectLst/>
                <a:latin typeface="Titillium Web" panose="00000500000000000000" pitchFamily="2" charset="0"/>
              </a:rPr>
              <a:t>Acquired</a:t>
            </a:r>
            <a:r>
              <a:rPr lang="it-IT" sz="3600" b="0" i="0" dirty="0">
                <a:solidFill>
                  <a:srgbClr val="000000"/>
                </a:solidFill>
                <a:effectLst/>
                <a:latin typeface="Titillium Web" panose="00000500000000000000" pitchFamily="2" charset="0"/>
              </a:rPr>
              <a:t> Immune </a:t>
            </a:r>
            <a:r>
              <a:rPr lang="it-IT" sz="3600" b="0" i="0" dirty="0" err="1">
                <a:solidFill>
                  <a:srgbClr val="000000"/>
                </a:solidFill>
                <a:effectLst/>
                <a:latin typeface="Titillium Web" panose="00000500000000000000" pitchFamily="2" charset="0"/>
              </a:rPr>
              <a:t>Deficiency</a:t>
            </a:r>
            <a:r>
              <a:rPr lang="it-IT" sz="3600" b="0" i="0" dirty="0">
                <a:solidFill>
                  <a:srgbClr val="000000"/>
                </a:solidFill>
                <a:effectLst/>
                <a:latin typeface="Titillium Web" panose="00000500000000000000" pitchFamily="2" charset="0"/>
              </a:rPr>
              <a:t> </a:t>
            </a:r>
            <a:r>
              <a:rPr lang="it-IT" sz="3600" b="0" i="0" dirty="0" err="1">
                <a:solidFill>
                  <a:srgbClr val="000000"/>
                </a:solidFill>
                <a:effectLst/>
                <a:latin typeface="Titillium Web" panose="00000500000000000000" pitchFamily="2" charset="0"/>
              </a:rPr>
              <a:t>Syndrome</a:t>
            </a:r>
            <a:r>
              <a:rPr lang="it-IT" sz="3600" b="0" i="0" dirty="0">
                <a:solidFill>
                  <a:srgbClr val="000000"/>
                </a:solidFill>
                <a:effectLst/>
                <a:latin typeface="Titillium Web" panose="00000500000000000000" pitchFamily="2" charset="0"/>
              </a:rPr>
              <a:t>)</a:t>
            </a:r>
            <a:endParaRPr lang="it-IT" sz="3600" dirty="0"/>
          </a:p>
        </p:txBody>
      </p:sp>
    </p:spTree>
    <p:extLst>
      <p:ext uri="{BB962C8B-B14F-4D97-AF65-F5344CB8AC3E}">
        <p14:creationId xmlns:p14="http://schemas.microsoft.com/office/powerpoint/2010/main" val="3367569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0419A29-C3B6-6C6D-A7D9-FC2F43F6FEAC}"/>
              </a:ext>
            </a:extLst>
          </p:cNvPr>
          <p:cNvSpPr txBox="1"/>
          <p:nvPr/>
        </p:nvSpPr>
        <p:spPr>
          <a:xfrm>
            <a:off x="388144" y="146359"/>
            <a:ext cx="11803856" cy="6740307"/>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Strategie di prevenzione</a:t>
            </a:r>
          </a:p>
          <a:p>
            <a:pPr algn="l"/>
            <a:r>
              <a:rPr lang="it-IT" b="0" i="0" dirty="0">
                <a:solidFill>
                  <a:srgbClr val="000000"/>
                </a:solidFill>
                <a:effectLst/>
                <a:latin typeface="Titillium Web" panose="00000500000000000000" pitchFamily="2" charset="0"/>
              </a:rPr>
              <a:t>Poche semplici precauzioni possono ridurre, o addirittura annullare, il rischio di infezione da HIV. Per evitare la trasmissione dell’infezione per via ematica:</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evitare l’uso in comune di siringhe, aghi e altro materiale per l’iniezione di sostanze</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sottoporsi a iniezioni, agopuntura, mesoterapia, tatuaggi e piercing solo se gli aghi utilizzati sono monouso.</a:t>
            </a:r>
          </a:p>
          <a:p>
            <a:pPr algn="l"/>
            <a:r>
              <a:rPr lang="it-IT" b="0" i="0" dirty="0">
                <a:solidFill>
                  <a:srgbClr val="000000"/>
                </a:solidFill>
                <a:effectLst/>
                <a:latin typeface="Titillium Web" panose="00000500000000000000" pitchFamily="2" charset="0"/>
              </a:rPr>
              <a:t>È fondamentale ricordare che nei Paesi europei le trasfusioni di sangue e derivati, i trapianti di organo e l’inseminazione artificiale sono sottoposti a screening e ad accurati controlli per escludere la presenza dell’HIV.</a:t>
            </a:r>
          </a:p>
          <a:p>
            <a:pPr algn="l"/>
            <a:r>
              <a:rPr lang="it-IT" b="0" i="0" dirty="0">
                <a:solidFill>
                  <a:srgbClr val="000000"/>
                </a:solidFill>
                <a:effectLst/>
                <a:latin typeface="Titillium Web" panose="00000500000000000000" pitchFamily="2" charset="0"/>
              </a:rPr>
              <a:t>Per evitare la trasmissione dell’infezione per via sessuale:</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avere rapporti sessuali mutuamente monogamici con un partner non infetto</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astenersi dai rapporti sessuali</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nel caso di rapporti occasionali (vaginali, </a:t>
            </a:r>
            <a:r>
              <a:rPr lang="it-IT" b="0" i="0" dirty="0" err="1">
                <a:solidFill>
                  <a:srgbClr val="000000"/>
                </a:solidFill>
                <a:effectLst/>
                <a:latin typeface="Titillium Web" panose="00000500000000000000" pitchFamily="2" charset="0"/>
              </a:rPr>
              <a:t>orogenitali</a:t>
            </a:r>
            <a:r>
              <a:rPr lang="it-IT" b="0" i="0" dirty="0">
                <a:solidFill>
                  <a:srgbClr val="000000"/>
                </a:solidFill>
                <a:effectLst/>
                <a:latin typeface="Titillium Web" panose="00000500000000000000" pitchFamily="2" charset="0"/>
              </a:rPr>
              <a:t> o anali), utilizzare sempre il preservativo.</a:t>
            </a:r>
          </a:p>
          <a:p>
            <a:pPr algn="l"/>
            <a:r>
              <a:rPr lang="it-IT" b="0" i="0" dirty="0">
                <a:solidFill>
                  <a:srgbClr val="000000"/>
                </a:solidFill>
                <a:effectLst/>
                <a:latin typeface="Titillium Web" panose="00000500000000000000" pitchFamily="2" charset="0"/>
              </a:rPr>
              <a:t>L’uso corretto del preservativo protegge dal rischio di infezione durante ogni tipo di rapporto sessuale ed è l’unica reale barriera per difendersi dall’HIV. Non vanno usati lubrificanti oleosi perché potrebbero alterare la struttura del preservativo e provocarne la rottura; inoltre è necessario usare il preservativo dall’inizio di ogni rapporto sessuale (vaginale, anale, </a:t>
            </a:r>
            <a:r>
              <a:rPr lang="it-IT" b="0" i="0" dirty="0" err="1">
                <a:solidFill>
                  <a:srgbClr val="000000"/>
                </a:solidFill>
                <a:effectLst/>
                <a:latin typeface="Titillium Web" panose="00000500000000000000" pitchFamily="2" charset="0"/>
              </a:rPr>
              <a:t>orogenitale</a:t>
            </a:r>
            <a:r>
              <a:rPr lang="it-IT" b="0" i="0" dirty="0">
                <a:solidFill>
                  <a:srgbClr val="000000"/>
                </a:solidFill>
                <a:effectLst/>
                <a:latin typeface="Titillium Web" panose="00000500000000000000" pitchFamily="2" charset="0"/>
              </a:rPr>
              <a:t>) e per tutta la sua durata. Anche un solo rapporto sessuale non protetto potrebbe essere causa di contagio.</a:t>
            </a:r>
          </a:p>
          <a:p>
            <a:pPr algn="l"/>
            <a:r>
              <a:rPr lang="it-IT" b="0" i="0" dirty="0">
                <a:solidFill>
                  <a:srgbClr val="000000"/>
                </a:solidFill>
                <a:effectLst/>
                <a:latin typeface="Titillium Web" panose="00000500000000000000" pitchFamily="2" charset="0"/>
              </a:rPr>
              <a:t>Per un uso corretto del preservativo è importante:</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leggere le istruzioni accluse</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indossarlo dall’inizio alla fine del rapporto sessuale</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usarlo una sola volta</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srotolarlo sul pene in erezione, facendo attenzione a non danneggiarlo con unghie o anelli</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conservarlo con cura: lontano da fonti di calore (cruscotto dell’auto e altro) e senza ripiegarlo (nelle tasche, nel portafoglio).</a:t>
            </a:r>
          </a:p>
          <a:p>
            <a:pPr algn="l"/>
            <a:r>
              <a:rPr lang="it-IT" b="0" i="0" dirty="0">
                <a:solidFill>
                  <a:srgbClr val="000000"/>
                </a:solidFill>
                <a:effectLst/>
                <a:latin typeface="Titillium Web" panose="00000500000000000000" pitchFamily="2" charset="0"/>
              </a:rPr>
              <a:t>La pillola, la spirale e il diaframma sono metodi utili a prevenire gravidanze indesiderate, ma non hanno nessuna efficacia contro il virus dell’HIV.</a:t>
            </a:r>
          </a:p>
        </p:txBody>
      </p:sp>
    </p:spTree>
    <p:extLst>
      <p:ext uri="{BB962C8B-B14F-4D97-AF65-F5344CB8AC3E}">
        <p14:creationId xmlns:p14="http://schemas.microsoft.com/office/powerpoint/2010/main" val="1880242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5B63AEF-6DF7-1A96-5AB4-390FA213788D}"/>
              </a:ext>
            </a:extLst>
          </p:cNvPr>
          <p:cNvSpPr txBox="1"/>
          <p:nvPr/>
        </p:nvSpPr>
        <p:spPr>
          <a:xfrm>
            <a:off x="400050" y="581680"/>
            <a:ext cx="11791950" cy="5909310"/>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Le fasi della malattia</a:t>
            </a:r>
          </a:p>
          <a:p>
            <a:pPr algn="l"/>
            <a:r>
              <a:rPr lang="it-IT" b="0" i="0" dirty="0">
                <a:solidFill>
                  <a:srgbClr val="263971"/>
                </a:solidFill>
                <a:effectLst/>
                <a:latin typeface="Titillium Web" panose="00000500000000000000" pitchFamily="2" charset="0"/>
              </a:rPr>
              <a:t>Infezione da Hiv e Aids </a:t>
            </a:r>
            <a:endParaRPr lang="it-IT" b="0" i="0" dirty="0">
              <a:solidFill>
                <a:srgbClr val="000000"/>
              </a:solidFill>
              <a:effectLst/>
              <a:latin typeface="Titillium Web" panose="00000500000000000000" pitchFamily="2" charset="0"/>
            </a:endParaRPr>
          </a:p>
          <a:p>
            <a:pPr algn="l"/>
            <a:r>
              <a:rPr lang="it-IT" b="0" i="0" dirty="0">
                <a:solidFill>
                  <a:srgbClr val="000000"/>
                </a:solidFill>
                <a:effectLst/>
                <a:latin typeface="Titillium Web" panose="00000500000000000000" pitchFamily="2" charset="0"/>
              </a:rPr>
              <a:t>Una persona, dopo essere entrata in contatto con l’HIV, diventa sieropositiva al test per l’HIV. La sieropositività implica che l’infezione è in atto e che è dunque possibile trasmettere il virus ad altre persone. Tra il momento del contagio e la </a:t>
            </a:r>
            <a:r>
              <a:rPr lang="it-IT" b="0" i="0" dirty="0" err="1">
                <a:solidFill>
                  <a:srgbClr val="000000"/>
                </a:solidFill>
                <a:effectLst/>
                <a:latin typeface="Titillium Web" panose="00000500000000000000" pitchFamily="2" charset="0"/>
              </a:rPr>
              <a:t>positivizzazione</a:t>
            </a:r>
            <a:r>
              <a:rPr lang="it-IT" b="0" i="0" dirty="0">
                <a:solidFill>
                  <a:srgbClr val="000000"/>
                </a:solidFill>
                <a:effectLst/>
                <a:latin typeface="Titillium Web" panose="00000500000000000000" pitchFamily="2" charset="0"/>
              </a:rPr>
              <a:t> del test HIV intercorre un periodo, detto “periodo finestra”, che può durare qualche settimana e durante il quale, anche se la persona risulta ancora negativa al test, è comunque già in grado di trasmettere l’infezione.</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Dopo il contagio è possibile vivere per anni senza alcun sintomo e accorgersi dell’infezione solo al manifestarsi di una malattia. Tuttavia, il test HIV è positivo anche in assenza di sintomi; sottoporsi al test è, quindi, l’unico modo per scoprire l’infezione. Questo periodo asintomatico può durare anche diversi anni, fino a quando la malattia non diventa clinicamente conclamata a causa dell’insorgenza di una o più malattie cosiddette "indicative di Aids". Alcune di queste sono infezioni opportunistiche provocate da agenti patogeni che normalmente non infettano le persone sane, ma possono infettare persone con un sistema immunitario fortemente compromesso. Gli agenti principali sono:</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protozoi, tra cui lo </a:t>
            </a:r>
            <a:r>
              <a:rPr lang="it-IT" b="0" i="1" dirty="0" err="1">
                <a:solidFill>
                  <a:srgbClr val="000000"/>
                </a:solidFill>
                <a:effectLst/>
                <a:latin typeface="Titillium Web" panose="00000500000000000000" pitchFamily="2" charset="0"/>
              </a:rPr>
              <a:t>Pneumocystis</a:t>
            </a:r>
            <a:r>
              <a:rPr lang="it-IT" b="0" i="1" dirty="0">
                <a:solidFill>
                  <a:srgbClr val="000000"/>
                </a:solidFill>
                <a:effectLst/>
                <a:latin typeface="Titillium Web" panose="00000500000000000000" pitchFamily="2" charset="0"/>
              </a:rPr>
              <a:t> </a:t>
            </a:r>
            <a:r>
              <a:rPr lang="it-IT" b="0" i="1" dirty="0" err="1">
                <a:solidFill>
                  <a:srgbClr val="000000"/>
                </a:solidFill>
                <a:effectLst/>
                <a:latin typeface="Titillium Web" panose="00000500000000000000" pitchFamily="2" charset="0"/>
              </a:rPr>
              <a:t>carinii</a:t>
            </a:r>
            <a:r>
              <a:rPr lang="it-IT" b="0" i="0" dirty="0">
                <a:solidFill>
                  <a:srgbClr val="000000"/>
                </a:solidFill>
                <a:effectLst/>
                <a:latin typeface="Titillium Web" panose="00000500000000000000" pitchFamily="2" charset="0"/>
              </a:rPr>
              <a:t>, responsabile di una particolare forma di polmonite detta </a:t>
            </a:r>
            <a:r>
              <a:rPr lang="it-IT" b="0" i="0" dirty="0" err="1">
                <a:solidFill>
                  <a:srgbClr val="000000"/>
                </a:solidFill>
                <a:effectLst/>
                <a:latin typeface="Titillium Web" panose="00000500000000000000" pitchFamily="2" charset="0"/>
              </a:rPr>
              <a:t>pneumocistosi</a:t>
            </a:r>
            <a:r>
              <a:rPr lang="it-IT" b="0" i="0" dirty="0">
                <a:solidFill>
                  <a:srgbClr val="000000"/>
                </a:solidFill>
                <a:effectLst/>
                <a:latin typeface="Titillium Web" panose="00000500000000000000" pitchFamily="2" charset="0"/>
              </a:rPr>
              <a:t>, e il </a:t>
            </a:r>
            <a:r>
              <a:rPr lang="it-IT" b="0" i="1" dirty="0">
                <a:solidFill>
                  <a:srgbClr val="000000"/>
                </a:solidFill>
                <a:effectLst/>
                <a:latin typeface="Titillium Web" panose="00000500000000000000" pitchFamily="2" charset="0"/>
              </a:rPr>
              <a:t>Toxoplasma </a:t>
            </a:r>
            <a:r>
              <a:rPr lang="it-IT" b="0" i="1" dirty="0" err="1">
                <a:solidFill>
                  <a:srgbClr val="000000"/>
                </a:solidFill>
                <a:effectLst/>
                <a:latin typeface="Titillium Web" panose="00000500000000000000" pitchFamily="2" charset="0"/>
              </a:rPr>
              <a:t>gondii</a:t>
            </a:r>
            <a:r>
              <a:rPr lang="it-IT" b="0" i="0" dirty="0">
                <a:solidFill>
                  <a:srgbClr val="000000"/>
                </a:solidFill>
                <a:effectLst/>
                <a:latin typeface="Titillium Web" panose="00000500000000000000" pitchFamily="2" charset="0"/>
              </a:rPr>
              <a:t>, che provoca la </a:t>
            </a:r>
            <a:r>
              <a:rPr lang="it-IT" b="0" i="0" u="sng" dirty="0">
                <a:solidFill>
                  <a:srgbClr val="005EA8"/>
                </a:solidFill>
                <a:effectLst/>
                <a:latin typeface="Titillium Web" panose="00000500000000000000" pitchFamily="2" charset="0"/>
                <a:hlinkClick r:id="rId2"/>
              </a:rPr>
              <a:t>toxoplasmosi</a:t>
            </a:r>
            <a:r>
              <a:rPr lang="it-IT" b="0" i="0" dirty="0">
                <a:solidFill>
                  <a:srgbClr val="000000"/>
                </a:solidFill>
                <a:effectLst/>
                <a:latin typeface="Titillium Web" panose="00000500000000000000" pitchFamily="2" charset="0"/>
              </a:rPr>
              <a:t>, malattia che colpisce il cervello, l’occhio e raramente il polmone</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batteri, soprattutto </a:t>
            </a:r>
            <a:r>
              <a:rPr lang="it-IT" b="0" i="1" dirty="0">
                <a:solidFill>
                  <a:srgbClr val="000000"/>
                </a:solidFill>
                <a:effectLst/>
                <a:latin typeface="Titillium Web" panose="00000500000000000000" pitchFamily="2" charset="0"/>
              </a:rPr>
              <a:t>Mycobacterium </a:t>
            </a:r>
            <a:r>
              <a:rPr lang="it-IT" b="0" i="1" dirty="0" err="1">
                <a:solidFill>
                  <a:srgbClr val="000000"/>
                </a:solidFill>
                <a:effectLst/>
                <a:latin typeface="Titillium Web" panose="00000500000000000000" pitchFamily="2" charset="0"/>
              </a:rPr>
              <a:t>tuberculosis</a:t>
            </a:r>
            <a:r>
              <a:rPr lang="it-IT" b="0" i="0" dirty="0">
                <a:solidFill>
                  <a:srgbClr val="000000"/>
                </a:solidFill>
                <a:effectLst/>
                <a:latin typeface="Titillium Web" panose="00000500000000000000" pitchFamily="2" charset="0"/>
              </a:rPr>
              <a:t>, responsabile della tubercolosi</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virus, tra cui l’</a:t>
            </a:r>
            <a:r>
              <a:rPr lang="it-IT" b="0" i="1" dirty="0">
                <a:solidFill>
                  <a:srgbClr val="000000"/>
                </a:solidFill>
                <a:effectLst/>
                <a:latin typeface="Titillium Web" panose="00000500000000000000" pitchFamily="2" charset="0"/>
              </a:rPr>
              <a:t>Herpes simplex</a:t>
            </a:r>
            <a:r>
              <a:rPr lang="it-IT" b="0" i="0" dirty="0">
                <a:solidFill>
                  <a:srgbClr val="000000"/>
                </a:solidFill>
                <a:effectLst/>
                <a:latin typeface="Titillium Web" panose="00000500000000000000" pitchFamily="2" charset="0"/>
              </a:rPr>
              <a:t> e il </a:t>
            </a:r>
            <a:r>
              <a:rPr lang="it-IT" b="0" i="0" dirty="0" err="1">
                <a:solidFill>
                  <a:srgbClr val="000000"/>
                </a:solidFill>
                <a:effectLst/>
                <a:latin typeface="Titillium Web" panose="00000500000000000000" pitchFamily="2" charset="0"/>
              </a:rPr>
              <a:t>Cytomegalovirus</a:t>
            </a:r>
            <a:endParaRPr lang="it-IT" b="0" i="0" dirty="0">
              <a:solidFill>
                <a:srgbClr val="000000"/>
              </a:solidFill>
              <a:effectLst/>
              <a:latin typeface="Titillium Web" panose="00000500000000000000" pitchFamily="2" charset="0"/>
            </a:endParaRPr>
          </a:p>
          <a:p>
            <a:pPr algn="l">
              <a:buFont typeface="Arial" panose="020B0604020202020204" pitchFamily="34" charset="0"/>
              <a:buChar char="•"/>
            </a:pPr>
            <a:r>
              <a:rPr lang="it-IT" b="0" i="0" dirty="0">
                <a:solidFill>
                  <a:srgbClr val="000000"/>
                </a:solidFill>
                <a:effectLst/>
                <a:latin typeface="Titillium Web" panose="00000500000000000000" pitchFamily="2" charset="0"/>
              </a:rPr>
              <a:t>funghi, come per esempio la </a:t>
            </a:r>
            <a:r>
              <a:rPr lang="it-IT" b="0" i="1" dirty="0">
                <a:solidFill>
                  <a:srgbClr val="000000"/>
                </a:solidFill>
                <a:effectLst/>
                <a:latin typeface="Titillium Web" panose="00000500000000000000" pitchFamily="2" charset="0"/>
              </a:rPr>
              <a:t>Candida </a:t>
            </a:r>
            <a:r>
              <a:rPr lang="it-IT" b="0" i="1" dirty="0" err="1">
                <a:solidFill>
                  <a:srgbClr val="000000"/>
                </a:solidFill>
                <a:effectLst/>
                <a:latin typeface="Titillium Web" panose="00000500000000000000" pitchFamily="2" charset="0"/>
              </a:rPr>
              <a:t>albicans</a:t>
            </a:r>
            <a:r>
              <a:rPr lang="it-IT" b="0" i="0" dirty="0">
                <a:solidFill>
                  <a:srgbClr val="000000"/>
                </a:solidFill>
                <a:effectLst/>
                <a:latin typeface="Titillium Web" panose="00000500000000000000" pitchFamily="2" charset="0"/>
              </a:rPr>
              <a:t>, che può interessare varie parti del corpo, soprattutto bocca, esofago e polmoni.</a:t>
            </a:r>
          </a:p>
          <a:p>
            <a:pPr algn="l"/>
            <a:r>
              <a:rPr lang="it-IT" b="0" i="0" dirty="0">
                <a:solidFill>
                  <a:srgbClr val="000000"/>
                </a:solidFill>
                <a:effectLst/>
                <a:latin typeface="Titillium Web" panose="00000500000000000000" pitchFamily="2" charset="0"/>
              </a:rPr>
              <a:t>Fra le malattie indicative di Aids sono compresi anche diversi tipi di tumori, soprattutto i linfomi, il sarcoma di </a:t>
            </a:r>
            <a:r>
              <a:rPr lang="it-IT" b="0" i="0" dirty="0" err="1">
                <a:solidFill>
                  <a:srgbClr val="000000"/>
                </a:solidFill>
                <a:effectLst/>
                <a:latin typeface="Titillium Web" panose="00000500000000000000" pitchFamily="2" charset="0"/>
              </a:rPr>
              <a:t>Kaposi</a:t>
            </a:r>
            <a:r>
              <a:rPr lang="it-IT" b="0" i="0" dirty="0">
                <a:solidFill>
                  <a:srgbClr val="000000"/>
                </a:solidFill>
                <a:effectLst/>
                <a:latin typeface="Titillium Web" panose="00000500000000000000" pitchFamily="2" charset="0"/>
              </a:rPr>
              <a:t> e il carcinoma del collo dell’utero.</a:t>
            </a:r>
          </a:p>
        </p:txBody>
      </p:sp>
    </p:spTree>
    <p:extLst>
      <p:ext uri="{BB962C8B-B14F-4D97-AF65-F5344CB8AC3E}">
        <p14:creationId xmlns:p14="http://schemas.microsoft.com/office/powerpoint/2010/main" val="1227807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7B5B1D93-08EA-2CF8-658B-9F36096B8750}"/>
              </a:ext>
            </a:extLst>
          </p:cNvPr>
          <p:cNvSpPr txBox="1"/>
          <p:nvPr/>
        </p:nvSpPr>
        <p:spPr>
          <a:xfrm>
            <a:off x="688181" y="1221404"/>
            <a:ext cx="10815637" cy="5078313"/>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Vie di trasmissione</a:t>
            </a:r>
          </a:p>
          <a:p>
            <a:pPr algn="l"/>
            <a:r>
              <a:rPr lang="it-IT" b="0" i="0" dirty="0">
                <a:solidFill>
                  <a:srgbClr val="000000"/>
                </a:solidFill>
                <a:effectLst/>
                <a:latin typeface="Titillium Web" panose="00000500000000000000" pitchFamily="2" charset="0"/>
              </a:rPr>
              <a:t>Esistono tre diverse vie di trasmissione dell’HIV: ematica, materno-fetale e sessuale.</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La trasmissione per via ematica avviene attraverso trasfusioni di sangue infetto o attraverso lo scambio di siringhe infette. Negli anni ‘80, quando c’erano meno conoscenze sulle modalità di diffusione del virus, diverse persone sono state contagiate dall’HIV in seguito a trasfusioni di sangue infetto o alla somministrazione di suoi derivati. A partire dal 1990 questo tipo di trasmissione è stata praticamente eliminata grazie a un controllo scrupoloso delle unità di sangue, al trattamento con calore degli emoderivati e all’accurata selezione dei donatori, ma anche grazie a un minor ricorso a trasfusioni inutili e ad un maggiore utilizzo dell’autotrasfusione.</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La trasmissione attraverso il sangue rappresenta la principale modalità di diffusione dell’infezione nelle persone dedite all’uso di sostanze per via iniettiva. L’infezione avviene attraverso la pratica, diffusa tra i consumatori di sostanze, di scambiarsi la siringa o altro materiale utilizzato per iniettare la droga; questo materiale può contenere piccole quantità di sangue che può essere infetto se uno dei consumatori è HIV positivo. Possono essere veicolo di trasmissione dell’HIV anche gli aghi usati; per questo motivo è indispensabile l’utilizzo di aghi sterili monouso anche per le pratiche di agopuntura, mesoterapia, tatuaggi e piercing. Non va dimenticato che questa modalità di trasmissione è comune anche ad altri virus quali quelli responsabili dell’epatite B e C, infezioni anch’esse molto diffuse tra i consumatori di sostanze.</a:t>
            </a:r>
          </a:p>
        </p:txBody>
      </p:sp>
    </p:spTree>
    <p:extLst>
      <p:ext uri="{BB962C8B-B14F-4D97-AF65-F5344CB8AC3E}">
        <p14:creationId xmlns:p14="http://schemas.microsoft.com/office/powerpoint/2010/main" val="2501567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0318090-2E7D-A392-1AD8-5E84D3D42F80}"/>
              </a:ext>
            </a:extLst>
          </p:cNvPr>
          <p:cNvSpPr txBox="1"/>
          <p:nvPr/>
        </p:nvSpPr>
        <p:spPr>
          <a:xfrm>
            <a:off x="3046810" y="1859340"/>
            <a:ext cx="6093618" cy="3139321"/>
          </a:xfrm>
          <a:prstGeom prst="rect">
            <a:avLst/>
          </a:prstGeom>
          <a:noFill/>
        </p:spPr>
        <p:txBody>
          <a:bodyPr wrap="square">
            <a:spAutoFit/>
          </a:bodyPr>
          <a:lstStyle/>
          <a:p>
            <a:r>
              <a:rPr lang="it-IT" b="0" i="0" dirty="0">
                <a:solidFill>
                  <a:srgbClr val="000000"/>
                </a:solidFill>
                <a:effectLst/>
                <a:latin typeface="Titillium Web" panose="00000500000000000000" pitchFamily="2" charset="0"/>
              </a:rPr>
              <a:t>La trasmissione da madre a figlio, detta trasmissione verticale, può avvenire durante la gravidanza, durante il parto o con l’allattamento. Il rischio per una donna sieropositiva di trasmettere l’infezione al feto è circa del 20%. Attualmente tale rischio è ridotto al di sotto del 2% somministrando un farmaco antivirale (la </a:t>
            </a:r>
            <a:r>
              <a:rPr lang="it-IT" b="0" i="0" dirty="0" err="1">
                <a:solidFill>
                  <a:srgbClr val="000000"/>
                </a:solidFill>
                <a:effectLst/>
                <a:latin typeface="Titillium Web" panose="00000500000000000000" pitchFamily="2" charset="0"/>
              </a:rPr>
              <a:t>zidovudina</a:t>
            </a:r>
            <a:r>
              <a:rPr lang="it-IT" b="0" i="0" dirty="0">
                <a:solidFill>
                  <a:srgbClr val="000000"/>
                </a:solidFill>
                <a:effectLst/>
                <a:latin typeface="Titillium Web" panose="00000500000000000000" pitchFamily="2" charset="0"/>
              </a:rPr>
              <a:t>) alla madre durante la gravidanza e al neonato nelle prime sei settimane di vita. Tutte le coppie che intendono avere un bambino dovrebbero sottoporsi al test per l’HIV al fine di evitare la trasmissione al nascituro in caso di eventuale positività (non ancora nota) di uno dei due genitori.</a:t>
            </a:r>
            <a:endParaRPr lang="it-IT" dirty="0"/>
          </a:p>
        </p:txBody>
      </p:sp>
    </p:spTree>
    <p:extLst>
      <p:ext uri="{BB962C8B-B14F-4D97-AF65-F5344CB8AC3E}">
        <p14:creationId xmlns:p14="http://schemas.microsoft.com/office/powerpoint/2010/main" val="1573487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7FE746A-6B9E-D36D-F795-853EE1637F4D}"/>
              </a:ext>
            </a:extLst>
          </p:cNvPr>
          <p:cNvSpPr txBox="1"/>
          <p:nvPr/>
        </p:nvSpPr>
        <p:spPr>
          <a:xfrm>
            <a:off x="871538" y="893951"/>
            <a:ext cx="10715624" cy="5355312"/>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La trasmissione per via sessuale è nel mondo la modalità di trasmissione più diffusa dell’infezione da HIV. I rapporti sessuali, sia di tipo eterosessuale che omosessuale, non protetti dal preservativo, possono essere causa di trasmissione dell’infezione. La trasmissione avviene attraverso il contatto tra liquidi biologici infetti (secrezioni vaginali, liquido </a:t>
            </a:r>
            <a:r>
              <a:rPr lang="it-IT" b="0" i="0" dirty="0" err="1">
                <a:solidFill>
                  <a:srgbClr val="000000"/>
                </a:solidFill>
                <a:effectLst/>
                <a:latin typeface="Titillium Web" panose="00000500000000000000" pitchFamily="2" charset="0"/>
              </a:rPr>
              <a:t>pre</a:t>
            </a:r>
            <a:r>
              <a:rPr lang="it-IT" b="0" i="0" dirty="0">
                <a:solidFill>
                  <a:srgbClr val="000000"/>
                </a:solidFill>
                <a:effectLst/>
                <a:latin typeface="Titillium Web" panose="00000500000000000000" pitchFamily="2" charset="0"/>
              </a:rPr>
              <a:t>-eiaculatorio, sperma, sangue) e le mucose. La trasmissione è possibile anche se le mucose sono apparentemente integre.</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Piccole lesioni o infiammazioni (anche se non visibili a occhio nudo) causate da infezioni del tratto genitale e tutte le pratiche sessuali che provocano lesioni delle mucose genitali comportano un aumento del rischio di trasmettere e/o acquisire l’HIV. È opportuno sottolineare che i rapporti sessuali non protetti possono veicolare non solo l’HIV, ma anche oltre 30 tipi di </a:t>
            </a:r>
            <a:r>
              <a:rPr lang="it-IT" b="0" i="0" u="sng" dirty="0">
                <a:solidFill>
                  <a:srgbClr val="005EA8"/>
                </a:solidFill>
                <a:effectLst/>
                <a:latin typeface="Titillium Web" panose="00000500000000000000" pitchFamily="2" charset="0"/>
                <a:hlinkClick r:id="rId2"/>
              </a:rPr>
              <a:t>Infezioni sessualmente trasmesse</a:t>
            </a:r>
            <a:r>
              <a:rPr lang="it-IT" b="0" i="0" dirty="0">
                <a:solidFill>
                  <a:srgbClr val="000000"/>
                </a:solidFill>
                <a:effectLst/>
                <a:latin typeface="Titillium Web" panose="00000500000000000000" pitchFamily="2" charset="0"/>
              </a:rPr>
              <a:t> (Ist). Da quanto specificato sopra, appare chiaro che non esistono categorie a rischio ma solamente comportamenti che sono a rischio di trasmettere/acquisire l’infezione da HIV (ad esempio, i rapporti sessuali non protetti o lo scambio di materiale per sostanze di abuso). Il coito interrotto non protegge dall’HIV, così come l’uso della pillola anticoncezionale, del diaframma e della spirale. Le lavande vaginali, dopo un rapporto sessuale, non eliminano la possibilità di contagio.</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Anche l’assunzione di droghe o sostanze di abuso non iniettabili (cocaina, ecstasy, alcol) sono pericolose, in quanto riducono il livello di attenzione ed è pertanto più probabile esporsi a comportamenti a rischio (per esempio, rapporti sessuali non protetti).</a:t>
            </a:r>
          </a:p>
        </p:txBody>
      </p:sp>
    </p:spTree>
    <p:extLst>
      <p:ext uri="{BB962C8B-B14F-4D97-AF65-F5344CB8AC3E}">
        <p14:creationId xmlns:p14="http://schemas.microsoft.com/office/powerpoint/2010/main" val="2797843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42E9CF5F-8184-C58F-57AF-7F460C61EBF6}"/>
              </a:ext>
            </a:extLst>
          </p:cNvPr>
          <p:cNvSpPr txBox="1"/>
          <p:nvPr/>
        </p:nvSpPr>
        <p:spPr>
          <a:xfrm>
            <a:off x="3046810" y="1582341"/>
            <a:ext cx="6093618" cy="3693319"/>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Come non si trasmette il virus</a:t>
            </a:r>
          </a:p>
          <a:p>
            <a:pPr algn="l"/>
            <a:r>
              <a:rPr lang="it-IT" b="0" i="0" dirty="0">
                <a:solidFill>
                  <a:srgbClr val="000000"/>
                </a:solidFill>
                <a:effectLst/>
                <a:latin typeface="Titillium Web" panose="00000500000000000000" pitchFamily="2" charset="0"/>
              </a:rPr>
              <a:t>Il virus non si trasmette attraverso:</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strette di mano, abbracci, vestiti</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baci, saliva, morsi, graffi, tosse, lacrime, sudore, muco, urina e feci</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bicchieri, posate, piatti, sanitari, asciugamani e lenzuola</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punture di insetti.</a:t>
            </a:r>
          </a:p>
          <a:p>
            <a:pPr algn="l"/>
            <a:r>
              <a:rPr lang="it-IT" b="0" i="0" dirty="0">
                <a:solidFill>
                  <a:srgbClr val="000000"/>
                </a:solidFill>
                <a:effectLst/>
                <a:latin typeface="Titillium Web" panose="00000500000000000000" pitchFamily="2" charset="0"/>
              </a:rPr>
              <a:t>Il virus non si trasmette frequentando:</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palestre, piscine, docce, saune e gabinetti</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scuole, asili e luoghi di lavoro</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ristoranti, bar, cinema e locali pubblici</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mezzi di trasporto.</a:t>
            </a:r>
          </a:p>
          <a:p>
            <a:pPr algn="l"/>
            <a:r>
              <a:rPr lang="it-IT" b="0" i="0" dirty="0">
                <a:solidFill>
                  <a:srgbClr val="000000"/>
                </a:solidFill>
                <a:effectLst/>
                <a:latin typeface="Titillium Web" panose="00000500000000000000" pitchFamily="2" charset="0"/>
              </a:rPr>
              <a:t> </a:t>
            </a:r>
          </a:p>
        </p:txBody>
      </p:sp>
    </p:spTree>
    <p:extLst>
      <p:ext uri="{BB962C8B-B14F-4D97-AF65-F5344CB8AC3E}">
        <p14:creationId xmlns:p14="http://schemas.microsoft.com/office/powerpoint/2010/main" val="3871650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5AD26C45-4CFC-EDDB-56DC-911249FB079A}"/>
              </a:ext>
            </a:extLst>
          </p:cNvPr>
          <p:cNvSpPr txBox="1"/>
          <p:nvPr/>
        </p:nvSpPr>
        <p:spPr>
          <a:xfrm>
            <a:off x="785813" y="500063"/>
            <a:ext cx="10844211" cy="6186309"/>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Il test dell’HIV</a:t>
            </a:r>
          </a:p>
          <a:p>
            <a:pPr algn="l"/>
            <a:r>
              <a:rPr lang="it-IT" b="0" i="0" dirty="0">
                <a:solidFill>
                  <a:srgbClr val="000000"/>
                </a:solidFill>
                <a:effectLst/>
                <a:latin typeface="Titillium Web" panose="00000500000000000000" pitchFamily="2" charset="0"/>
              </a:rPr>
              <a:t>Per sapere se si è stati contagiati dall’HIV è sufficiente sottoporsi al test specifico che si effettua attraverso un normale prelievo di sangue. Se si sono avuti comportamenti a rischio è bene effettuare il test dopo uno-tre mesi dall’ultima esposizione a rischio. Infatti, sapere di essere infetti con l’HIV consente di usufruire di un’assistenza medica precoce e di poter effettuare tempestivamente la terapia farmacologica che permette oggi di vivere meglio e più a lungo. Con le terapie attualmente disponibili, una persona HIV positiva ha un’aspettativa di vita analoga a quella di una persona HUV negativa.</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La legge italiana (135 del giugno 1990) garantisce che il test HIV sia effettuato con il consenso della persona interessata. Il test non è obbligatorio, ma se si sono avuti comportamenti a rischio è opportuno effettuarlo. Per eseguire il test, nella maggior parte dei servizi sanitari non serve ricetta medica, è gratuito e anonimo. La legge prevede che il risultato del test venga comunicato esclusivamente alla persona che lo ha effettuato. Le persone straniere, anche se prive del permesso di soggiorno, possono effettuare il test alle stesse condizioni del cittadino italiano. È possibile effettuare a domicilio un test rapido HIV acquistandolo in farmacia. I test rapidi si possono effettuare anche in contesti non sanitari dove vengono di solito offerti gratuitamente (ad esempio nelle sedi di associazioni).</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Secondo le Linee guida dello </a:t>
            </a:r>
            <a:r>
              <a:rPr lang="it-IT" b="0" i="0" dirty="0" err="1">
                <a:solidFill>
                  <a:srgbClr val="000000"/>
                </a:solidFill>
                <a:effectLst/>
                <a:latin typeface="Titillium Web" panose="00000500000000000000" pitchFamily="2" charset="0"/>
              </a:rPr>
              <a:t>European</a:t>
            </a:r>
            <a:r>
              <a:rPr lang="it-IT" b="0" i="0" dirty="0">
                <a:solidFill>
                  <a:srgbClr val="000000"/>
                </a:solidFill>
                <a:effectLst/>
                <a:latin typeface="Titillium Web" panose="00000500000000000000" pitchFamily="2" charset="0"/>
              </a:rPr>
              <a:t> Centre for </a:t>
            </a:r>
            <a:r>
              <a:rPr lang="it-IT" b="0" i="0" dirty="0" err="1">
                <a:solidFill>
                  <a:srgbClr val="000000"/>
                </a:solidFill>
                <a:effectLst/>
                <a:latin typeface="Titillium Web" panose="00000500000000000000" pitchFamily="2" charset="0"/>
              </a:rPr>
              <a:t>Disease</a:t>
            </a:r>
            <a:r>
              <a:rPr lang="it-IT" b="0" i="0" dirty="0">
                <a:solidFill>
                  <a:srgbClr val="000000"/>
                </a:solidFill>
                <a:effectLst/>
                <a:latin typeface="Titillium Web" panose="00000500000000000000" pitchFamily="2" charset="0"/>
              </a:rPr>
              <a:t> </a:t>
            </a:r>
            <a:r>
              <a:rPr lang="it-IT" b="0" i="0" dirty="0" err="1">
                <a:solidFill>
                  <a:srgbClr val="000000"/>
                </a:solidFill>
                <a:effectLst/>
                <a:latin typeface="Titillium Web" panose="00000500000000000000" pitchFamily="2" charset="0"/>
              </a:rPr>
              <a:t>Prevention</a:t>
            </a:r>
            <a:r>
              <a:rPr lang="it-IT" b="0" i="0" dirty="0">
                <a:solidFill>
                  <a:srgbClr val="000000"/>
                </a:solidFill>
                <a:effectLst/>
                <a:latin typeface="Titillium Web" panose="00000500000000000000" pitchFamily="2" charset="0"/>
              </a:rPr>
              <a:t> and Control (ECDC), dovrebbero sottoporsi al test HIV alcuni gruppi di popolazione a maggior rischio, come coloro che hanno contatti sessuali non protetti, consumatori di sostanze d’abuso per via iniettiva, immigrati (soprattutto coloro che provengono da zone ad alta endemia), partner sessuali di persone appartenenti ai gruppi sopraelencati e i figli di madri sieropositive.</a:t>
            </a:r>
          </a:p>
        </p:txBody>
      </p:sp>
    </p:spTree>
    <p:extLst>
      <p:ext uri="{BB962C8B-B14F-4D97-AF65-F5344CB8AC3E}">
        <p14:creationId xmlns:p14="http://schemas.microsoft.com/office/powerpoint/2010/main" val="1496701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71643B2D-6834-8C1F-D0CD-87590FCCD24E}"/>
              </a:ext>
            </a:extLst>
          </p:cNvPr>
          <p:cNvSpPr txBox="1"/>
          <p:nvPr/>
        </p:nvSpPr>
        <p:spPr>
          <a:xfrm>
            <a:off x="1866900" y="914937"/>
            <a:ext cx="8458199" cy="5355312"/>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Le terapie</a:t>
            </a:r>
          </a:p>
          <a:p>
            <a:pPr algn="l"/>
            <a:r>
              <a:rPr lang="it-IT" b="0" i="0" dirty="0">
                <a:solidFill>
                  <a:srgbClr val="000000"/>
                </a:solidFill>
                <a:effectLst/>
                <a:latin typeface="Titillium Web" panose="00000500000000000000" pitchFamily="2" charset="0"/>
              </a:rPr>
              <a:t>Nei Paesi occidentali buona parte dei successi ottenuti nel ridurre la diffusione dell’HIV sono in gran parte dovuti ai risultati dalla ricerca scientifica che ha consentito di individuare farmaci dotati di potente attività antivirale.</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Nel 1987 è stato introdotto il primo farmaco antiretrovirale, la </a:t>
            </a:r>
            <a:r>
              <a:rPr lang="it-IT" b="0" i="0" dirty="0" err="1">
                <a:solidFill>
                  <a:srgbClr val="000000"/>
                </a:solidFill>
                <a:effectLst/>
                <a:latin typeface="Titillium Web" panose="00000500000000000000" pitchFamily="2" charset="0"/>
              </a:rPr>
              <a:t>zidovudina</a:t>
            </a:r>
            <a:r>
              <a:rPr lang="it-IT" b="0" i="0" dirty="0">
                <a:solidFill>
                  <a:srgbClr val="000000"/>
                </a:solidFill>
                <a:effectLst/>
                <a:latin typeface="Titillium Web" panose="00000500000000000000" pitchFamily="2" charset="0"/>
              </a:rPr>
              <a:t> (</a:t>
            </a:r>
            <a:r>
              <a:rPr lang="it-IT" b="0" i="0" dirty="0" err="1">
                <a:solidFill>
                  <a:srgbClr val="000000"/>
                </a:solidFill>
                <a:effectLst/>
                <a:latin typeface="Titillium Web" panose="00000500000000000000" pitchFamily="2" charset="0"/>
              </a:rPr>
              <a:t>Azt</a:t>
            </a:r>
            <a:r>
              <a:rPr lang="it-IT" b="0" i="0" dirty="0">
                <a:solidFill>
                  <a:srgbClr val="000000"/>
                </a:solidFill>
                <a:effectLst/>
                <a:latin typeface="Titillium Web" panose="00000500000000000000" pitchFamily="2" charset="0"/>
              </a:rPr>
              <a:t>), a cui si sono aggiunti negli anni successivi altri farmaci con diversi meccanismi di azione.</a:t>
            </a:r>
          </a:p>
          <a:p>
            <a:pPr algn="l"/>
            <a:r>
              <a:rPr lang="it-IT" b="0" i="0" dirty="0">
                <a:solidFill>
                  <a:srgbClr val="000000"/>
                </a:solidFill>
                <a:effectLst/>
                <a:latin typeface="Titillium Web" panose="00000500000000000000" pitchFamily="2" charset="0"/>
              </a:rPr>
              <a:t>Nel 1997 è stata introdotta una nuova categoria di farmaci antiretrovirali, gli inibitori della proteasi, capaci di ostacolare l'enzima virale necessario per la produzione del rivestimento esterno del virus.</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Negli ultimi anni sono state introdotte altre nuove classi di farmaci antiretrovirali, tra cui:</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gli inibitori della fusione, che bloccano l'ingresso dell'HIV nella cellula ospite impedendo la penetrazione del genoma virale nella cellula ospite</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gli inibitori della </a:t>
            </a:r>
            <a:r>
              <a:rPr lang="it-IT" b="0" i="0" dirty="0" err="1">
                <a:solidFill>
                  <a:srgbClr val="000000"/>
                </a:solidFill>
                <a:effectLst/>
                <a:latin typeface="Titillium Web" panose="00000500000000000000" pitchFamily="2" charset="0"/>
              </a:rPr>
              <a:t>integrasi</a:t>
            </a:r>
            <a:r>
              <a:rPr lang="it-IT" b="0" i="0" dirty="0">
                <a:solidFill>
                  <a:srgbClr val="000000"/>
                </a:solidFill>
                <a:effectLst/>
                <a:latin typeface="Titillium Web" panose="00000500000000000000" pitchFamily="2" charset="0"/>
              </a:rPr>
              <a:t>, che inibiscono l’integrazione del genoma dell’HIV nel DNA della cellula ospite, limitando così la replicazione virale</a:t>
            </a:r>
          </a:p>
          <a:p>
            <a:pPr algn="l">
              <a:buFont typeface="Arial" panose="020B0604020202020204" pitchFamily="34" charset="0"/>
              <a:buChar char="•"/>
            </a:pPr>
            <a:r>
              <a:rPr lang="it-IT" b="0" i="0" dirty="0">
                <a:solidFill>
                  <a:srgbClr val="000000"/>
                </a:solidFill>
                <a:effectLst/>
                <a:latin typeface="Titillium Web" panose="00000500000000000000" pitchFamily="2" charset="0"/>
              </a:rPr>
              <a:t>gli inibitori del Ccr5, che inibiscono il recettore Ccr5 della cellula ospite, bloccando l’entrata del virus.</a:t>
            </a:r>
          </a:p>
        </p:txBody>
      </p:sp>
    </p:spTree>
    <p:extLst>
      <p:ext uri="{BB962C8B-B14F-4D97-AF65-F5344CB8AC3E}">
        <p14:creationId xmlns:p14="http://schemas.microsoft.com/office/powerpoint/2010/main" val="2394036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4F67C59-BF6D-21FA-6513-64D04383AD8E}"/>
              </a:ext>
            </a:extLst>
          </p:cNvPr>
          <p:cNvSpPr txBox="1"/>
          <p:nvPr/>
        </p:nvSpPr>
        <p:spPr>
          <a:xfrm>
            <a:off x="2209800" y="806173"/>
            <a:ext cx="7772399" cy="5632311"/>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A causa della forte tendenza alla mutazione dell’HIV, è necessario non soltanto trovare farmaci sempre nuovi, ma anche somministrare contemporaneamente più farmaci antiretrovirali (terapia combinata). In questo modo si cerca di ridurre al minimo o quantomeno di ritardare l'insorgenza di ceppi virali resistenti ai farmaci antiretrovirali.</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Attualmente viene proposta alle persone sieropositive una terapia altamente efficace, detta </a:t>
            </a:r>
            <a:r>
              <a:rPr lang="it-IT" b="0" i="0" dirty="0" err="1">
                <a:solidFill>
                  <a:srgbClr val="000000"/>
                </a:solidFill>
                <a:effectLst/>
                <a:latin typeface="Titillium Web" panose="00000500000000000000" pitchFamily="2" charset="0"/>
              </a:rPr>
              <a:t>Haart</a:t>
            </a:r>
            <a:r>
              <a:rPr lang="it-IT" b="0" i="0" dirty="0">
                <a:solidFill>
                  <a:srgbClr val="000000"/>
                </a:solidFill>
                <a:effectLst/>
                <a:latin typeface="Titillium Web" panose="00000500000000000000" pitchFamily="2" charset="0"/>
              </a:rPr>
              <a:t> (</a:t>
            </a:r>
            <a:r>
              <a:rPr lang="it-IT" b="0" i="0" dirty="0" err="1">
                <a:solidFill>
                  <a:srgbClr val="000000"/>
                </a:solidFill>
                <a:effectLst/>
                <a:latin typeface="Titillium Web" panose="00000500000000000000" pitchFamily="2" charset="0"/>
              </a:rPr>
              <a:t>Higly</a:t>
            </a:r>
            <a:r>
              <a:rPr lang="it-IT" b="0" i="0" dirty="0">
                <a:solidFill>
                  <a:srgbClr val="000000"/>
                </a:solidFill>
                <a:effectLst/>
                <a:latin typeface="Titillium Web" panose="00000500000000000000" pitchFamily="2" charset="0"/>
              </a:rPr>
              <a:t> Active Anti-</a:t>
            </a:r>
            <a:r>
              <a:rPr lang="it-IT" b="0" i="0" dirty="0" err="1">
                <a:solidFill>
                  <a:srgbClr val="000000"/>
                </a:solidFill>
                <a:effectLst/>
                <a:latin typeface="Titillium Web" panose="00000500000000000000" pitchFamily="2" charset="0"/>
              </a:rPr>
              <a:t>Retroviral</a:t>
            </a:r>
            <a:r>
              <a:rPr lang="it-IT" b="0" i="0" dirty="0">
                <a:solidFill>
                  <a:srgbClr val="000000"/>
                </a:solidFill>
                <a:effectLst/>
                <a:latin typeface="Titillium Web" panose="00000500000000000000" pitchFamily="2" charset="0"/>
              </a:rPr>
              <a:t> Therapy), che consiste nella combinazione di vari farmaci antiretrovirali. Occorre tuttavia tenere presente che le attuali strategie terapeutiche, anche se molto efficaci, non consentono la guarigione dall’infezione, ma permettono di tenerla sotto controllo. Attraverso l’uso del trattamento antiretrovirale, oggi un soggetto HIV positivo ha un’aspettativa di vita analoga a quella di un soggetto non infetto, con una buona qualità di vita.</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Attualmente sono in sperimentazione nuove classi di farmaci mirati a stimolare e supportare il sistema immunitario, piuttosto che a una diretta azione antivirale. Accanto ai farmaci, sono in corso da vari anni anche molti studi per mettere a punto un vaccino che possa prevenire l’infezione tra gli HIV negativi, o possa migliorare il decorso della malattia in chi è già infetto.</a:t>
            </a:r>
          </a:p>
        </p:txBody>
      </p:sp>
    </p:spTree>
    <p:extLst>
      <p:ext uri="{BB962C8B-B14F-4D97-AF65-F5344CB8AC3E}">
        <p14:creationId xmlns:p14="http://schemas.microsoft.com/office/powerpoint/2010/main" val="163137090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2279</Words>
  <Application>Microsoft Office PowerPoint</Application>
  <PresentationFormat>Widescreen</PresentationFormat>
  <Paragraphs>78</Paragraphs>
  <Slides>10</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10</vt:i4>
      </vt:variant>
    </vt:vector>
  </HeadingPairs>
  <TitlesOfParts>
    <vt:vector size="15" baseType="lpstr">
      <vt:lpstr>Arial</vt:lpstr>
      <vt:lpstr>Calibri</vt:lpstr>
      <vt:lpstr>Calibri Light</vt:lpstr>
      <vt:lpstr>Titillium Web</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Pc</dc:creator>
  <cp:lastModifiedBy>Pc</cp:lastModifiedBy>
  <cp:revision>1</cp:revision>
  <dcterms:created xsi:type="dcterms:W3CDTF">2022-12-09T16:27:37Z</dcterms:created>
  <dcterms:modified xsi:type="dcterms:W3CDTF">2022-12-09T16:55:15Z</dcterms:modified>
</cp:coreProperties>
</file>