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A4AA38-AD05-047F-AAFD-921AA1773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CEFD9B-6CFA-39D8-7DC7-1B0A14E66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89E6A0-077A-86BD-5356-50465411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C6E6F4-FEB2-FBED-271B-A4E5AA56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CDFCDE-D2A8-08A4-613F-5BE71D512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56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25C5FE-E937-53C8-D284-43D504DB7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7361FAC-81C1-F899-CD43-0D6715C0C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54A8C1-37C9-F04C-F696-2B7FCC3D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D7E3C2-E59F-BBF6-2A12-6EBABD18C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649756-F335-990E-1A78-7B58A59AB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80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B4CA68A-5B93-2EBA-12EF-E14937B829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FBD398-40E6-CC68-7105-BBEDB2C20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5F2552-AA3E-214C-3C00-FF93AB03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287BD2-50D3-1B71-DFD5-5E2F46898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7FCD85-C07B-96D9-B71D-BA562EDCC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543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519129-6F8D-E19E-ABE3-FC0559F5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060DAA-9DD0-4E7C-CA63-3A6E401F4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348F31-07F9-6CA9-A1B3-1508E10D9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DAC026-0D9B-7406-F2BC-0E3123DFD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9F6CF1-0FC3-34DB-599D-D2A8FC5F3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84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1CCB7-BD4C-20DA-414B-FD84F50D3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89BBA5-7CF4-3A18-8E5D-67F0E1B84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C55320-B14D-D090-73D7-43E64C13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ED79F6-5AE3-07DE-96DD-A7B1FDEE2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81A2C6-8658-4416-19EC-FE949B59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713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9ADE07-82CE-1484-D6E3-52B8E8CBF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A6AC50-CFC9-A599-2483-36143AF58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366033-E342-CCFB-228E-93A0956D3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EA13075-F597-1D69-7C63-30A42387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1346E7-82C2-3535-9971-AF0A75D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2D1673C-BEDD-60A3-1800-8F027E2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23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2FC9DC-7C77-19E4-E7F9-C76B45D6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CE6548C-E96E-D952-010D-30B9784E4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8073CBF-45AC-3731-A499-80E8968A5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32DBC25-FB16-CECE-E118-B638066B8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4DD2C1A-9CE7-DC41-731B-7883CA6A6D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6CF46A0-EC57-5DD7-DF0E-C23A5DC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FE9EE05-CA0E-E489-2A49-6F0D6872A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590FD8B-2661-50F5-7A40-954BA11A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903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C36029-6F74-EF7B-CCA5-656023E53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B824C8-85C8-D577-4486-B7D109AB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E1BCAEC-054E-06BC-16FA-8F395F88C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B84C856-963A-8602-0314-FC251E34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60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89E6F8C-DE54-028C-7EAB-5E82A3AFA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2BE3D61-E8CC-ED5B-7FF7-5FA7DB82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83974B-34C4-9A45-E143-7264C6FD9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458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6E837D-02DE-2957-970F-7D9EEF088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E07E84-01F9-7E3F-9211-D0292F9ED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F2CCE59-4F69-B3BB-306A-BB1CDF31D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E34ED94-85A4-3A5C-50DE-32FBE609A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BBBE240-60EB-8967-0D13-038F1A978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11B251A-6D70-7110-74DA-0AA655B23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93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8C89A0-F68F-F422-EFA0-8FB341E1C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1732954-F183-C26D-E452-90F42E9EA9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B89642-81C0-CA20-0834-BA8FAD24E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D28A336-CCF6-3BD2-D6CF-DE1AE642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FC87CBF-B18A-17A0-2DA9-CB375EBB7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AC8C3C-4B94-C293-33C7-A28A915E0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54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2754AD4-5F93-673F-7642-9EF07AA3C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47E4C8-7CD1-63F6-1293-D5200EA27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736B0B-7EA5-4D86-4007-F2ACDFC19C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D245D-40C1-4C7D-B428-8EBC3DB9E94D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61433C-E50F-5546-3F6E-879C817723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676B2C-4D8F-3917-6BA2-7B1A1E91A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3DEB2-B45B-48AA-BAA7-901220B77B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69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8436C77-90D8-A02F-4600-0F92FE93278B}"/>
              </a:ext>
            </a:extLst>
          </p:cNvPr>
          <p:cNvSpPr txBox="1"/>
          <p:nvPr/>
        </p:nvSpPr>
        <p:spPr>
          <a:xfrm>
            <a:off x="3048000" y="1585654"/>
            <a:ext cx="6096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La rosolia è una malattia infettiva acuta esantematica, causata da un virus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Rna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del genere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Rubivirus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, della famiglia dei </a:t>
            </a:r>
            <a:r>
              <a:rPr lang="it-IT" b="0" i="1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Togaviridae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. Si manifesta con un’eruzione cutanea simile a quelle del morbillo o della scarlattina, malattie da cui può essere clinicamente indistinguibile. Generalmente è una malattia lieve ma diventa pericolosa se contratta durante la gravidanza perché può portare ad aborto spontaneo, morte intrauterina del feto, o gravi anomalie congenite.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In Italia la rosolia è una malattia a notifica obbligatoria. Il medico che sospetta un caso di rosolia deve notificare il sospetto alla Asl di riferimento, via telefono, fax o email, entro 12 ore dal sospetto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497490-06F8-80C7-959D-46D94EEF9F6D}"/>
              </a:ext>
            </a:extLst>
          </p:cNvPr>
          <p:cNvSpPr txBox="1"/>
          <p:nvPr/>
        </p:nvSpPr>
        <p:spPr>
          <a:xfrm>
            <a:off x="2396196" y="789255"/>
            <a:ext cx="7399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ROSOLIA</a:t>
            </a:r>
          </a:p>
        </p:txBody>
      </p:sp>
    </p:spTree>
    <p:extLst>
      <p:ext uri="{BB962C8B-B14F-4D97-AF65-F5344CB8AC3E}">
        <p14:creationId xmlns:p14="http://schemas.microsoft.com/office/powerpoint/2010/main" val="260084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6562615-3CA7-B583-B491-4F44057F0006}"/>
              </a:ext>
            </a:extLst>
          </p:cNvPr>
          <p:cNvSpPr txBox="1"/>
          <p:nvPr/>
        </p:nvSpPr>
        <p:spPr>
          <a:xfrm>
            <a:off x="3048000" y="1031656"/>
            <a:ext cx="6096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Modalità di trasmissione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La rosolia si trasmette per via aerea attraverso le goccioline respiratorie diffuse nell’aria dal malato, per esempio con colpi di tosse o starnuti, o il contatto diretto con le secrezioni nasofaringee. Le persone infette sono generalmente contagiose da 7 giorni prima a 7 giorni dopo la comparsa dell’esantema, ma il virus può essere presente nelle secrezioni del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nasofaringe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fino a 14 giorni dopo l’inizio dell’esantema. La massima contagiosità è da 1 a 5 giorni dopo l’esordio dell’esantema. Da ricordare tuttavia che dal 20% al 50% dei casi non sviluppa alcun sintomo per cui è possibile essere esposti all’infezione senza saperlo. Altra possibilità di trasmissione è quella verticale, se la donna contrae l’infezione durante la gravidanza o poco prima del concepimento e infetta la placenta. I neonati con la sindrome della rosolia congenita possono trasmettere l’infezione per diversi mesi, fino a un anno dopo la nascita.</a:t>
            </a:r>
          </a:p>
        </p:txBody>
      </p:sp>
    </p:spTree>
    <p:extLst>
      <p:ext uri="{BB962C8B-B14F-4D97-AF65-F5344CB8AC3E}">
        <p14:creationId xmlns:p14="http://schemas.microsoft.com/office/powerpoint/2010/main" val="10235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5623DF5-92AC-A7D5-67BA-81F16A4409B0}"/>
              </a:ext>
            </a:extLst>
          </p:cNvPr>
          <p:cNvSpPr txBox="1"/>
          <p:nvPr/>
        </p:nvSpPr>
        <p:spPr>
          <a:xfrm>
            <a:off x="3048000" y="1447154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Sintomi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periodo di incubazione della rosolia dura da 12 a 23 giorni, in media 18 giorni. I sintomi più comuni della rosolia sono febbre lieve (&lt;39.0ºC), malessere, lieve congiuntivite (più comune negli adulti), esantema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maculopapulare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, ingrossamento dei linfonodi (spesso quelli auricolari posteriori o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suboccipitali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, ma possono essere coinvolti tutti gli altri). L’ingrossamento dei linfonodi tipicamente precede l’inizio dell’esantema di 5-10 giorni. L’esantema di solito parte dal viso e nell’arco di 24 ore si diffonde al resto del corpo, perdurando per circa 1-3 giorni. La rosolia può essere asintomatica (o paucisintomatica) nel 20-50% dei casi, un fatto pericoloso nel caso in cui la persona contagiosa venga a contatto con una donna gravida suscettibile all’infezione.</a:t>
            </a:r>
          </a:p>
        </p:txBody>
      </p:sp>
    </p:spTree>
    <p:extLst>
      <p:ext uri="{BB962C8B-B14F-4D97-AF65-F5344CB8AC3E}">
        <p14:creationId xmlns:p14="http://schemas.microsoft.com/office/powerpoint/2010/main" val="83763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42BB4F9-E16D-7F45-4CC2-7B3D2F63B8DE}"/>
              </a:ext>
            </a:extLst>
          </p:cNvPr>
          <p:cNvSpPr txBox="1"/>
          <p:nvPr/>
        </p:nvSpPr>
        <p:spPr>
          <a:xfrm>
            <a:off x="3048000" y="2555150"/>
            <a:ext cx="609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Diagnosi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Per confermare la diagnosi di rosolia è necessario il ricorso a esami di laboratorio. Generalmente la diagnosi si basa sugli esami sierologici (presenza di anticorpi IgM rosolia-specifici, comparsa ex novo o aumento significativo degli IgG specifici) o sull’identificazione virale in un campione clinico.</a:t>
            </a:r>
          </a:p>
        </p:txBody>
      </p:sp>
    </p:spTree>
    <p:extLst>
      <p:ext uri="{BB962C8B-B14F-4D97-AF65-F5344CB8AC3E}">
        <p14:creationId xmlns:p14="http://schemas.microsoft.com/office/powerpoint/2010/main" val="171905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8D80C23-1087-303D-8317-4A8B414CC39B}"/>
              </a:ext>
            </a:extLst>
          </p:cNvPr>
          <p:cNvSpPr txBox="1"/>
          <p:nvPr/>
        </p:nvSpPr>
        <p:spPr>
          <a:xfrm>
            <a:off x="3048000" y="2416651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Complicanze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Le complicanze più comuni sono quelle articolari (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poliartralgie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, artrite) che possono interessare fino al 70% dei casi negli adulti, specialmente donne. Raramente la malattia porta a complicazioni gravi come encefaliti (1 caso su 6000) o porpora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trombocitopenica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(1 caso su 3000), che possono portare anche al decesso.</a:t>
            </a:r>
          </a:p>
        </p:txBody>
      </p:sp>
    </p:spTree>
    <p:extLst>
      <p:ext uri="{BB962C8B-B14F-4D97-AF65-F5344CB8AC3E}">
        <p14:creationId xmlns:p14="http://schemas.microsoft.com/office/powerpoint/2010/main" val="308321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B8E2ACF-C327-A9DA-366E-5B594952D3A3}"/>
              </a:ext>
            </a:extLst>
          </p:cNvPr>
          <p:cNvSpPr txBox="1"/>
          <p:nvPr/>
        </p:nvSpPr>
        <p:spPr>
          <a:xfrm>
            <a:off x="3048000" y="477658"/>
            <a:ext cx="60960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Rosolia e gravidanza: la sindrome congenita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virus della rosolia è in grado di superare la barriera placentare e provocare anomalie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embrio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-fetali. Pertanto, in caso di infezione di una donna durante la gravidanza, vi è il rischio di aborto spontaneo, morte intrauterina del feto o malformazioni gravi (sindrome della rosolia congenita -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Src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). Se l’infezione avviene poco prima del concepimento o nelle prime 8-10 settimane di gestazione, il rischio stimato di conseguenze al feto è fino al 90%. Se l’infezione è contratta dopo la ventesima settimana l’infezione provoca raramente malformazioni congenite.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Le più comuni e gravi manifestazioni della rosolia congenita sono difetti della vista, sordità, malformazioni cardiache, ritardo mentale, nonché danni epatici e splenici.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In Italia è attivo un sistema nazionale di sorveglianza della rosolia congenita e delle infezioni rubeoliche in gravidanza e dal 2005 la sindrome/infezione da rosolia congenita e la rosolia in gravidanza sono incluse tra le malattie infettive soggette a notifica obbligatoria di classe III.</a:t>
            </a:r>
          </a:p>
        </p:txBody>
      </p:sp>
    </p:spTree>
    <p:extLst>
      <p:ext uri="{BB962C8B-B14F-4D97-AF65-F5344CB8AC3E}">
        <p14:creationId xmlns:p14="http://schemas.microsoft.com/office/powerpoint/2010/main" val="852377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82564C2-0A24-BCD1-A70A-B0B3E6FEF658}"/>
              </a:ext>
            </a:extLst>
          </p:cNvPr>
          <p:cNvSpPr txBox="1"/>
          <p:nvPr/>
        </p:nvSpPr>
        <p:spPr>
          <a:xfrm>
            <a:off x="3048000" y="2416651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Terapia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Non esiste una terapia farmacologica specifica per la rosolia, a parte l’uso di sintomatici per la febbre o i dolori articolari o antibiotici in caso di sovrapposizioni batteriche. Per quanto riguarda la rosolia congenita, nel periodo gennaio 2005 - febbraio 2018 in Italia sono stati segnalati 173 casi di rosolia in gravidanza e 88 casi di rosolia congenita.</a:t>
            </a:r>
          </a:p>
        </p:txBody>
      </p:sp>
    </p:spTree>
    <p:extLst>
      <p:ext uri="{BB962C8B-B14F-4D97-AF65-F5344CB8AC3E}">
        <p14:creationId xmlns:p14="http://schemas.microsoft.com/office/powerpoint/2010/main" val="1354432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18BA6A4-1928-E0CC-B845-D3BC1E1E6E97}"/>
              </a:ext>
            </a:extLst>
          </p:cNvPr>
          <p:cNvSpPr txBox="1"/>
          <p:nvPr/>
        </p:nvSpPr>
        <p:spPr>
          <a:xfrm>
            <a:off x="530088" y="610685"/>
            <a:ext cx="1166191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Prevenzione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La rosolia è prevenibile attraverso la vaccinazione con il vaccino vivo attenuato Morbillo-Parotite-Rosolia (MPR). Sono previste due dosi del vaccino, in Italia la prima dose è somministrata a 12-15 mesi di età, la seconda a 5-6 anni. Negli adolescenti e adulti mai vaccinati sono previste due dosi a distanza di almeno 4 settimane.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Tutte le donne in età fertile dovrebbero essere a conoscenza del proprio stato immunitario verso la rosolia. È possibile verificare la propria immunità alla rosolia dosando le IgG specifiche (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rubeotest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); questo test in Italia è gratuito per le donne, sia come esame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preconcezionale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che durante la gravidanza. Le donne suscettibili dovrebbero vaccinarsi almeno un mese prima di un’eventuale gravidanza.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L’eliminazione della rosolia e della sindrome da rosolia congenita nella Regione europea dell’Oms rappresenta uno degli obiettivi del “Piano d’Azione Europeo per le vaccinazioni 2015-2020 (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European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Vaccine Action Plan 2015– 2020, EVAP)”.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In Italia, nel 2003, è stato approvato il primo Piano di eliminazione del morbillo e della rosolia congenita (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PNEMoRc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), in linea con le indicazioni della Regione europea dell’Oms. Gli obiettivi erano quelli di eliminare la trasmissione endemica del morbillo e di ridurre l’incidenza della rosolia congenita a &lt;1 caso/100.000 nati vivi. Il secondo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PNEMoRc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(2010-2015) ha inserito tra i propri obiettivi anche l’interruzione della trasmissione endemica della rosolia. Dal 2013 è stato raggiunto l’obiettivo di riduzione dell’incidenza della rosolia congenita.</a:t>
            </a:r>
          </a:p>
        </p:txBody>
      </p:sp>
    </p:spTree>
    <p:extLst>
      <p:ext uri="{BB962C8B-B14F-4D97-AF65-F5344CB8AC3E}">
        <p14:creationId xmlns:p14="http://schemas.microsoft.com/office/powerpoint/2010/main" val="4015878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1019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Titillium Web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Pc</dc:creator>
  <cp:lastModifiedBy>Pc</cp:lastModifiedBy>
  <cp:revision>1</cp:revision>
  <dcterms:created xsi:type="dcterms:W3CDTF">2022-12-09T15:03:42Z</dcterms:created>
  <dcterms:modified xsi:type="dcterms:W3CDTF">2022-12-09T15:18:23Z</dcterms:modified>
</cp:coreProperties>
</file>