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67195FB-0288-B840-1D85-274053141B92}"/>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AA1E8431-060E-B0DC-F694-A9303F6916B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45E5A6E6-C440-B572-89F2-0BCE223FED55}"/>
              </a:ext>
            </a:extLst>
          </p:cNvPr>
          <p:cNvSpPr>
            <a:spLocks noGrp="1"/>
          </p:cNvSpPr>
          <p:nvPr>
            <p:ph type="dt" sz="half" idx="10"/>
          </p:nvPr>
        </p:nvSpPr>
        <p:spPr/>
        <p:txBody>
          <a:bodyPr/>
          <a:lstStyle/>
          <a:p>
            <a:fld id="{CC89A6C3-7791-4CCF-9CA6-1CC104BC6993}" type="datetimeFigureOut">
              <a:rPr lang="it-IT" smtClean="0"/>
              <a:t>07/12/2022</a:t>
            </a:fld>
            <a:endParaRPr lang="it-IT"/>
          </a:p>
        </p:txBody>
      </p:sp>
      <p:sp>
        <p:nvSpPr>
          <p:cNvPr id="5" name="Segnaposto piè di pagina 4">
            <a:extLst>
              <a:ext uri="{FF2B5EF4-FFF2-40B4-BE49-F238E27FC236}">
                <a16:creationId xmlns:a16="http://schemas.microsoft.com/office/drawing/2014/main" id="{AB777F71-2BD0-ABBF-098C-59ED15B50E8F}"/>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59C3338C-E39B-17BC-1461-75F09FA009B5}"/>
              </a:ext>
            </a:extLst>
          </p:cNvPr>
          <p:cNvSpPr>
            <a:spLocks noGrp="1"/>
          </p:cNvSpPr>
          <p:nvPr>
            <p:ph type="sldNum" sz="quarter" idx="12"/>
          </p:nvPr>
        </p:nvSpPr>
        <p:spPr/>
        <p:txBody>
          <a:bodyPr/>
          <a:lstStyle/>
          <a:p>
            <a:fld id="{4643A784-6EA3-4649-9A28-A473F7592BFE}" type="slidenum">
              <a:rPr lang="it-IT" smtClean="0"/>
              <a:t>‹N›</a:t>
            </a:fld>
            <a:endParaRPr lang="it-IT"/>
          </a:p>
        </p:txBody>
      </p:sp>
    </p:spTree>
    <p:extLst>
      <p:ext uri="{BB962C8B-B14F-4D97-AF65-F5344CB8AC3E}">
        <p14:creationId xmlns:p14="http://schemas.microsoft.com/office/powerpoint/2010/main" val="27184704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AF2A3AC-DAE6-167D-D1BE-3DE9F2DB2649}"/>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44C65974-6C24-8224-784D-5B154E020AB9}"/>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DFBD9AC3-37FD-85E9-C6DB-59F5DA68005D}"/>
              </a:ext>
            </a:extLst>
          </p:cNvPr>
          <p:cNvSpPr>
            <a:spLocks noGrp="1"/>
          </p:cNvSpPr>
          <p:nvPr>
            <p:ph type="dt" sz="half" idx="10"/>
          </p:nvPr>
        </p:nvSpPr>
        <p:spPr/>
        <p:txBody>
          <a:bodyPr/>
          <a:lstStyle/>
          <a:p>
            <a:fld id="{CC89A6C3-7791-4CCF-9CA6-1CC104BC6993}" type="datetimeFigureOut">
              <a:rPr lang="it-IT" smtClean="0"/>
              <a:t>07/12/2022</a:t>
            </a:fld>
            <a:endParaRPr lang="it-IT"/>
          </a:p>
        </p:txBody>
      </p:sp>
      <p:sp>
        <p:nvSpPr>
          <p:cNvPr id="5" name="Segnaposto piè di pagina 4">
            <a:extLst>
              <a:ext uri="{FF2B5EF4-FFF2-40B4-BE49-F238E27FC236}">
                <a16:creationId xmlns:a16="http://schemas.microsoft.com/office/drawing/2014/main" id="{70A95FF2-00EC-EB2C-CCDD-379A44AD110D}"/>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83FCD3AE-2C80-D0DF-CBFE-2D1D0A33D823}"/>
              </a:ext>
            </a:extLst>
          </p:cNvPr>
          <p:cNvSpPr>
            <a:spLocks noGrp="1"/>
          </p:cNvSpPr>
          <p:nvPr>
            <p:ph type="sldNum" sz="quarter" idx="12"/>
          </p:nvPr>
        </p:nvSpPr>
        <p:spPr/>
        <p:txBody>
          <a:bodyPr/>
          <a:lstStyle/>
          <a:p>
            <a:fld id="{4643A784-6EA3-4649-9A28-A473F7592BFE}" type="slidenum">
              <a:rPr lang="it-IT" smtClean="0"/>
              <a:t>‹N›</a:t>
            </a:fld>
            <a:endParaRPr lang="it-IT"/>
          </a:p>
        </p:txBody>
      </p:sp>
    </p:spTree>
    <p:extLst>
      <p:ext uri="{BB962C8B-B14F-4D97-AF65-F5344CB8AC3E}">
        <p14:creationId xmlns:p14="http://schemas.microsoft.com/office/powerpoint/2010/main" val="20807455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C52A1694-3286-CC45-4372-040F2036256D}"/>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6C4A3A1F-1B14-B6E9-56C9-4CF005CB6E6B}"/>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2E928D20-345C-5251-4540-9CA19ED22D29}"/>
              </a:ext>
            </a:extLst>
          </p:cNvPr>
          <p:cNvSpPr>
            <a:spLocks noGrp="1"/>
          </p:cNvSpPr>
          <p:nvPr>
            <p:ph type="dt" sz="half" idx="10"/>
          </p:nvPr>
        </p:nvSpPr>
        <p:spPr/>
        <p:txBody>
          <a:bodyPr/>
          <a:lstStyle/>
          <a:p>
            <a:fld id="{CC89A6C3-7791-4CCF-9CA6-1CC104BC6993}" type="datetimeFigureOut">
              <a:rPr lang="it-IT" smtClean="0"/>
              <a:t>07/12/2022</a:t>
            </a:fld>
            <a:endParaRPr lang="it-IT"/>
          </a:p>
        </p:txBody>
      </p:sp>
      <p:sp>
        <p:nvSpPr>
          <p:cNvPr id="5" name="Segnaposto piè di pagina 4">
            <a:extLst>
              <a:ext uri="{FF2B5EF4-FFF2-40B4-BE49-F238E27FC236}">
                <a16:creationId xmlns:a16="http://schemas.microsoft.com/office/drawing/2014/main" id="{CC2A499A-E6E2-121E-B3DC-78C7B7DCE618}"/>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6AF11B16-CC23-3A09-834D-8FD3E892AF53}"/>
              </a:ext>
            </a:extLst>
          </p:cNvPr>
          <p:cNvSpPr>
            <a:spLocks noGrp="1"/>
          </p:cNvSpPr>
          <p:nvPr>
            <p:ph type="sldNum" sz="quarter" idx="12"/>
          </p:nvPr>
        </p:nvSpPr>
        <p:spPr/>
        <p:txBody>
          <a:bodyPr/>
          <a:lstStyle/>
          <a:p>
            <a:fld id="{4643A784-6EA3-4649-9A28-A473F7592BFE}" type="slidenum">
              <a:rPr lang="it-IT" smtClean="0"/>
              <a:t>‹N›</a:t>
            </a:fld>
            <a:endParaRPr lang="it-IT"/>
          </a:p>
        </p:txBody>
      </p:sp>
    </p:spTree>
    <p:extLst>
      <p:ext uri="{BB962C8B-B14F-4D97-AF65-F5344CB8AC3E}">
        <p14:creationId xmlns:p14="http://schemas.microsoft.com/office/powerpoint/2010/main" val="41034421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B18877F-4354-9413-FCBC-13CD1ABFC476}"/>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D8F07E87-8B22-70BE-3A42-9EBDB12E31E0}"/>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C937CC35-8EAC-70E9-87B4-7520BC0270A1}"/>
              </a:ext>
            </a:extLst>
          </p:cNvPr>
          <p:cNvSpPr>
            <a:spLocks noGrp="1"/>
          </p:cNvSpPr>
          <p:nvPr>
            <p:ph type="dt" sz="half" idx="10"/>
          </p:nvPr>
        </p:nvSpPr>
        <p:spPr/>
        <p:txBody>
          <a:bodyPr/>
          <a:lstStyle/>
          <a:p>
            <a:fld id="{CC89A6C3-7791-4CCF-9CA6-1CC104BC6993}" type="datetimeFigureOut">
              <a:rPr lang="it-IT" smtClean="0"/>
              <a:t>07/12/2022</a:t>
            </a:fld>
            <a:endParaRPr lang="it-IT"/>
          </a:p>
        </p:txBody>
      </p:sp>
      <p:sp>
        <p:nvSpPr>
          <p:cNvPr id="5" name="Segnaposto piè di pagina 4">
            <a:extLst>
              <a:ext uri="{FF2B5EF4-FFF2-40B4-BE49-F238E27FC236}">
                <a16:creationId xmlns:a16="http://schemas.microsoft.com/office/drawing/2014/main" id="{37AA0A1A-A46A-A8A6-3EC8-E6864758BE34}"/>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59359D99-44EA-4E5C-4773-91D309F822DB}"/>
              </a:ext>
            </a:extLst>
          </p:cNvPr>
          <p:cNvSpPr>
            <a:spLocks noGrp="1"/>
          </p:cNvSpPr>
          <p:nvPr>
            <p:ph type="sldNum" sz="quarter" idx="12"/>
          </p:nvPr>
        </p:nvSpPr>
        <p:spPr/>
        <p:txBody>
          <a:bodyPr/>
          <a:lstStyle/>
          <a:p>
            <a:fld id="{4643A784-6EA3-4649-9A28-A473F7592BFE}" type="slidenum">
              <a:rPr lang="it-IT" smtClean="0"/>
              <a:t>‹N›</a:t>
            </a:fld>
            <a:endParaRPr lang="it-IT"/>
          </a:p>
        </p:txBody>
      </p:sp>
    </p:spTree>
    <p:extLst>
      <p:ext uri="{BB962C8B-B14F-4D97-AF65-F5344CB8AC3E}">
        <p14:creationId xmlns:p14="http://schemas.microsoft.com/office/powerpoint/2010/main" val="1241300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A844373-1655-7105-ECA5-31E3C854BF23}"/>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E47A288B-6271-8BDA-5894-4E11C89DB9C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C99C6C30-28E0-EC2E-17E4-BFFE63AF1280}"/>
              </a:ext>
            </a:extLst>
          </p:cNvPr>
          <p:cNvSpPr>
            <a:spLocks noGrp="1"/>
          </p:cNvSpPr>
          <p:nvPr>
            <p:ph type="dt" sz="half" idx="10"/>
          </p:nvPr>
        </p:nvSpPr>
        <p:spPr/>
        <p:txBody>
          <a:bodyPr/>
          <a:lstStyle/>
          <a:p>
            <a:fld id="{CC89A6C3-7791-4CCF-9CA6-1CC104BC6993}" type="datetimeFigureOut">
              <a:rPr lang="it-IT" smtClean="0"/>
              <a:t>07/12/2022</a:t>
            </a:fld>
            <a:endParaRPr lang="it-IT"/>
          </a:p>
        </p:txBody>
      </p:sp>
      <p:sp>
        <p:nvSpPr>
          <p:cNvPr id="5" name="Segnaposto piè di pagina 4">
            <a:extLst>
              <a:ext uri="{FF2B5EF4-FFF2-40B4-BE49-F238E27FC236}">
                <a16:creationId xmlns:a16="http://schemas.microsoft.com/office/drawing/2014/main" id="{716D77CB-A50E-7209-C089-8D4AF04A9289}"/>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C7DA4EF3-661A-CBF2-0F58-FFFF6C0773F5}"/>
              </a:ext>
            </a:extLst>
          </p:cNvPr>
          <p:cNvSpPr>
            <a:spLocks noGrp="1"/>
          </p:cNvSpPr>
          <p:nvPr>
            <p:ph type="sldNum" sz="quarter" idx="12"/>
          </p:nvPr>
        </p:nvSpPr>
        <p:spPr/>
        <p:txBody>
          <a:bodyPr/>
          <a:lstStyle/>
          <a:p>
            <a:fld id="{4643A784-6EA3-4649-9A28-A473F7592BFE}" type="slidenum">
              <a:rPr lang="it-IT" smtClean="0"/>
              <a:t>‹N›</a:t>
            </a:fld>
            <a:endParaRPr lang="it-IT"/>
          </a:p>
        </p:txBody>
      </p:sp>
    </p:spTree>
    <p:extLst>
      <p:ext uri="{BB962C8B-B14F-4D97-AF65-F5344CB8AC3E}">
        <p14:creationId xmlns:p14="http://schemas.microsoft.com/office/powerpoint/2010/main" val="9514910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38D7777-B93C-1456-F129-D37881C9679D}"/>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47C7181C-D55B-6788-EE32-FE3EA008442D}"/>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63657795-48D7-56B3-EE51-0583F94D9D69}"/>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DBE70B15-9F95-5284-AC3E-7254AED829EA}"/>
              </a:ext>
            </a:extLst>
          </p:cNvPr>
          <p:cNvSpPr>
            <a:spLocks noGrp="1"/>
          </p:cNvSpPr>
          <p:nvPr>
            <p:ph type="dt" sz="half" idx="10"/>
          </p:nvPr>
        </p:nvSpPr>
        <p:spPr/>
        <p:txBody>
          <a:bodyPr/>
          <a:lstStyle/>
          <a:p>
            <a:fld id="{CC89A6C3-7791-4CCF-9CA6-1CC104BC6993}" type="datetimeFigureOut">
              <a:rPr lang="it-IT" smtClean="0"/>
              <a:t>07/12/2022</a:t>
            </a:fld>
            <a:endParaRPr lang="it-IT"/>
          </a:p>
        </p:txBody>
      </p:sp>
      <p:sp>
        <p:nvSpPr>
          <p:cNvPr id="6" name="Segnaposto piè di pagina 5">
            <a:extLst>
              <a:ext uri="{FF2B5EF4-FFF2-40B4-BE49-F238E27FC236}">
                <a16:creationId xmlns:a16="http://schemas.microsoft.com/office/drawing/2014/main" id="{EB214E0E-6C25-460D-8ED3-BE6CC07C5E37}"/>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04A5C14F-A5F9-E835-B42C-4B92A72FE2E1}"/>
              </a:ext>
            </a:extLst>
          </p:cNvPr>
          <p:cNvSpPr>
            <a:spLocks noGrp="1"/>
          </p:cNvSpPr>
          <p:nvPr>
            <p:ph type="sldNum" sz="quarter" idx="12"/>
          </p:nvPr>
        </p:nvSpPr>
        <p:spPr/>
        <p:txBody>
          <a:bodyPr/>
          <a:lstStyle/>
          <a:p>
            <a:fld id="{4643A784-6EA3-4649-9A28-A473F7592BFE}" type="slidenum">
              <a:rPr lang="it-IT" smtClean="0"/>
              <a:t>‹N›</a:t>
            </a:fld>
            <a:endParaRPr lang="it-IT"/>
          </a:p>
        </p:txBody>
      </p:sp>
    </p:spTree>
    <p:extLst>
      <p:ext uri="{BB962C8B-B14F-4D97-AF65-F5344CB8AC3E}">
        <p14:creationId xmlns:p14="http://schemas.microsoft.com/office/powerpoint/2010/main" val="2645239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CD5627C-3153-5C1E-96A4-AD1BFE17DB44}"/>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9E1C98F7-02E0-DB96-A9C9-3EB91CE91EB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2F7C1707-D541-8E41-CF72-00A1FD28D893}"/>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C04DEA51-9937-C6D0-B358-A0E19D3ED11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D161C456-F9E3-2330-A75E-B8DDD8061408}"/>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986552DD-21D1-982F-6BBF-BB99879A2134}"/>
              </a:ext>
            </a:extLst>
          </p:cNvPr>
          <p:cNvSpPr>
            <a:spLocks noGrp="1"/>
          </p:cNvSpPr>
          <p:nvPr>
            <p:ph type="dt" sz="half" idx="10"/>
          </p:nvPr>
        </p:nvSpPr>
        <p:spPr/>
        <p:txBody>
          <a:bodyPr/>
          <a:lstStyle/>
          <a:p>
            <a:fld id="{CC89A6C3-7791-4CCF-9CA6-1CC104BC6993}" type="datetimeFigureOut">
              <a:rPr lang="it-IT" smtClean="0"/>
              <a:t>07/12/2022</a:t>
            </a:fld>
            <a:endParaRPr lang="it-IT"/>
          </a:p>
        </p:txBody>
      </p:sp>
      <p:sp>
        <p:nvSpPr>
          <p:cNvPr id="8" name="Segnaposto piè di pagina 7">
            <a:extLst>
              <a:ext uri="{FF2B5EF4-FFF2-40B4-BE49-F238E27FC236}">
                <a16:creationId xmlns:a16="http://schemas.microsoft.com/office/drawing/2014/main" id="{1DD80621-770A-0E05-7722-B176CE92EB68}"/>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E0590BD7-37D0-470E-0348-71A7CADA93BD}"/>
              </a:ext>
            </a:extLst>
          </p:cNvPr>
          <p:cNvSpPr>
            <a:spLocks noGrp="1"/>
          </p:cNvSpPr>
          <p:nvPr>
            <p:ph type="sldNum" sz="quarter" idx="12"/>
          </p:nvPr>
        </p:nvSpPr>
        <p:spPr/>
        <p:txBody>
          <a:bodyPr/>
          <a:lstStyle/>
          <a:p>
            <a:fld id="{4643A784-6EA3-4649-9A28-A473F7592BFE}" type="slidenum">
              <a:rPr lang="it-IT" smtClean="0"/>
              <a:t>‹N›</a:t>
            </a:fld>
            <a:endParaRPr lang="it-IT"/>
          </a:p>
        </p:txBody>
      </p:sp>
    </p:spTree>
    <p:extLst>
      <p:ext uri="{BB962C8B-B14F-4D97-AF65-F5344CB8AC3E}">
        <p14:creationId xmlns:p14="http://schemas.microsoft.com/office/powerpoint/2010/main" val="23772809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6727F88-40B5-FE00-62F7-8911C9D5A38D}"/>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7F1244D8-1CB7-A794-8E9E-6709D77DE88F}"/>
              </a:ext>
            </a:extLst>
          </p:cNvPr>
          <p:cNvSpPr>
            <a:spLocks noGrp="1"/>
          </p:cNvSpPr>
          <p:nvPr>
            <p:ph type="dt" sz="half" idx="10"/>
          </p:nvPr>
        </p:nvSpPr>
        <p:spPr/>
        <p:txBody>
          <a:bodyPr/>
          <a:lstStyle/>
          <a:p>
            <a:fld id="{CC89A6C3-7791-4CCF-9CA6-1CC104BC6993}" type="datetimeFigureOut">
              <a:rPr lang="it-IT" smtClean="0"/>
              <a:t>07/12/2022</a:t>
            </a:fld>
            <a:endParaRPr lang="it-IT"/>
          </a:p>
        </p:txBody>
      </p:sp>
      <p:sp>
        <p:nvSpPr>
          <p:cNvPr id="4" name="Segnaposto piè di pagina 3">
            <a:extLst>
              <a:ext uri="{FF2B5EF4-FFF2-40B4-BE49-F238E27FC236}">
                <a16:creationId xmlns:a16="http://schemas.microsoft.com/office/drawing/2014/main" id="{D2771AD5-FAF3-B003-5FD9-9D17132CDDAC}"/>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E9AFC4A7-A94C-867A-2D16-40051E2E7E32}"/>
              </a:ext>
            </a:extLst>
          </p:cNvPr>
          <p:cNvSpPr>
            <a:spLocks noGrp="1"/>
          </p:cNvSpPr>
          <p:nvPr>
            <p:ph type="sldNum" sz="quarter" idx="12"/>
          </p:nvPr>
        </p:nvSpPr>
        <p:spPr/>
        <p:txBody>
          <a:bodyPr/>
          <a:lstStyle/>
          <a:p>
            <a:fld id="{4643A784-6EA3-4649-9A28-A473F7592BFE}" type="slidenum">
              <a:rPr lang="it-IT" smtClean="0"/>
              <a:t>‹N›</a:t>
            </a:fld>
            <a:endParaRPr lang="it-IT"/>
          </a:p>
        </p:txBody>
      </p:sp>
    </p:spTree>
    <p:extLst>
      <p:ext uri="{BB962C8B-B14F-4D97-AF65-F5344CB8AC3E}">
        <p14:creationId xmlns:p14="http://schemas.microsoft.com/office/powerpoint/2010/main" val="22812247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4A47CE27-1792-7A2B-472F-1F59B38B618A}"/>
              </a:ext>
            </a:extLst>
          </p:cNvPr>
          <p:cNvSpPr>
            <a:spLocks noGrp="1"/>
          </p:cNvSpPr>
          <p:nvPr>
            <p:ph type="dt" sz="half" idx="10"/>
          </p:nvPr>
        </p:nvSpPr>
        <p:spPr/>
        <p:txBody>
          <a:bodyPr/>
          <a:lstStyle/>
          <a:p>
            <a:fld id="{CC89A6C3-7791-4CCF-9CA6-1CC104BC6993}" type="datetimeFigureOut">
              <a:rPr lang="it-IT" smtClean="0"/>
              <a:t>07/12/2022</a:t>
            </a:fld>
            <a:endParaRPr lang="it-IT"/>
          </a:p>
        </p:txBody>
      </p:sp>
      <p:sp>
        <p:nvSpPr>
          <p:cNvPr id="3" name="Segnaposto piè di pagina 2">
            <a:extLst>
              <a:ext uri="{FF2B5EF4-FFF2-40B4-BE49-F238E27FC236}">
                <a16:creationId xmlns:a16="http://schemas.microsoft.com/office/drawing/2014/main" id="{33AAA7FD-2650-B3EF-4D27-C32C07F155DB}"/>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FA4A0BDC-09AA-4A80-60A2-84CF655A534F}"/>
              </a:ext>
            </a:extLst>
          </p:cNvPr>
          <p:cNvSpPr>
            <a:spLocks noGrp="1"/>
          </p:cNvSpPr>
          <p:nvPr>
            <p:ph type="sldNum" sz="quarter" idx="12"/>
          </p:nvPr>
        </p:nvSpPr>
        <p:spPr/>
        <p:txBody>
          <a:bodyPr/>
          <a:lstStyle/>
          <a:p>
            <a:fld id="{4643A784-6EA3-4649-9A28-A473F7592BFE}" type="slidenum">
              <a:rPr lang="it-IT" smtClean="0"/>
              <a:t>‹N›</a:t>
            </a:fld>
            <a:endParaRPr lang="it-IT"/>
          </a:p>
        </p:txBody>
      </p:sp>
    </p:spTree>
    <p:extLst>
      <p:ext uri="{BB962C8B-B14F-4D97-AF65-F5344CB8AC3E}">
        <p14:creationId xmlns:p14="http://schemas.microsoft.com/office/powerpoint/2010/main" val="2764395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A680448-71AA-8787-EE96-E8E3236F2165}"/>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FB39AAD8-CC07-1050-128C-D227F8CB7D4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9DCC6B2F-7500-3B4D-A9B5-225CABC45E6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729EFA63-7B45-8342-1D6A-07796F6D25B4}"/>
              </a:ext>
            </a:extLst>
          </p:cNvPr>
          <p:cNvSpPr>
            <a:spLocks noGrp="1"/>
          </p:cNvSpPr>
          <p:nvPr>
            <p:ph type="dt" sz="half" idx="10"/>
          </p:nvPr>
        </p:nvSpPr>
        <p:spPr/>
        <p:txBody>
          <a:bodyPr/>
          <a:lstStyle/>
          <a:p>
            <a:fld id="{CC89A6C3-7791-4CCF-9CA6-1CC104BC6993}" type="datetimeFigureOut">
              <a:rPr lang="it-IT" smtClean="0"/>
              <a:t>07/12/2022</a:t>
            </a:fld>
            <a:endParaRPr lang="it-IT"/>
          </a:p>
        </p:txBody>
      </p:sp>
      <p:sp>
        <p:nvSpPr>
          <p:cNvPr id="6" name="Segnaposto piè di pagina 5">
            <a:extLst>
              <a:ext uri="{FF2B5EF4-FFF2-40B4-BE49-F238E27FC236}">
                <a16:creationId xmlns:a16="http://schemas.microsoft.com/office/drawing/2014/main" id="{358096C1-5520-E6F7-0B47-EC7990AEC79C}"/>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7A3E0273-53A9-A4E1-DECC-483B999FBBC1}"/>
              </a:ext>
            </a:extLst>
          </p:cNvPr>
          <p:cNvSpPr>
            <a:spLocks noGrp="1"/>
          </p:cNvSpPr>
          <p:nvPr>
            <p:ph type="sldNum" sz="quarter" idx="12"/>
          </p:nvPr>
        </p:nvSpPr>
        <p:spPr/>
        <p:txBody>
          <a:bodyPr/>
          <a:lstStyle/>
          <a:p>
            <a:fld id="{4643A784-6EA3-4649-9A28-A473F7592BFE}" type="slidenum">
              <a:rPr lang="it-IT" smtClean="0"/>
              <a:t>‹N›</a:t>
            </a:fld>
            <a:endParaRPr lang="it-IT"/>
          </a:p>
        </p:txBody>
      </p:sp>
    </p:spTree>
    <p:extLst>
      <p:ext uri="{BB962C8B-B14F-4D97-AF65-F5344CB8AC3E}">
        <p14:creationId xmlns:p14="http://schemas.microsoft.com/office/powerpoint/2010/main" val="22134407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2195C1D-F912-00CB-1C7E-5C100D920C42}"/>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8714807C-74EF-794B-56B1-D125D84C514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BCA30EDB-2962-D0E0-500F-DA73CB81B39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D69545A0-0999-61B2-F715-C23511841936}"/>
              </a:ext>
            </a:extLst>
          </p:cNvPr>
          <p:cNvSpPr>
            <a:spLocks noGrp="1"/>
          </p:cNvSpPr>
          <p:nvPr>
            <p:ph type="dt" sz="half" idx="10"/>
          </p:nvPr>
        </p:nvSpPr>
        <p:spPr/>
        <p:txBody>
          <a:bodyPr/>
          <a:lstStyle/>
          <a:p>
            <a:fld id="{CC89A6C3-7791-4CCF-9CA6-1CC104BC6993}" type="datetimeFigureOut">
              <a:rPr lang="it-IT" smtClean="0"/>
              <a:t>07/12/2022</a:t>
            </a:fld>
            <a:endParaRPr lang="it-IT"/>
          </a:p>
        </p:txBody>
      </p:sp>
      <p:sp>
        <p:nvSpPr>
          <p:cNvPr id="6" name="Segnaposto piè di pagina 5">
            <a:extLst>
              <a:ext uri="{FF2B5EF4-FFF2-40B4-BE49-F238E27FC236}">
                <a16:creationId xmlns:a16="http://schemas.microsoft.com/office/drawing/2014/main" id="{44B1F9B4-F23C-CD9D-CF21-B02D0ABB54D8}"/>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BC375035-08BB-CF8B-4F99-E8BA3D9E7745}"/>
              </a:ext>
            </a:extLst>
          </p:cNvPr>
          <p:cNvSpPr>
            <a:spLocks noGrp="1"/>
          </p:cNvSpPr>
          <p:nvPr>
            <p:ph type="sldNum" sz="quarter" idx="12"/>
          </p:nvPr>
        </p:nvSpPr>
        <p:spPr/>
        <p:txBody>
          <a:bodyPr/>
          <a:lstStyle/>
          <a:p>
            <a:fld id="{4643A784-6EA3-4649-9A28-A473F7592BFE}" type="slidenum">
              <a:rPr lang="it-IT" smtClean="0"/>
              <a:t>‹N›</a:t>
            </a:fld>
            <a:endParaRPr lang="it-IT"/>
          </a:p>
        </p:txBody>
      </p:sp>
    </p:spTree>
    <p:extLst>
      <p:ext uri="{BB962C8B-B14F-4D97-AF65-F5344CB8AC3E}">
        <p14:creationId xmlns:p14="http://schemas.microsoft.com/office/powerpoint/2010/main" val="33372249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932B2618-0935-3399-F53D-BB35F25AB62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877EFCEC-5BCD-14CA-3429-DF7E23C5C77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146408CF-84BA-B3A7-2588-1947E58B0ED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C89A6C3-7791-4CCF-9CA6-1CC104BC6993}" type="datetimeFigureOut">
              <a:rPr lang="it-IT" smtClean="0"/>
              <a:t>07/12/2022</a:t>
            </a:fld>
            <a:endParaRPr lang="it-IT"/>
          </a:p>
        </p:txBody>
      </p:sp>
      <p:sp>
        <p:nvSpPr>
          <p:cNvPr id="5" name="Segnaposto piè di pagina 4">
            <a:extLst>
              <a:ext uri="{FF2B5EF4-FFF2-40B4-BE49-F238E27FC236}">
                <a16:creationId xmlns:a16="http://schemas.microsoft.com/office/drawing/2014/main" id="{CFF957D8-10CB-7250-1EEA-D127C2CD560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F3DD221B-3ED4-C3A2-D78C-30CBAB8FD1B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43A784-6EA3-4649-9A28-A473F7592BFE}" type="slidenum">
              <a:rPr lang="it-IT" smtClean="0"/>
              <a:t>‹N›</a:t>
            </a:fld>
            <a:endParaRPr lang="it-IT"/>
          </a:p>
        </p:txBody>
      </p:sp>
    </p:spTree>
    <p:extLst>
      <p:ext uri="{BB962C8B-B14F-4D97-AF65-F5344CB8AC3E}">
        <p14:creationId xmlns:p14="http://schemas.microsoft.com/office/powerpoint/2010/main" val="27599505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epicentro.iss.it/morbillo/" TargetMode="External"/><Relationship Id="rId2" Type="http://schemas.openxmlformats.org/officeDocument/2006/relationships/hyperlink" Target="https://www.epicentro.iss.it/rosolia/" TargetMode="External"/><Relationship Id="rId1" Type="http://schemas.openxmlformats.org/officeDocument/2006/relationships/slideLayout" Target="../slideLayouts/slideLayout7.xml"/><Relationship Id="rId4" Type="http://schemas.openxmlformats.org/officeDocument/2006/relationships/hyperlink" Target="https://www.epicentro.iss.it/pertosse/"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752A124F-BE5A-4BBD-19FE-36D989B4B442}"/>
              </a:ext>
            </a:extLst>
          </p:cNvPr>
          <p:cNvSpPr txBox="1"/>
          <p:nvPr/>
        </p:nvSpPr>
        <p:spPr>
          <a:xfrm>
            <a:off x="3048000" y="2139652"/>
            <a:ext cx="6096000" cy="2585323"/>
          </a:xfrm>
          <a:prstGeom prst="rect">
            <a:avLst/>
          </a:prstGeom>
          <a:noFill/>
        </p:spPr>
        <p:txBody>
          <a:bodyPr wrap="square">
            <a:spAutoFit/>
          </a:bodyPr>
          <a:lstStyle/>
          <a:p>
            <a:pPr algn="l"/>
            <a:r>
              <a:rPr lang="it-IT" b="0" i="0" dirty="0">
                <a:solidFill>
                  <a:srgbClr val="000000"/>
                </a:solidFill>
                <a:effectLst/>
                <a:latin typeface="Titillium Web" panose="00000500000000000000" pitchFamily="2" charset="0"/>
              </a:rPr>
              <a:t>La </a:t>
            </a:r>
            <a:r>
              <a:rPr lang="it-IT" b="1" i="0" dirty="0">
                <a:solidFill>
                  <a:srgbClr val="000000"/>
                </a:solidFill>
                <a:effectLst/>
                <a:latin typeface="Titillium Web" panose="00000500000000000000" pitchFamily="2" charset="0"/>
              </a:rPr>
              <a:t>varicella</a:t>
            </a:r>
            <a:r>
              <a:rPr lang="it-IT" b="0" i="0" dirty="0">
                <a:solidFill>
                  <a:srgbClr val="000000"/>
                </a:solidFill>
                <a:effectLst/>
                <a:latin typeface="Titillium Web" panose="00000500000000000000" pitchFamily="2" charset="0"/>
              </a:rPr>
              <a:t> è una malattia infettiva altamente contagiosa provocata dal virus </a:t>
            </a:r>
            <a:r>
              <a:rPr lang="it-IT" b="0" i="1" dirty="0">
                <a:solidFill>
                  <a:srgbClr val="000000"/>
                </a:solidFill>
                <a:effectLst/>
                <a:latin typeface="Titillium Web" panose="00000500000000000000" pitchFamily="2" charset="0"/>
              </a:rPr>
              <a:t>Varicella zoster </a:t>
            </a:r>
            <a:r>
              <a:rPr lang="it-IT" b="0" i="0" dirty="0">
                <a:solidFill>
                  <a:srgbClr val="000000"/>
                </a:solidFill>
                <a:effectLst/>
                <a:latin typeface="Titillium Web" panose="00000500000000000000" pitchFamily="2" charset="0"/>
              </a:rPr>
              <a:t>(</a:t>
            </a:r>
            <a:r>
              <a:rPr lang="it-IT" b="0" i="0" dirty="0" err="1">
                <a:solidFill>
                  <a:srgbClr val="000000"/>
                </a:solidFill>
                <a:effectLst/>
                <a:latin typeface="Titillium Web" panose="00000500000000000000" pitchFamily="2" charset="0"/>
              </a:rPr>
              <a:t>Vzv</a:t>
            </a:r>
            <a:r>
              <a:rPr lang="it-IT" b="0" i="0" dirty="0">
                <a:solidFill>
                  <a:srgbClr val="000000"/>
                </a:solidFill>
                <a:effectLst/>
                <a:latin typeface="Titillium Web" panose="00000500000000000000" pitchFamily="2" charset="0"/>
              </a:rPr>
              <a:t>), della famiglia degli Herpes virus. Insieme a </a:t>
            </a:r>
            <a:r>
              <a:rPr lang="it-IT" b="0" i="0" u="sng" dirty="0">
                <a:solidFill>
                  <a:srgbClr val="005EA8"/>
                </a:solidFill>
                <a:effectLst/>
                <a:latin typeface="Titillium Web" panose="00000500000000000000" pitchFamily="2" charset="0"/>
                <a:hlinkClick r:id="rId2"/>
              </a:rPr>
              <a:t>rosolia</a:t>
            </a:r>
            <a:r>
              <a:rPr lang="it-IT" b="0" i="0" dirty="0">
                <a:solidFill>
                  <a:srgbClr val="000000"/>
                </a:solidFill>
                <a:effectLst/>
                <a:latin typeface="Titillium Web" panose="00000500000000000000" pitchFamily="2" charset="0"/>
              </a:rPr>
              <a:t>, </a:t>
            </a:r>
            <a:r>
              <a:rPr lang="it-IT" b="0" i="0" u="sng" dirty="0">
                <a:solidFill>
                  <a:srgbClr val="005EA8"/>
                </a:solidFill>
                <a:effectLst/>
                <a:latin typeface="Titillium Web" panose="00000500000000000000" pitchFamily="2" charset="0"/>
                <a:hlinkClick r:id="rId3"/>
              </a:rPr>
              <a:t>morbillo</a:t>
            </a:r>
            <a:r>
              <a:rPr lang="it-IT" b="0" i="0" dirty="0">
                <a:solidFill>
                  <a:srgbClr val="000000"/>
                </a:solidFill>
                <a:effectLst/>
                <a:latin typeface="Titillium Web" panose="00000500000000000000" pitchFamily="2" charset="0"/>
              </a:rPr>
              <a:t>, </a:t>
            </a:r>
            <a:r>
              <a:rPr lang="it-IT" b="0" i="0" u="sng" dirty="0">
                <a:solidFill>
                  <a:srgbClr val="005EA8"/>
                </a:solidFill>
                <a:effectLst/>
                <a:latin typeface="Titillium Web" panose="00000500000000000000" pitchFamily="2" charset="0"/>
                <a:hlinkClick r:id="rId4"/>
              </a:rPr>
              <a:t>pertosse</a:t>
            </a:r>
            <a:r>
              <a:rPr lang="it-IT" b="0" i="0" dirty="0">
                <a:solidFill>
                  <a:srgbClr val="000000"/>
                </a:solidFill>
                <a:effectLst/>
                <a:latin typeface="Titillium Web" panose="00000500000000000000" pitchFamily="2" charset="0"/>
              </a:rPr>
              <a:t> e parotite, la varicella è annoverata fra le malattie contagiose dell’infanzia, che nella maggioranza dei casi colpiscono i bambini tra i 5 e i 10 anni.</a:t>
            </a:r>
          </a:p>
          <a:p>
            <a:pPr algn="l"/>
            <a:r>
              <a:rPr lang="it-IT" b="0" i="0" dirty="0">
                <a:solidFill>
                  <a:srgbClr val="000000"/>
                </a:solidFill>
                <a:effectLst/>
                <a:latin typeface="Titillium Web" panose="00000500000000000000" pitchFamily="2" charset="0"/>
              </a:rPr>
              <a:t> </a:t>
            </a:r>
          </a:p>
          <a:p>
            <a:pPr algn="l"/>
            <a:r>
              <a:rPr lang="it-IT" b="0" i="0" dirty="0">
                <a:solidFill>
                  <a:srgbClr val="000000"/>
                </a:solidFill>
                <a:effectLst/>
                <a:latin typeface="Titillium Web" panose="00000500000000000000" pitchFamily="2" charset="0"/>
              </a:rPr>
              <a:t>L’uomo è l’unico serbatoio noto di questo virus: la malattia si trasmette quindi soltanto da uomo a uomo.</a:t>
            </a:r>
          </a:p>
        </p:txBody>
      </p:sp>
      <p:sp>
        <p:nvSpPr>
          <p:cNvPr id="6" name="CasellaDiTesto 5">
            <a:extLst>
              <a:ext uri="{FF2B5EF4-FFF2-40B4-BE49-F238E27FC236}">
                <a16:creationId xmlns:a16="http://schemas.microsoft.com/office/drawing/2014/main" id="{2B4282D9-680A-1F9E-6BF3-D1F18384DD04}"/>
              </a:ext>
            </a:extLst>
          </p:cNvPr>
          <p:cNvSpPr txBox="1"/>
          <p:nvPr/>
        </p:nvSpPr>
        <p:spPr>
          <a:xfrm>
            <a:off x="2107095" y="1073426"/>
            <a:ext cx="7474226" cy="584775"/>
          </a:xfrm>
          <a:prstGeom prst="rect">
            <a:avLst/>
          </a:prstGeom>
          <a:noFill/>
        </p:spPr>
        <p:txBody>
          <a:bodyPr wrap="square" rtlCol="0">
            <a:spAutoFit/>
          </a:bodyPr>
          <a:lstStyle/>
          <a:p>
            <a:r>
              <a:rPr lang="it-IT" sz="3200" dirty="0"/>
              <a:t>La varicella</a:t>
            </a:r>
          </a:p>
        </p:txBody>
      </p:sp>
    </p:spTree>
    <p:extLst>
      <p:ext uri="{BB962C8B-B14F-4D97-AF65-F5344CB8AC3E}">
        <p14:creationId xmlns:p14="http://schemas.microsoft.com/office/powerpoint/2010/main" val="19786850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12DEB87E-0B46-C007-0741-A7F8687D1E2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29650" y="3696529"/>
            <a:ext cx="2857500" cy="2247900"/>
          </a:xfrm>
          <a:prstGeom prst="rect">
            <a:avLst/>
          </a:prstGeom>
          <a:noFill/>
          <a:extLst>
            <a:ext uri="{909E8E84-426E-40DD-AFC4-6F175D3DCCD1}">
              <a14:hiddenFill xmlns:a14="http://schemas.microsoft.com/office/drawing/2010/main">
                <a:solidFill>
                  <a:srgbClr val="FFFFFF"/>
                </a:solidFill>
              </a14:hiddenFill>
            </a:ext>
          </a:extLst>
        </p:spPr>
      </p:pic>
      <p:sp>
        <p:nvSpPr>
          <p:cNvPr id="3" name="CasellaDiTesto 2">
            <a:extLst>
              <a:ext uri="{FF2B5EF4-FFF2-40B4-BE49-F238E27FC236}">
                <a16:creationId xmlns:a16="http://schemas.microsoft.com/office/drawing/2014/main" id="{30221CD1-1833-70E1-148E-ABA3DA394F32}"/>
              </a:ext>
            </a:extLst>
          </p:cNvPr>
          <p:cNvSpPr txBox="1"/>
          <p:nvPr/>
        </p:nvSpPr>
        <p:spPr>
          <a:xfrm>
            <a:off x="1828800" y="1388205"/>
            <a:ext cx="6096000" cy="2308324"/>
          </a:xfrm>
          <a:prstGeom prst="rect">
            <a:avLst/>
          </a:prstGeom>
          <a:noFill/>
        </p:spPr>
        <p:txBody>
          <a:bodyPr wrap="square">
            <a:spAutoFit/>
          </a:bodyPr>
          <a:lstStyle/>
          <a:p>
            <a:r>
              <a:rPr lang="it-IT" b="0" i="0" dirty="0">
                <a:solidFill>
                  <a:srgbClr val="000000"/>
                </a:solidFill>
                <a:effectLst/>
                <a:latin typeface="Titillium Web" panose="00000500000000000000" pitchFamily="2" charset="0"/>
              </a:rPr>
              <a:t>Dopo un’incubazione di 2 o 3 settimane, la malattia esordisce con un esantema cutaneo (o rash), febbre non elevata e lievi sintomi generali come malessere e mal di testa. Per 3-4 giorni, piccole papule rosa pruriginose compaiono su testa, tronco, viso e arti, a ondate successive. Le papule evolvono in vescicole, poi in pustole e infine in croste granulari, destinate a cadere. Tipicamente l’esantema è costituito da 250-500 lesioni.</a:t>
            </a:r>
            <a:endParaRPr lang="it-IT" dirty="0"/>
          </a:p>
        </p:txBody>
      </p:sp>
    </p:spTree>
    <p:extLst>
      <p:ext uri="{BB962C8B-B14F-4D97-AF65-F5344CB8AC3E}">
        <p14:creationId xmlns:p14="http://schemas.microsoft.com/office/powerpoint/2010/main" val="1368784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F21638EB-23C4-608F-264B-51A71D42E230}"/>
              </a:ext>
            </a:extLst>
          </p:cNvPr>
          <p:cNvSpPr txBox="1"/>
          <p:nvPr/>
        </p:nvSpPr>
        <p:spPr>
          <a:xfrm>
            <a:off x="3048000" y="1585654"/>
            <a:ext cx="6096000" cy="3693319"/>
          </a:xfrm>
          <a:prstGeom prst="rect">
            <a:avLst/>
          </a:prstGeom>
          <a:noFill/>
        </p:spPr>
        <p:txBody>
          <a:bodyPr wrap="square">
            <a:spAutoFit/>
          </a:bodyPr>
          <a:lstStyle/>
          <a:p>
            <a:r>
              <a:rPr lang="it-IT" b="0" i="0" dirty="0">
                <a:solidFill>
                  <a:srgbClr val="000000"/>
                </a:solidFill>
                <a:effectLst/>
                <a:latin typeface="Titillium Web" panose="00000500000000000000" pitchFamily="2" charset="0"/>
              </a:rPr>
              <a:t>La varicella è in genere una malattia benigna che guarisce nel giro di 7-10 giorni. La malattia tende ad avere un decorso più aggressivo nell’adolescente e nell’adulto, e può essere particolarmente grave se colpisce persone immunodepresse (persone con infezione da Hiv, persone sottoposte a chemioterapia o in cura con steroidi per asma o altre malattie). Le complicanze della varicella sono rare nei bambini sani e si verificano per lo più nelle persone immunodepresse, nei neonati e negli adolescenti o adulti. Possono verificarsi superinfezione batterica delle lesioni cutanee, trombocitopenia, artrite, epatite, atassia cerebellare, encefalite, polmonite e glomerulonefrite. Tra gli adulti la complicanza più comune è la polmonite.</a:t>
            </a:r>
            <a:endParaRPr lang="it-IT" dirty="0"/>
          </a:p>
        </p:txBody>
      </p:sp>
    </p:spTree>
    <p:extLst>
      <p:ext uri="{BB962C8B-B14F-4D97-AF65-F5344CB8AC3E}">
        <p14:creationId xmlns:p14="http://schemas.microsoft.com/office/powerpoint/2010/main" val="37129721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2B6C2C87-8D89-59AD-365B-3DF96EA9958C}"/>
              </a:ext>
            </a:extLst>
          </p:cNvPr>
          <p:cNvSpPr txBox="1"/>
          <p:nvPr/>
        </p:nvSpPr>
        <p:spPr>
          <a:xfrm>
            <a:off x="3048000" y="1862653"/>
            <a:ext cx="6096000" cy="3139321"/>
          </a:xfrm>
          <a:prstGeom prst="rect">
            <a:avLst/>
          </a:prstGeom>
          <a:noFill/>
        </p:spPr>
        <p:txBody>
          <a:bodyPr wrap="square">
            <a:spAutoFit/>
          </a:bodyPr>
          <a:lstStyle/>
          <a:p>
            <a:r>
              <a:rPr lang="it-IT" b="0" i="0" dirty="0">
                <a:solidFill>
                  <a:srgbClr val="000000"/>
                </a:solidFill>
                <a:effectLst/>
                <a:latin typeface="Titillium Web" panose="00000500000000000000" pitchFamily="2" charset="0"/>
              </a:rPr>
              <a:t>L’infezione produce immunità permanente in quasi tutte le persone immunocompetenti: raramente una persona può sviluppare due volte questa malattia. Tuttavia, il virus non viene eliminato dall’organismo, ma rimane latente (in genere per tutta la vita) nei gangli delle radici nervose spinali. Nel 10-20% dei casi il virus si risveglia a distanza di anni o di decenni, solitamente dopo i 50 anni, dando luogo all’herpes zoster, noto comunemente come “fuoco di Sant’Antonio”. Lesioni a grappolo di tipo vescicolare si presentano al torace, a volte accompagnate da dolore localizzato. Il dolore che persiste oltre un mese viene chiamato neuralgia </a:t>
            </a:r>
            <a:r>
              <a:rPr lang="it-IT" b="0" i="0" dirty="0" err="1">
                <a:solidFill>
                  <a:srgbClr val="000000"/>
                </a:solidFill>
                <a:effectLst/>
                <a:latin typeface="Titillium Web" panose="00000500000000000000" pitchFamily="2" charset="0"/>
              </a:rPr>
              <a:t>posterpetica</a:t>
            </a:r>
            <a:r>
              <a:rPr lang="it-IT" b="0" i="1" dirty="0">
                <a:solidFill>
                  <a:srgbClr val="000000"/>
                </a:solidFill>
                <a:effectLst/>
                <a:latin typeface="Titillium Web" panose="00000500000000000000" pitchFamily="2" charset="0"/>
              </a:rPr>
              <a:t>.</a:t>
            </a:r>
            <a:endParaRPr lang="it-IT" dirty="0"/>
          </a:p>
        </p:txBody>
      </p:sp>
    </p:spTree>
    <p:extLst>
      <p:ext uri="{BB962C8B-B14F-4D97-AF65-F5344CB8AC3E}">
        <p14:creationId xmlns:p14="http://schemas.microsoft.com/office/powerpoint/2010/main" val="25131746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DB4938B2-B09E-65DB-4538-9F6D62385DD5}"/>
              </a:ext>
            </a:extLst>
          </p:cNvPr>
          <p:cNvSpPr txBox="1"/>
          <p:nvPr/>
        </p:nvSpPr>
        <p:spPr>
          <a:xfrm>
            <a:off x="3048000" y="2001152"/>
            <a:ext cx="6096000" cy="2862322"/>
          </a:xfrm>
          <a:prstGeom prst="rect">
            <a:avLst/>
          </a:prstGeom>
          <a:noFill/>
        </p:spPr>
        <p:txBody>
          <a:bodyPr wrap="square">
            <a:spAutoFit/>
          </a:bodyPr>
          <a:lstStyle/>
          <a:p>
            <a:r>
              <a:rPr lang="it-IT" b="0" i="0" dirty="0">
                <a:solidFill>
                  <a:srgbClr val="000000"/>
                </a:solidFill>
                <a:effectLst/>
                <a:latin typeface="Titillium Web" panose="00000500000000000000" pitchFamily="2" charset="0"/>
              </a:rPr>
              <a:t>Se la varicella viene contratta da una donna all’inizio di una gravidanza (nei primi due trimestri di gestazione) può trasmettersi al feto, causando una embriopatia (sindrome della varicella congenita). I bambini che sono stati esposti al virus della varicella in utero dopo la ventesima settimana di gestazione possono sviluppare una varicella asintomatica e successivamente herpes zoster nei primi anni di vita. Se invece la madre ha avuto la malattia da cinque giorni prima a due giorni dopo il parto, può verificarsi una forma grave di varicella del neonato, la cui mortalità può arrivare fino al 30%.</a:t>
            </a:r>
            <a:endParaRPr lang="it-IT" dirty="0"/>
          </a:p>
        </p:txBody>
      </p:sp>
    </p:spTree>
    <p:extLst>
      <p:ext uri="{BB962C8B-B14F-4D97-AF65-F5344CB8AC3E}">
        <p14:creationId xmlns:p14="http://schemas.microsoft.com/office/powerpoint/2010/main" val="22042169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BAAAD918-2158-A82F-EB74-DEA991622165}"/>
              </a:ext>
            </a:extLst>
          </p:cNvPr>
          <p:cNvSpPr txBox="1"/>
          <p:nvPr/>
        </p:nvSpPr>
        <p:spPr>
          <a:xfrm>
            <a:off x="3048000" y="1862653"/>
            <a:ext cx="6096000" cy="3139321"/>
          </a:xfrm>
          <a:prstGeom prst="rect">
            <a:avLst/>
          </a:prstGeom>
          <a:noFill/>
        </p:spPr>
        <p:txBody>
          <a:bodyPr wrap="square">
            <a:spAutoFit/>
          </a:bodyPr>
          <a:lstStyle/>
          <a:p>
            <a:pPr algn="l"/>
            <a:r>
              <a:rPr lang="it-IT" b="0" i="0" dirty="0">
                <a:solidFill>
                  <a:srgbClr val="000000"/>
                </a:solidFill>
                <a:effectLst/>
                <a:latin typeface="Titillium Web" panose="00000500000000000000" pitchFamily="2" charset="0"/>
              </a:rPr>
              <a:t>Modalità di trasmissione</a:t>
            </a:r>
          </a:p>
          <a:p>
            <a:pPr algn="l"/>
            <a:r>
              <a:rPr lang="it-IT" b="0" i="0" dirty="0">
                <a:solidFill>
                  <a:srgbClr val="000000"/>
                </a:solidFill>
                <a:effectLst/>
                <a:latin typeface="Titillium Web" panose="00000500000000000000" pitchFamily="2" charset="0"/>
              </a:rPr>
              <a:t>La varicella è una delle malattie infettive più contagiose, soprattutto nei primi stadi dell’eruzione. La trasmissione da persona a persona avviene per via aerea mediante le goccioline respiratorie diffuse nell’aria quando una persona affetta tossisce o starnutisce, o tramite contatto diretto con lesione da varicella o zoster. La contagiosità inizia da 1 o 2 giorni prima della comparsa dell’eruzione e può durare fino alla comparsa delle croste.</a:t>
            </a:r>
          </a:p>
          <a:p>
            <a:pPr algn="l"/>
            <a:r>
              <a:rPr lang="it-IT" b="0" i="0" dirty="0">
                <a:solidFill>
                  <a:srgbClr val="000000"/>
                </a:solidFill>
                <a:effectLst/>
                <a:latin typeface="Titillium Web" panose="00000500000000000000" pitchFamily="2" charset="0"/>
              </a:rPr>
              <a:t>Durante la gravidanza, il virus può essere trasmesso all’embrione o al feto attraverso la placenta.</a:t>
            </a:r>
          </a:p>
        </p:txBody>
      </p:sp>
    </p:spTree>
    <p:extLst>
      <p:ext uri="{BB962C8B-B14F-4D97-AF65-F5344CB8AC3E}">
        <p14:creationId xmlns:p14="http://schemas.microsoft.com/office/powerpoint/2010/main" val="9096915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D05FE2EC-01B2-8573-4B90-54AA3E1E127A}"/>
              </a:ext>
            </a:extLst>
          </p:cNvPr>
          <p:cNvSpPr txBox="1"/>
          <p:nvPr/>
        </p:nvSpPr>
        <p:spPr>
          <a:xfrm>
            <a:off x="3048000" y="1170156"/>
            <a:ext cx="7328452" cy="5078313"/>
          </a:xfrm>
          <a:prstGeom prst="rect">
            <a:avLst/>
          </a:prstGeom>
          <a:noFill/>
        </p:spPr>
        <p:txBody>
          <a:bodyPr wrap="square">
            <a:spAutoFit/>
          </a:bodyPr>
          <a:lstStyle/>
          <a:p>
            <a:pPr algn="l"/>
            <a:r>
              <a:rPr lang="it-IT" b="0" i="0" dirty="0">
                <a:solidFill>
                  <a:srgbClr val="000000"/>
                </a:solidFill>
                <a:effectLst/>
                <a:latin typeface="Titillium Web" panose="00000500000000000000" pitchFamily="2" charset="0"/>
              </a:rPr>
              <a:t>Terapia e prevenzione</a:t>
            </a:r>
          </a:p>
          <a:p>
            <a:pPr algn="l"/>
            <a:r>
              <a:rPr lang="it-IT" b="0" i="0" dirty="0">
                <a:solidFill>
                  <a:srgbClr val="000000"/>
                </a:solidFill>
                <a:effectLst/>
                <a:latin typeface="Titillium Web" panose="00000500000000000000" pitchFamily="2" charset="0"/>
              </a:rPr>
              <a:t>Generalmente, la terapia è solo sintomatica. Per il prurito possono essere utilizzati antistaminici, mentre per la febbre il paracetamolo. I bambini con varicella non devono essere trattati con salicilati (aspirina), perché questo aumenta il rischio di sindrome di Reye.</a:t>
            </a:r>
          </a:p>
          <a:p>
            <a:pPr algn="l"/>
            <a:r>
              <a:rPr lang="it-IT" b="0" i="0" dirty="0">
                <a:solidFill>
                  <a:srgbClr val="000000"/>
                </a:solidFill>
                <a:effectLst/>
                <a:latin typeface="Titillium Web" panose="00000500000000000000" pitchFamily="2" charset="0"/>
              </a:rPr>
              <a:t> </a:t>
            </a:r>
          </a:p>
          <a:p>
            <a:r>
              <a:rPr lang="it-IT" b="0" i="0" dirty="0">
                <a:solidFill>
                  <a:srgbClr val="000000"/>
                </a:solidFill>
                <a:effectLst/>
                <a:latin typeface="Titillium Web" panose="00000500000000000000" pitchFamily="2" charset="0"/>
              </a:rPr>
              <a:t>Nei casi più a rischio di complicanze (adolescenti, persone con malattie respiratorie croniche o in trattamento con steroidi) e nei casi secondari familiari si può ricorrere a farmaci antivirali come l’</a:t>
            </a:r>
            <a:r>
              <a:rPr lang="it-IT" b="0" i="0" dirty="0" err="1">
                <a:solidFill>
                  <a:srgbClr val="000000"/>
                </a:solidFill>
                <a:effectLst/>
                <a:latin typeface="Titillium Web" panose="00000500000000000000" pitchFamily="2" charset="0"/>
              </a:rPr>
              <a:t>acyclovir</a:t>
            </a:r>
            <a:r>
              <a:rPr lang="it-IT" b="0" i="0" dirty="0">
                <a:solidFill>
                  <a:srgbClr val="000000"/>
                </a:solidFill>
                <a:effectLst/>
                <a:latin typeface="Titillium Web" panose="00000500000000000000" pitchFamily="2" charset="0"/>
              </a:rPr>
              <a:t>. La terapia antivirale non è raccomandata nei bambini con varicella altrimenti sani, visto che, somministrata per via orale entro 24 ore dall’inizio dell’esantema, determina solamente una modesta riduzione dei sintomi. Nei pazienti immunodepressi è raccomandata la terapia antivirale per via venosa. In generale, si consiglia di isolare i pazienti per evitare la diffusione del contagio. È raccomandato che i bambini colpiti dalla malattia restino a casa da scuola per almeno cinque giorni dalla comparsa delle prime vescicole.</a:t>
            </a:r>
          </a:p>
          <a:p>
            <a:pPr algn="l"/>
            <a:endParaRPr lang="it-IT" b="0" i="0" dirty="0">
              <a:solidFill>
                <a:srgbClr val="000000"/>
              </a:solidFill>
              <a:effectLst/>
              <a:latin typeface="Titillium Web" panose="00000500000000000000" pitchFamily="2" charset="0"/>
            </a:endParaRPr>
          </a:p>
        </p:txBody>
      </p:sp>
    </p:spTree>
    <p:extLst>
      <p:ext uri="{BB962C8B-B14F-4D97-AF65-F5344CB8AC3E}">
        <p14:creationId xmlns:p14="http://schemas.microsoft.com/office/powerpoint/2010/main" val="29954941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494C8AB3-02E5-8999-DECC-EDE5AD10C854}"/>
              </a:ext>
            </a:extLst>
          </p:cNvPr>
          <p:cNvSpPr txBox="1"/>
          <p:nvPr/>
        </p:nvSpPr>
        <p:spPr>
          <a:xfrm>
            <a:off x="1272208" y="197346"/>
            <a:ext cx="9912627" cy="6463308"/>
          </a:xfrm>
          <a:prstGeom prst="rect">
            <a:avLst/>
          </a:prstGeom>
          <a:noFill/>
        </p:spPr>
        <p:txBody>
          <a:bodyPr wrap="square">
            <a:spAutoFit/>
          </a:bodyPr>
          <a:lstStyle/>
          <a:p>
            <a:pPr algn="l"/>
            <a:r>
              <a:rPr lang="it-IT" b="0" i="0" dirty="0">
                <a:solidFill>
                  <a:srgbClr val="000000"/>
                </a:solidFill>
                <a:effectLst/>
                <a:latin typeface="Titillium Web" panose="00000500000000000000" pitchFamily="2" charset="0"/>
              </a:rPr>
              <a:t> </a:t>
            </a:r>
          </a:p>
          <a:p>
            <a:pPr algn="l"/>
            <a:r>
              <a:rPr lang="it-IT" b="0" i="0" dirty="0">
                <a:solidFill>
                  <a:srgbClr val="000000"/>
                </a:solidFill>
                <a:effectLst/>
                <a:latin typeface="Titillium Web" panose="00000500000000000000" pitchFamily="2" charset="0"/>
              </a:rPr>
              <a:t>Dal 1995 è disponibile un vaccino, costituito da virus vivo attenuato. L’efficacia della vaccinazione è stata stimata essere del 95%, nella prevenzione delle forme moderate o gravi; del 70-85% nella prevenzione delle forme lievi. Il vaccino è sicuro e ben tollerato e la protezione sembra essere di lunga durata. La vaccinazione va effettuata con due dosi: la prima dose a 12-15 mesi di età, la seconda dose a 5-6 anni. In alcuni casi può essere controindicata, per esempio nelle persone che hanno avuto una reazione allergica grave ad una precedente dose o a componenti del vaccino, nelle persone con un deficit grave del sistema immunitario. La vaccinazione è inoltre controindicata in gravidanza e le donne in età fertile dovrebbero evitare una gravidanza nel primo mese successivo alla vaccinazione. La vaccinazione è inoltre consigliata nei bambini più grandi, negli adolescenti e negli adulti che non sono stati mai vaccinati e che non abbiano ancora contratto la malattia, nelle persone che per motivi professionali hanno un maggior rischio di acquisire l’infezione (come il personale scolastico) o trasmetterla a persone ad alto rischio di complicanze gravi (come gli operatori sanitari), e nelle donne in età fertile che non hanno già avuto la malattia, per evitare un’eventuale infezione in gravidanza e i conseguenti danni al bambino.</a:t>
            </a:r>
          </a:p>
          <a:p>
            <a:pPr algn="l"/>
            <a:r>
              <a:rPr lang="it-IT" b="0" i="0" dirty="0">
                <a:solidFill>
                  <a:srgbClr val="000000"/>
                </a:solidFill>
                <a:effectLst/>
                <a:latin typeface="Titillium Web" panose="00000500000000000000" pitchFamily="2" charset="0"/>
              </a:rPr>
              <a:t> </a:t>
            </a:r>
          </a:p>
          <a:p>
            <a:pPr algn="l"/>
            <a:r>
              <a:rPr lang="it-IT" b="0" i="0" dirty="0">
                <a:solidFill>
                  <a:srgbClr val="000000"/>
                </a:solidFill>
                <a:effectLst/>
                <a:latin typeface="Titillium Web" panose="00000500000000000000" pitchFamily="2" charset="0"/>
              </a:rPr>
              <a:t>Le persone a elevato rischio di varicella grave (alcuni neonati, soggetti immunocompromessi) devono ricevere le </a:t>
            </a:r>
            <a:r>
              <a:rPr lang="it-IT" b="0" i="0" dirty="0" err="1">
                <a:solidFill>
                  <a:srgbClr val="000000"/>
                </a:solidFill>
                <a:effectLst/>
                <a:latin typeface="Titillium Web" panose="00000500000000000000" pitchFamily="2" charset="0"/>
              </a:rPr>
              <a:t>immunoglobine</a:t>
            </a:r>
            <a:r>
              <a:rPr lang="it-IT" b="0" i="0" dirty="0">
                <a:solidFill>
                  <a:srgbClr val="000000"/>
                </a:solidFill>
                <a:effectLst/>
                <a:latin typeface="Titillium Web" panose="00000500000000000000" pitchFamily="2" charset="0"/>
              </a:rPr>
              <a:t> per via intramuscolare (immunoprofilassi passiva) se esposte a persone con la varicella. Queste vanno somministrate quanto prima e fino a 96 ore dopo l’esposizione.</a:t>
            </a:r>
          </a:p>
          <a:p>
            <a:pPr algn="l"/>
            <a:r>
              <a:rPr lang="it-IT" b="0" i="0" dirty="0">
                <a:solidFill>
                  <a:srgbClr val="000000"/>
                </a:solidFill>
                <a:effectLst/>
                <a:latin typeface="Titillium Web" panose="00000500000000000000" pitchFamily="2" charset="0"/>
              </a:rPr>
              <a:t> </a:t>
            </a:r>
          </a:p>
          <a:p>
            <a:pPr algn="l"/>
            <a:r>
              <a:rPr lang="it-IT" b="0" i="0" dirty="0">
                <a:solidFill>
                  <a:srgbClr val="000000"/>
                </a:solidFill>
                <a:effectLst/>
                <a:latin typeface="Titillium Web" panose="00000500000000000000" pitchFamily="2" charset="0"/>
              </a:rPr>
              <a:t>La vaccinazione dei bambini suscettibili entro 72 ore e non oltre le 120 ore dall’esposizione può prevenire e modificare significativamente la malattia. L’</a:t>
            </a:r>
            <a:r>
              <a:rPr lang="it-IT" b="0" i="0" dirty="0" err="1">
                <a:solidFill>
                  <a:srgbClr val="000000"/>
                </a:solidFill>
                <a:effectLst/>
                <a:latin typeface="Titillium Web" panose="00000500000000000000" pitchFamily="2" charset="0"/>
              </a:rPr>
              <a:t>acyclovir</a:t>
            </a:r>
            <a:r>
              <a:rPr lang="it-IT" b="0" i="0" dirty="0">
                <a:solidFill>
                  <a:srgbClr val="000000"/>
                </a:solidFill>
                <a:effectLst/>
                <a:latin typeface="Titillium Web" panose="00000500000000000000" pitchFamily="2" charset="0"/>
              </a:rPr>
              <a:t> per via orale non è raccomandato come profilassi.</a:t>
            </a:r>
          </a:p>
        </p:txBody>
      </p:sp>
    </p:spTree>
    <p:extLst>
      <p:ext uri="{BB962C8B-B14F-4D97-AF65-F5344CB8AC3E}">
        <p14:creationId xmlns:p14="http://schemas.microsoft.com/office/powerpoint/2010/main" val="99854816"/>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TotalTime>
  <Words>1082</Words>
  <Application>Microsoft Office PowerPoint</Application>
  <PresentationFormat>Widescreen</PresentationFormat>
  <Paragraphs>21</Paragraphs>
  <Slides>8</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8</vt:i4>
      </vt:variant>
    </vt:vector>
  </HeadingPairs>
  <TitlesOfParts>
    <vt:vector size="13" baseType="lpstr">
      <vt:lpstr>Arial</vt:lpstr>
      <vt:lpstr>Calibri</vt:lpstr>
      <vt:lpstr>Calibri Light</vt:lpstr>
      <vt:lpstr>Titillium Web</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Pc</dc:creator>
  <cp:lastModifiedBy>Pc</cp:lastModifiedBy>
  <cp:revision>1</cp:revision>
  <dcterms:created xsi:type="dcterms:W3CDTF">2022-12-07T18:11:49Z</dcterms:created>
  <dcterms:modified xsi:type="dcterms:W3CDTF">2022-12-07T18:25:21Z</dcterms:modified>
</cp:coreProperties>
</file>