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tiff" ContentType="image/tif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74" r:id="rId9"/>
    <p:sldId id="277" r:id="rId10"/>
    <p:sldId id="278" r:id="rId11"/>
    <p:sldId id="279" r:id="rId12"/>
    <p:sldId id="280" r:id="rId13"/>
    <p:sldId id="281" r:id="rId14"/>
    <p:sldId id="283" r:id="rId15"/>
    <p:sldId id="284" r:id="rId16"/>
    <p:sldId id="286" r:id="rId17"/>
    <p:sldId id="287" r:id="rId18"/>
    <p:sldId id="288" r:id="rId19"/>
    <p:sldId id="289" r:id="rId2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1" autoAdjust="0"/>
    <p:restoredTop sz="94660"/>
  </p:normalViewPr>
  <p:slideViewPr>
    <p:cSldViewPr>
      <p:cViewPr varScale="1">
        <p:scale>
          <a:sx n="86" d="100"/>
          <a:sy n="86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76D15-E847-45CB-97C0-1E074BAEBDB0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49F31-3E20-4837-87E4-08B25C7BE90C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408782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719E24-A8BD-46E9-AF0B-EAF5289B6BDF}" type="slidenum">
              <a:rPr lang="en-US" smtClean="0"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5175" cy="34305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3838" indent="-223838" eaLnBrk="1" hangingPunct="1">
              <a:spcBef>
                <a:spcPct val="0"/>
              </a:spcBef>
              <a:buFontTx/>
              <a:buAutoNum type="arabicPeriod"/>
            </a:pPr>
            <a:endParaRPr lang="en-US" dirty="0" smtClean="0"/>
          </a:p>
        </p:txBody>
      </p:sp>
      <p:sp>
        <p:nvSpPr>
          <p:cNvPr id="106501" name="Text Box 4"/>
          <p:cNvSpPr txBox="1">
            <a:spLocks noChangeArrowheads="1"/>
          </p:cNvSpPr>
          <p:nvPr/>
        </p:nvSpPr>
        <p:spPr bwMode="auto">
          <a:xfrm>
            <a:off x="288925" y="1538288"/>
            <a:ext cx="1825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560" tIns="45280" rIns="90560" bIns="45280">
            <a:spAutoFit/>
          </a:bodyPr>
          <a:lstStyle/>
          <a:p>
            <a:pPr defTabSz="904875"/>
            <a:endParaRPr lang="it-IT" sz="2400">
              <a:latin typeface="Calibri" pitchFamily="34" charset="0"/>
            </a:endParaRPr>
          </a:p>
        </p:txBody>
      </p:sp>
      <p:sp>
        <p:nvSpPr>
          <p:cNvPr id="106502" name="Rectangle 5"/>
          <p:cNvSpPr>
            <a:spLocks noChangeArrowheads="1"/>
          </p:cNvSpPr>
          <p:nvPr/>
        </p:nvSpPr>
        <p:spPr bwMode="auto">
          <a:xfrm>
            <a:off x="-95250" y="1947863"/>
            <a:ext cx="12382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>
              <a:spcBef>
                <a:spcPct val="30000"/>
              </a:spcBef>
            </a:pPr>
            <a:r>
              <a:rPr lang="en-US" sz="900">
                <a:latin typeface="Calibri" pitchFamily="34" charset="0"/>
              </a:rPr>
              <a:t>[Ref 1:  CDC 1, p 1]</a:t>
            </a:r>
          </a:p>
        </p:txBody>
      </p:sp>
      <p:sp>
        <p:nvSpPr>
          <p:cNvPr id="106503" name="Text Box 6"/>
          <p:cNvSpPr txBox="1">
            <a:spLocks noChangeArrowheads="1"/>
          </p:cNvSpPr>
          <p:nvPr/>
        </p:nvSpPr>
        <p:spPr bwMode="auto">
          <a:xfrm>
            <a:off x="-76200" y="2622550"/>
            <a:ext cx="13716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2: Peter, p 740]</a:t>
            </a:r>
            <a:endParaRPr lang="en-US" sz="900">
              <a:latin typeface="Calibri" pitchFamily="34" charset="0"/>
            </a:endParaRPr>
          </a:p>
        </p:txBody>
      </p:sp>
      <p:sp>
        <p:nvSpPr>
          <p:cNvPr id="106504" name="Text Box 7"/>
          <p:cNvSpPr txBox="1">
            <a:spLocks noChangeArrowheads="1"/>
          </p:cNvSpPr>
          <p:nvPr/>
        </p:nvSpPr>
        <p:spPr bwMode="auto">
          <a:xfrm>
            <a:off x="-76200" y="2997200"/>
            <a:ext cx="13716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2: Peter, p 740]</a:t>
            </a:r>
            <a:endParaRPr lang="en-US" sz="900">
              <a:latin typeface="Calibri" pitchFamily="34" charset="0"/>
            </a:endParaRPr>
          </a:p>
        </p:txBody>
      </p:sp>
      <p:sp>
        <p:nvSpPr>
          <p:cNvPr id="106505" name="Text Box 8"/>
          <p:cNvSpPr txBox="1">
            <a:spLocks noChangeArrowheads="1"/>
          </p:cNvSpPr>
          <p:nvPr/>
        </p:nvSpPr>
        <p:spPr bwMode="auto">
          <a:xfrm>
            <a:off x="-76200" y="3371850"/>
            <a:ext cx="13716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2: Peter, p 740]</a:t>
            </a:r>
            <a:endParaRPr lang="en-US" sz="9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9605F1-2447-4538-9BED-E0D9CCA70260}" type="slidenum">
              <a:rPr lang="it-IT" smtClean="0"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it-IT" smtClean="0">
              <a:ea typeface="ＭＳ Ｐゴシック"/>
              <a:cs typeface="ＭＳ Ｐゴシック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z="14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it-IT" dirty="0" smtClean="0"/>
          </a:p>
        </p:txBody>
      </p:sp>
      <p:sp>
        <p:nvSpPr>
          <p:cNvPr id="5939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1D79485-8D60-4961-8F71-2D8FC71135AD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2EFE0A-E6F1-4122-8A0C-8D98BE0DBDE2}" type="slidenum">
              <a:rPr lang="it-IT" smtClean="0"/>
              <a:pPr>
                <a:defRPr/>
              </a:pPr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2EFE0A-E6F1-4122-8A0C-8D98BE0DBDE2}" type="slidenum">
              <a:rPr lang="it-IT" smtClean="0"/>
              <a:pPr>
                <a:defRPr/>
              </a:pPr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2EFE0A-E6F1-4122-8A0C-8D98BE0DBDE2}" type="slidenum">
              <a:rPr lang="it-IT" smtClean="0"/>
              <a:pPr>
                <a:defRPr/>
              </a:pPr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7ED39C-2E5F-40E5-8DC4-4B57ACC808C6}" type="slidenum">
              <a:rPr lang="en-US" smtClean="0"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5175" cy="34305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3838" indent="-223838" eaLnBrk="1" hangingPunct="1">
              <a:spcBef>
                <a:spcPct val="0"/>
              </a:spcBef>
              <a:buFontTx/>
              <a:buNone/>
            </a:pPr>
            <a:endParaRPr lang="en-US" dirty="0" smtClean="0"/>
          </a:p>
        </p:txBody>
      </p:sp>
      <p:sp>
        <p:nvSpPr>
          <p:cNvPr id="150533" name="Rectangle 4"/>
          <p:cNvSpPr>
            <a:spLocks noChangeArrowheads="1"/>
          </p:cNvSpPr>
          <p:nvPr/>
        </p:nvSpPr>
        <p:spPr bwMode="auto">
          <a:xfrm>
            <a:off x="-76200" y="1724025"/>
            <a:ext cx="129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1:  Dagan, p 1231]</a:t>
            </a:r>
          </a:p>
        </p:txBody>
      </p:sp>
      <p:sp>
        <p:nvSpPr>
          <p:cNvPr id="150534" name="Rectangle 5"/>
          <p:cNvSpPr>
            <a:spLocks noChangeArrowheads="1"/>
          </p:cNvSpPr>
          <p:nvPr/>
        </p:nvSpPr>
        <p:spPr bwMode="auto">
          <a:xfrm>
            <a:off x="-76200" y="2173288"/>
            <a:ext cx="12954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2:  CDC 2, p 236]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C8E457-0667-4386-932C-B7C75752E440}" type="slidenum">
              <a:rPr lang="en-US" smtClean="0"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5175" cy="34305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3838" indent="-223838" eaLnBrk="1" hangingPunct="1">
              <a:spcBef>
                <a:spcPct val="0"/>
              </a:spcBef>
              <a:buFontTx/>
              <a:buAutoNum type="arabicPeriod"/>
            </a:pPr>
            <a:endParaRPr lang="en-US" dirty="0" smtClean="0"/>
          </a:p>
        </p:txBody>
      </p:sp>
      <p:sp>
        <p:nvSpPr>
          <p:cNvPr id="151557" name="Rectangle 4"/>
          <p:cNvSpPr>
            <a:spLocks noChangeArrowheads="1"/>
          </p:cNvSpPr>
          <p:nvPr/>
        </p:nvSpPr>
        <p:spPr bwMode="auto">
          <a:xfrm>
            <a:off x="-76200" y="1724025"/>
            <a:ext cx="129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1:  Fedson, p 536]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405914-DCE4-4FAF-93AE-930A91E3C161}" type="slidenum">
              <a:rPr lang="en-US" smtClean="0"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67468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3838" indent="-223838" eaLnBrk="1" hangingPunct="1">
              <a:spcBef>
                <a:spcPct val="0"/>
              </a:spcBef>
              <a:buFontTx/>
              <a:buAutoNum type="arabicPeriod"/>
            </a:pPr>
            <a:endParaRPr lang="en-US" dirty="0" smtClean="0"/>
          </a:p>
        </p:txBody>
      </p:sp>
      <p:sp>
        <p:nvSpPr>
          <p:cNvPr id="107525" name="Rectangle 4"/>
          <p:cNvSpPr>
            <a:spLocks noChangeArrowheads="1"/>
          </p:cNvSpPr>
          <p:nvPr/>
        </p:nvSpPr>
        <p:spPr bwMode="auto">
          <a:xfrm>
            <a:off x="-76200" y="1423988"/>
            <a:ext cx="15240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>
              <a:spcBef>
                <a:spcPct val="50000"/>
              </a:spcBef>
            </a:pPr>
            <a:r>
              <a:rPr lang="en-US" sz="900">
                <a:latin typeface="Calibri" pitchFamily="34" charset="0"/>
                <a:cs typeface="Times New Roman" pitchFamily="18" charset="0"/>
              </a:rPr>
              <a:t>[Ref 1: CDC 1, p 1] </a:t>
            </a:r>
          </a:p>
          <a:p>
            <a:pPr defTabSz="904875">
              <a:spcBef>
                <a:spcPct val="50000"/>
              </a:spcBef>
            </a:pPr>
            <a:endParaRPr lang="en-US" sz="9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7526" name="Rectangle 5"/>
          <p:cNvSpPr>
            <a:spLocks noChangeArrowheads="1"/>
          </p:cNvSpPr>
          <p:nvPr/>
        </p:nvSpPr>
        <p:spPr bwMode="auto">
          <a:xfrm>
            <a:off x="-76200" y="2398713"/>
            <a:ext cx="104933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560" tIns="45280" rIns="90560" bIns="45280">
            <a:spAutoFit/>
          </a:bodyPr>
          <a:lstStyle/>
          <a:p>
            <a:pPr defTabSz="904875">
              <a:spcBef>
                <a:spcPct val="50000"/>
              </a:spcBef>
            </a:pPr>
            <a:r>
              <a:rPr lang="en-US" sz="900">
                <a:latin typeface="Calibri" pitchFamily="34" charset="0"/>
                <a:cs typeface="Times New Roman" pitchFamily="18" charset="0"/>
              </a:rPr>
              <a:t>[Ref 1: CDC 1, p 1]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1085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6938" fontAlgn="base">
              <a:spcBef>
                <a:spcPct val="0"/>
              </a:spcBef>
              <a:spcAft>
                <a:spcPct val="0"/>
              </a:spcAft>
            </a:pPr>
            <a:fld id="{3566D790-803D-4BB1-8237-1ADFDE28D826}" type="slidenum">
              <a:rPr lang="en-US" smtClean="0">
                <a:latin typeface="Univers 55"/>
                <a:ea typeface="ＭＳ Ｐゴシック"/>
                <a:cs typeface="ＭＳ Ｐゴシック"/>
              </a:rPr>
              <a:pPr defTabSz="896938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>
              <a:latin typeface="Univers 55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0FC928-C5A6-4522-B09B-D67684C64CB9}" type="slidenum">
              <a:rPr lang="en-US" smtClean="0"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095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3838" indent="-223838" eaLnBrk="1" hangingPunct="1">
              <a:spcBef>
                <a:spcPct val="0"/>
              </a:spcBef>
              <a:buFontTx/>
              <a:buAutoNum type="arabicPeriod"/>
            </a:pPr>
            <a:endParaRPr lang="en-US" dirty="0" smtClean="0"/>
          </a:p>
        </p:txBody>
      </p:sp>
      <p:sp>
        <p:nvSpPr>
          <p:cNvPr id="109572" name="Text Box 3"/>
          <p:cNvSpPr txBox="1">
            <a:spLocks noChangeArrowheads="1"/>
          </p:cNvSpPr>
          <p:nvPr/>
        </p:nvSpPr>
        <p:spPr bwMode="auto">
          <a:xfrm>
            <a:off x="-76200" y="1798638"/>
            <a:ext cx="1600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>
              <a:spcBef>
                <a:spcPct val="30000"/>
              </a:spcBef>
            </a:pPr>
            <a:r>
              <a:rPr lang="en-US" sz="900">
                <a:latin typeface="Calibri" pitchFamily="34" charset="0"/>
              </a:rPr>
              <a:t>[Ref 1:  WHO, p 5-A]</a:t>
            </a:r>
          </a:p>
          <a:p>
            <a:pPr defTabSz="904875"/>
            <a:endParaRPr lang="en-US" sz="900">
              <a:latin typeface="Calibri" pitchFamily="34" charset="0"/>
            </a:endParaRPr>
          </a:p>
        </p:txBody>
      </p:sp>
      <p:sp>
        <p:nvSpPr>
          <p:cNvPr id="109573" name="Text Box 4"/>
          <p:cNvSpPr txBox="1">
            <a:spLocks noChangeArrowheads="1"/>
          </p:cNvSpPr>
          <p:nvPr/>
        </p:nvSpPr>
        <p:spPr bwMode="auto">
          <a:xfrm>
            <a:off x="-76200" y="2098675"/>
            <a:ext cx="1371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>
              <a:spcBef>
                <a:spcPct val="30000"/>
              </a:spcBef>
            </a:pPr>
            <a:r>
              <a:rPr lang="en-US" sz="900">
                <a:latin typeface="Calibri" pitchFamily="34" charset="0"/>
              </a:rPr>
              <a:t>[Ref 2:  Whitney, p 1739]</a:t>
            </a:r>
          </a:p>
          <a:p>
            <a:pPr defTabSz="904875"/>
            <a:endParaRPr lang="en-US" sz="900">
              <a:latin typeface="Calibri" pitchFamily="34" charset="0"/>
            </a:endParaRPr>
          </a:p>
        </p:txBody>
      </p:sp>
      <p:sp>
        <p:nvSpPr>
          <p:cNvPr id="109574" name="Rectangle 5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2688" y="674688"/>
            <a:ext cx="4497387" cy="33718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5" name="Text Box 6"/>
          <p:cNvSpPr txBox="1">
            <a:spLocks noChangeArrowheads="1"/>
          </p:cNvSpPr>
          <p:nvPr/>
        </p:nvSpPr>
        <p:spPr bwMode="auto">
          <a:xfrm>
            <a:off x="-76200" y="2473325"/>
            <a:ext cx="1295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>
              <a:spcBef>
                <a:spcPct val="30000"/>
              </a:spcBef>
            </a:pPr>
            <a:r>
              <a:rPr lang="en-US" sz="900">
                <a:latin typeface="Calibri" pitchFamily="34" charset="0"/>
              </a:rPr>
              <a:t>[Ref 3:  Klein 1, p 299]</a:t>
            </a:r>
          </a:p>
          <a:p>
            <a:pPr defTabSz="904875"/>
            <a:endParaRPr lang="en-US" sz="900">
              <a:latin typeface="Calibri" pitchFamily="34" charset="0"/>
            </a:endParaRPr>
          </a:p>
        </p:txBody>
      </p:sp>
      <p:sp>
        <p:nvSpPr>
          <p:cNvPr id="109576" name="Text Box 7"/>
          <p:cNvSpPr txBox="1">
            <a:spLocks noChangeArrowheads="1"/>
          </p:cNvSpPr>
          <p:nvPr/>
        </p:nvSpPr>
        <p:spPr bwMode="auto">
          <a:xfrm>
            <a:off x="-76200" y="2789238"/>
            <a:ext cx="1371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>
              <a:spcBef>
                <a:spcPct val="30000"/>
              </a:spcBef>
            </a:pPr>
            <a:r>
              <a:rPr lang="en-US" sz="900">
                <a:latin typeface="Calibri" pitchFamily="34" charset="0"/>
              </a:rPr>
              <a:t>[Ref 4:  Doern, p 767]</a:t>
            </a:r>
          </a:p>
          <a:p>
            <a:pPr defTabSz="904875"/>
            <a:endParaRPr lang="en-US" sz="900">
              <a:latin typeface="Calibri" pitchFamily="34" charset="0"/>
            </a:endParaRPr>
          </a:p>
        </p:txBody>
      </p:sp>
      <p:sp>
        <p:nvSpPr>
          <p:cNvPr id="109577" name="Text Box 8"/>
          <p:cNvSpPr txBox="1">
            <a:spLocks noChangeArrowheads="1"/>
          </p:cNvSpPr>
          <p:nvPr/>
        </p:nvSpPr>
        <p:spPr bwMode="auto">
          <a:xfrm>
            <a:off x="-76200" y="2954338"/>
            <a:ext cx="137160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>
              <a:spcBef>
                <a:spcPct val="30000"/>
              </a:spcBef>
            </a:pPr>
            <a:r>
              <a:rPr lang="en-US" sz="900">
                <a:latin typeface="Calibri" pitchFamily="34" charset="0"/>
              </a:rPr>
              <a:t>[Ref 5:  Appelbaum, p 77-78]</a:t>
            </a:r>
          </a:p>
          <a:p>
            <a:pPr defTabSz="904875"/>
            <a:endParaRPr lang="en-US" sz="9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D35263-8F4D-4890-B132-4A3673804962}" type="slidenum">
              <a:rPr lang="en-US" smtClean="0"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5175" cy="34305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3838" indent="-223838" eaLnBrk="1" hangingPunct="1">
              <a:spcBef>
                <a:spcPct val="0"/>
              </a:spcBef>
              <a:buFontTx/>
              <a:buAutoNum type="arabicPeriod"/>
            </a:pPr>
            <a:endParaRPr lang="en-US" dirty="0" smtClean="0"/>
          </a:p>
        </p:txBody>
      </p:sp>
      <p:sp>
        <p:nvSpPr>
          <p:cNvPr id="110597" name="Text Box 4"/>
          <p:cNvSpPr txBox="1">
            <a:spLocks noChangeArrowheads="1"/>
          </p:cNvSpPr>
          <p:nvPr/>
        </p:nvSpPr>
        <p:spPr bwMode="auto">
          <a:xfrm>
            <a:off x="-76200" y="1649413"/>
            <a:ext cx="13716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1: CDC 2, p 233]</a:t>
            </a:r>
            <a:endParaRPr lang="en-US" sz="900">
              <a:latin typeface="Calibri" pitchFamily="34" charset="0"/>
            </a:endParaRPr>
          </a:p>
        </p:txBody>
      </p:sp>
      <p:sp>
        <p:nvSpPr>
          <p:cNvPr id="110598" name="Text Box 5"/>
          <p:cNvSpPr txBox="1">
            <a:spLocks noChangeArrowheads="1"/>
          </p:cNvSpPr>
          <p:nvPr/>
        </p:nvSpPr>
        <p:spPr bwMode="auto">
          <a:xfrm>
            <a:off x="-76200" y="2324100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1: CDC 2, p 233]</a:t>
            </a:r>
            <a:endParaRPr lang="en-US" sz="900">
              <a:latin typeface="Calibri" pitchFamily="34" charset="0"/>
            </a:endParaRPr>
          </a:p>
        </p:txBody>
      </p:sp>
      <p:sp>
        <p:nvSpPr>
          <p:cNvPr id="110599" name="Text Box 6"/>
          <p:cNvSpPr txBox="1">
            <a:spLocks noChangeArrowheads="1"/>
          </p:cNvSpPr>
          <p:nvPr/>
        </p:nvSpPr>
        <p:spPr bwMode="auto">
          <a:xfrm>
            <a:off x="-76200" y="2547938"/>
            <a:ext cx="13716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1: CDC 2, p 233]</a:t>
            </a:r>
            <a:endParaRPr lang="en-US" sz="900">
              <a:latin typeface="Calibri" pitchFamily="34" charset="0"/>
            </a:endParaRPr>
          </a:p>
        </p:txBody>
      </p:sp>
      <p:sp>
        <p:nvSpPr>
          <p:cNvPr id="110600" name="Text Box 7"/>
          <p:cNvSpPr txBox="1">
            <a:spLocks noChangeArrowheads="1"/>
          </p:cNvSpPr>
          <p:nvPr/>
        </p:nvSpPr>
        <p:spPr bwMode="auto">
          <a:xfrm>
            <a:off x="-76200" y="2773363"/>
            <a:ext cx="13716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1: CDC 2, p 233]</a:t>
            </a:r>
            <a:endParaRPr lang="en-US" sz="900">
              <a:latin typeface="Calibri" pitchFamily="34" charset="0"/>
            </a:endParaRPr>
          </a:p>
        </p:txBody>
      </p:sp>
      <p:sp>
        <p:nvSpPr>
          <p:cNvPr id="110601" name="Text Box 8"/>
          <p:cNvSpPr txBox="1">
            <a:spLocks noChangeArrowheads="1"/>
          </p:cNvSpPr>
          <p:nvPr/>
        </p:nvSpPr>
        <p:spPr bwMode="auto">
          <a:xfrm>
            <a:off x="-76200" y="1874838"/>
            <a:ext cx="1371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2: CDC 3, p 1]</a:t>
            </a:r>
          </a:p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Photo</a:t>
            </a:r>
            <a:endParaRPr lang="en-US" sz="900">
              <a:latin typeface="Calibri" pitchFamily="34" charset="0"/>
            </a:endParaRPr>
          </a:p>
        </p:txBody>
      </p:sp>
      <p:sp>
        <p:nvSpPr>
          <p:cNvPr id="110602" name="Text Box 9"/>
          <p:cNvSpPr txBox="1">
            <a:spLocks noChangeArrowheads="1"/>
          </p:cNvSpPr>
          <p:nvPr/>
        </p:nvSpPr>
        <p:spPr bwMode="auto">
          <a:xfrm>
            <a:off x="-76200" y="2997200"/>
            <a:ext cx="13716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1: CDC 2, p 233]</a:t>
            </a:r>
            <a:endParaRPr lang="en-US" sz="9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215DCB-FB61-459C-87BC-0B0AA213F6E1}" type="slidenum">
              <a:rPr lang="en-US" smtClean="0"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3313" y="676275"/>
            <a:ext cx="4603750" cy="34528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4352925"/>
            <a:ext cx="5010150" cy="41275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D39486-8CCD-484B-8F88-E34F1E6A2947}" type="slidenum">
              <a:rPr lang="en-US" smtClean="0"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>
              <a:ea typeface="ＭＳ Ｐゴシック"/>
              <a:cs typeface="ＭＳ Ｐゴシック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5175" cy="34305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3838" indent="-223838" eaLnBrk="1" hangingPunct="1">
              <a:spcBef>
                <a:spcPct val="0"/>
              </a:spcBef>
              <a:buFontTx/>
              <a:buAutoNum type="arabicPeriod"/>
            </a:pPr>
            <a:endParaRPr lang="en-US" dirty="0" smtClean="0"/>
          </a:p>
        </p:txBody>
      </p:sp>
      <p:sp>
        <p:nvSpPr>
          <p:cNvPr id="112645" name="Text Box 4"/>
          <p:cNvSpPr txBox="1">
            <a:spLocks noChangeArrowheads="1"/>
          </p:cNvSpPr>
          <p:nvPr/>
        </p:nvSpPr>
        <p:spPr bwMode="auto">
          <a:xfrm>
            <a:off x="-50800" y="1649413"/>
            <a:ext cx="12350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1: Hausdorff, p 100]</a:t>
            </a:r>
            <a:endParaRPr lang="en-US" sz="900">
              <a:latin typeface="Calibri" pitchFamily="34" charset="0"/>
            </a:endParaRPr>
          </a:p>
        </p:txBody>
      </p:sp>
      <p:sp>
        <p:nvSpPr>
          <p:cNvPr id="112646" name="Text Box 5"/>
          <p:cNvSpPr txBox="1">
            <a:spLocks noChangeArrowheads="1"/>
          </p:cNvSpPr>
          <p:nvPr/>
        </p:nvSpPr>
        <p:spPr bwMode="auto">
          <a:xfrm>
            <a:off x="-76200" y="2324100"/>
            <a:ext cx="12350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2: Peter, p 740]</a:t>
            </a:r>
            <a:endParaRPr lang="en-US" sz="900">
              <a:latin typeface="Calibri" pitchFamily="34" charset="0"/>
            </a:endParaRPr>
          </a:p>
        </p:txBody>
      </p:sp>
      <p:sp>
        <p:nvSpPr>
          <p:cNvPr id="112647" name="Text Box 6"/>
          <p:cNvSpPr txBox="1">
            <a:spLocks noChangeArrowheads="1"/>
          </p:cNvSpPr>
          <p:nvPr/>
        </p:nvSpPr>
        <p:spPr bwMode="auto">
          <a:xfrm>
            <a:off x="-76200" y="2847975"/>
            <a:ext cx="1143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0" tIns="45280" rIns="90560" bIns="45280">
            <a:spAutoFit/>
          </a:bodyPr>
          <a:lstStyle/>
          <a:p>
            <a:pPr defTabSz="904875"/>
            <a:r>
              <a:rPr lang="en-US" sz="900">
                <a:latin typeface="Calibri" pitchFamily="34" charset="0"/>
                <a:cs typeface="Times New Roman" pitchFamily="18" charset="0"/>
              </a:rPr>
              <a:t>[Ref 3: CDC 2, p 233]</a:t>
            </a:r>
            <a:endParaRPr lang="en-US" sz="9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11981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6938" fontAlgn="base">
              <a:spcBef>
                <a:spcPct val="0"/>
              </a:spcBef>
              <a:spcAft>
                <a:spcPct val="0"/>
              </a:spcAft>
            </a:pPr>
            <a:fld id="{0E94C938-5D1B-4DAC-A09A-16E57A07F202}" type="slidenum">
              <a:rPr lang="en-US" smtClean="0">
                <a:latin typeface="Univers 55"/>
                <a:ea typeface="ＭＳ Ｐゴシック"/>
                <a:cs typeface="ＭＳ Ｐゴシック"/>
              </a:rPr>
              <a:pPr defTabSz="896938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>
              <a:latin typeface="Univers 55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90CE0-6F22-4EC8-880C-751A9A700A09}" type="datetimeFigureOut">
              <a:rPr lang="it-IT" smtClean="0"/>
              <a:pPr/>
              <a:t>07/09/2015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21FCF-DC3F-4919-BA6A-48B7E63438A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Cos’è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la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malattia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pneumococcica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?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b="0" dirty="0" smtClean="0">
                <a:latin typeface="Cambria" pitchFamily="18" charset="0"/>
                <a:cs typeface="ＭＳ Ｐゴシック"/>
              </a:rPr>
              <a:t>La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malattia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pneumococcica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é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composta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da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un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gruppo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di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malattie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causate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dal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batterio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</a:t>
            </a:r>
            <a:r>
              <a:rPr lang="en-US" sz="2000" b="0" i="1" dirty="0" smtClean="0">
                <a:solidFill>
                  <a:srgbClr val="00B0F0"/>
                </a:solidFill>
                <a:latin typeface="Cambria" pitchFamily="18" charset="0"/>
                <a:cs typeface="ＭＳ Ｐゴシック"/>
              </a:rPr>
              <a:t>Streptococcus </a:t>
            </a:r>
            <a:r>
              <a:rPr lang="en-US" sz="2000" b="0" i="1" dirty="0" err="1" smtClean="0">
                <a:solidFill>
                  <a:srgbClr val="00B0F0"/>
                </a:solidFill>
                <a:latin typeface="Cambria" pitchFamily="18" charset="0"/>
                <a:cs typeface="ＭＳ Ｐゴシック"/>
              </a:rPr>
              <a:t>pneumoniae</a:t>
            </a:r>
            <a:r>
              <a:rPr lang="en-US" sz="2000" b="0" i="1" dirty="0" smtClean="0">
                <a:latin typeface="Cambria" pitchFamily="18" charset="0"/>
                <a:cs typeface="ＭＳ Ｐゴシック"/>
              </a:rPr>
              <a:t>,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conosciuto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</a:t>
            </a:r>
            <a:r>
              <a:rPr lang="en-US" sz="2000" b="0" dirty="0" err="1" smtClean="0">
                <a:latin typeface="Cambria" pitchFamily="18" charset="0"/>
                <a:cs typeface="ＭＳ Ｐゴシック"/>
              </a:rPr>
              <a:t>anche</a:t>
            </a:r>
            <a:r>
              <a:rPr lang="en-US" sz="2000" b="0" dirty="0" smtClean="0">
                <a:latin typeface="Cambria" pitchFamily="18" charset="0"/>
                <a:cs typeface="ＭＳ Ｐゴシック"/>
              </a:rPr>
              <a:t> come </a:t>
            </a:r>
            <a:r>
              <a:rPr lang="en-US" sz="2000" i="1" dirty="0" smtClean="0">
                <a:solidFill>
                  <a:srgbClr val="00B0F0"/>
                </a:solidFill>
                <a:latin typeface="Cambria" pitchFamily="18" charset="0"/>
                <a:cs typeface="ＭＳ Ｐゴシック"/>
              </a:rPr>
              <a:t>pneumococco</a:t>
            </a:r>
            <a:r>
              <a:rPr lang="en-US" sz="2000" b="0" baseline="30000" dirty="0" smtClean="0">
                <a:latin typeface="Cambria" pitchFamily="18" charset="0"/>
                <a:cs typeface="ＭＳ Ｐゴシック"/>
              </a:rPr>
              <a:t>1</a:t>
            </a:r>
            <a:endParaRPr lang="en-US" sz="2000" b="0" dirty="0" smtClean="0">
              <a:latin typeface="Cambria" pitchFamily="18" charset="0"/>
              <a:cs typeface="Arial" pitchFamily="34" charset="0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2000" b="0" i="1" dirty="0" smtClean="0">
                <a:latin typeface="Cambria" pitchFamily="18" charset="0"/>
                <a:cs typeface="ＭＳ Ｐゴシック"/>
              </a:rPr>
              <a:t>Lo S. </a:t>
            </a:r>
            <a:r>
              <a:rPr lang="it-IT" sz="2000" b="0" i="1" dirty="0" err="1" smtClean="0">
                <a:latin typeface="Cambria" pitchFamily="18" charset="0"/>
                <a:cs typeface="ＭＳ Ｐゴシック"/>
              </a:rPr>
              <a:t>pneumoniae</a:t>
            </a:r>
            <a:r>
              <a:rPr lang="it-IT" sz="2000" b="0" dirty="0" smtClean="0">
                <a:latin typeface="Cambria" pitchFamily="18" charset="0"/>
                <a:cs typeface="ＭＳ Ｐゴシック"/>
              </a:rPr>
              <a:t> colonizza il tratto respiratorio superiore e può diffondersi a molti siti in tutto il corpo</a:t>
            </a:r>
            <a:r>
              <a:rPr lang="it-IT" sz="2000" b="0" baseline="30000" dirty="0" smtClean="0">
                <a:latin typeface="Cambria" pitchFamily="18" charset="0"/>
                <a:cs typeface="ＭＳ Ｐゴシック"/>
              </a:rPr>
              <a:t>2</a:t>
            </a:r>
          </a:p>
          <a:p>
            <a:pPr marL="342900" indent="-342900" eaLnBrk="1" hangingPunct="1">
              <a:lnSpc>
                <a:spcPct val="150000"/>
              </a:lnSpc>
              <a:buFont typeface="Wingdings" pitchFamily="2" charset="2"/>
              <a:buChar char="§"/>
            </a:pPr>
            <a:endParaRPr lang="it-IT" sz="2000" b="0" dirty="0" smtClean="0">
              <a:latin typeface="Cambria" pitchFamily="18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600" b="0" i="1" dirty="0" smtClean="0">
                <a:latin typeface="Cambria" pitchFamily="18" charset="0"/>
              </a:rPr>
              <a:t>Può infettare l’orecchio medio, i seni paranasali e i polmoni per diffusione contagiosa</a:t>
            </a:r>
            <a:r>
              <a:rPr lang="it-IT" sz="1600" b="0" i="1" baseline="30000" dirty="0" smtClean="0">
                <a:latin typeface="Cambria" pitchFamily="18" charset="0"/>
              </a:rPr>
              <a:t>2 </a:t>
            </a:r>
            <a:r>
              <a:rPr lang="it-IT" sz="1600" b="0" i="1" dirty="0" smtClean="0">
                <a:latin typeface="Cambria" pitchFamily="18" charset="0"/>
              </a:rPr>
              <a:t> </a:t>
            </a:r>
          </a:p>
          <a:p>
            <a:pPr marL="742950" lvl="1" indent="-285750"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600" b="0" i="1" dirty="0" smtClean="0">
                <a:latin typeface="Cambria" pitchFamily="18" charset="0"/>
              </a:rPr>
              <a:t>Può invadere il flusso sanguigno e stabilirsi nelle meningi e in altri siti</a:t>
            </a:r>
            <a:r>
              <a:rPr lang="it-IT" sz="1600" b="0" i="1" baseline="30000" dirty="0" smtClean="0">
                <a:latin typeface="Cambria" pitchFamily="18" charset="0"/>
              </a:rPr>
              <a:t>2 </a:t>
            </a:r>
            <a:endParaRPr lang="it-IT" sz="1600" b="0" i="1" dirty="0" smtClean="0">
              <a:latin typeface="Cambria" pitchFamily="18" charset="0"/>
            </a:endParaRPr>
          </a:p>
          <a:p>
            <a:pPr marL="342900" indent="-342900" eaLnBrk="1" hangingPunct="1">
              <a:buFont typeface="Symbol" pitchFamily="18" charset="2"/>
              <a:buNone/>
            </a:pPr>
            <a:endParaRPr lang="it-IT" sz="1800" b="0" dirty="0" smtClean="0">
              <a:latin typeface="Cambria" pitchFamily="18" charset="0"/>
              <a:cs typeface="ＭＳ Ｐゴシック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81000" y="6172200"/>
            <a:ext cx="4495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 sz="1200">
              <a:latin typeface="Cambria" pitchFamily="18" charset="0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11560" y="5733256"/>
            <a:ext cx="7488238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latin typeface="Cambria" pitchFamily="18" charset="0"/>
              </a:rPr>
              <a:t>1. CDC. </a:t>
            </a:r>
            <a:r>
              <a:rPr lang="en-US" sz="1000" i="1" dirty="0">
                <a:latin typeface="Cambria" pitchFamily="18" charset="0"/>
                <a:cs typeface="Times New Roman" pitchFamily="18" charset="0"/>
              </a:rPr>
              <a:t>MMWR</a:t>
            </a:r>
            <a:r>
              <a:rPr lang="en-US" sz="1000" dirty="0">
                <a:latin typeface="Cambria" pitchFamily="18" charset="0"/>
                <a:cs typeface="Times New Roman" pitchFamily="18" charset="0"/>
              </a:rPr>
              <a:t>. 1997;46(RR-8):1-24. 2. Peter G, et al., </a:t>
            </a:r>
            <a:r>
              <a:rPr lang="en-US" sz="1000" i="1" dirty="0">
                <a:latin typeface="Cambria" pitchFamily="18" charset="0"/>
                <a:cs typeface="Times New Roman" pitchFamily="18" charset="0"/>
              </a:rPr>
              <a:t>Principles and Practice of Pediatric Infectious Diseases.  </a:t>
            </a:r>
            <a:r>
              <a:rPr lang="en-US" sz="1000" dirty="0">
                <a:latin typeface="Cambria" pitchFamily="18" charset="0"/>
                <a:cs typeface="Times New Roman" pitchFamily="18" charset="0"/>
              </a:rPr>
              <a:t>2nd ed.; 2003:739-746.</a:t>
            </a:r>
            <a:r>
              <a:rPr lang="en-US" sz="1000" dirty="0">
                <a:latin typeface="Cambria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endParaRPr lang="en-US" sz="1000" i="1" dirty="0">
              <a:latin typeface="Cambr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323850" y="2566988"/>
            <a:ext cx="8351838" cy="5032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it-IT" sz="1600" dirty="0">
                <a:solidFill>
                  <a:srgbClr val="000000"/>
                </a:solidFill>
                <a:latin typeface="Cambria" pitchFamily="18" charset="0"/>
              </a:rPr>
              <a:t>Emocolture positive si ritrovano fino al 20-30% dei casi di polmonite </a:t>
            </a:r>
            <a:r>
              <a:rPr lang="it-IT" sz="1600" dirty="0" err="1">
                <a:solidFill>
                  <a:srgbClr val="000000"/>
                </a:solidFill>
                <a:latin typeface="Cambria" pitchFamily="18" charset="0"/>
              </a:rPr>
              <a:t>pneumococcica</a:t>
            </a:r>
            <a:endParaRPr lang="it-IT" sz="1600" baseline="300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51203" name="Text Box 7"/>
          <p:cNvSpPr txBox="1">
            <a:spLocks noChangeArrowheads="1"/>
          </p:cNvSpPr>
          <p:nvPr/>
        </p:nvSpPr>
        <p:spPr bwMode="auto">
          <a:xfrm>
            <a:off x="323850" y="3141663"/>
            <a:ext cx="8351838" cy="628650"/>
          </a:xfrm>
          <a:prstGeom prst="rect">
            <a:avLst/>
          </a:prstGeom>
          <a:solidFill>
            <a:srgbClr val="FCF8E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it-IT" sz="1600" dirty="0">
                <a:solidFill>
                  <a:srgbClr val="000000"/>
                </a:solidFill>
                <a:latin typeface="Cambria" pitchFamily="18" charset="0"/>
              </a:rPr>
              <a:t>Il </a:t>
            </a:r>
            <a:r>
              <a:rPr lang="it-IT" sz="1600" i="1" dirty="0">
                <a:solidFill>
                  <a:srgbClr val="000000"/>
                </a:solidFill>
                <a:latin typeface="Cambria" pitchFamily="18" charset="0"/>
              </a:rPr>
              <a:t>case </a:t>
            </a:r>
            <a:r>
              <a:rPr lang="it-IT" sz="1600" i="1" dirty="0" err="1">
                <a:solidFill>
                  <a:srgbClr val="000000"/>
                </a:solidFill>
                <a:latin typeface="Cambria" pitchFamily="18" charset="0"/>
              </a:rPr>
              <a:t>fatality</a:t>
            </a:r>
            <a:r>
              <a:rPr lang="it-IT" sz="1600" i="1" dirty="0">
                <a:solidFill>
                  <a:srgbClr val="000000"/>
                </a:solidFill>
                <a:latin typeface="Cambria" pitchFamily="18" charset="0"/>
              </a:rPr>
              <a:t> rate </a:t>
            </a:r>
            <a:r>
              <a:rPr lang="it-IT" sz="1600" dirty="0">
                <a:solidFill>
                  <a:srgbClr val="000000"/>
                </a:solidFill>
                <a:latin typeface="Cambria" pitchFamily="18" charset="0"/>
              </a:rPr>
              <a:t>della polmonite </a:t>
            </a:r>
            <a:r>
              <a:rPr lang="it-IT" sz="1600" dirty="0" err="1">
                <a:solidFill>
                  <a:srgbClr val="000000"/>
                </a:solidFill>
                <a:latin typeface="Cambria" pitchFamily="18" charset="0"/>
              </a:rPr>
              <a:t>pneumococcica</a:t>
            </a:r>
            <a:r>
              <a:rPr lang="it-IT" sz="160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latin typeface="Cambria" pitchFamily="18" charset="0"/>
              </a:rPr>
              <a:t>batteriemica</a:t>
            </a:r>
            <a:r>
              <a:rPr lang="it-IT" sz="1600" dirty="0">
                <a:solidFill>
                  <a:srgbClr val="000000"/>
                </a:solidFill>
                <a:latin typeface="Cambria" pitchFamily="18" charset="0"/>
              </a:rPr>
              <a:t> in era di terapia antibiotica è pari al 20% </a:t>
            </a:r>
            <a:r>
              <a:rPr lang="it-IT" sz="1600" i="1" dirty="0">
                <a:solidFill>
                  <a:srgbClr val="C00000"/>
                </a:solidFill>
                <a:latin typeface="Cambria" pitchFamily="18" charset="0"/>
              </a:rPr>
              <a:t>ed è rimasto invariato nonostante l’introduzione della terapia intensiva</a:t>
            </a:r>
          </a:p>
        </p:txBody>
      </p:sp>
      <p:sp>
        <p:nvSpPr>
          <p:cNvPr id="51204" name="Rectangle 8"/>
          <p:cNvSpPr>
            <a:spLocks noChangeArrowheads="1"/>
          </p:cNvSpPr>
          <p:nvPr/>
        </p:nvSpPr>
        <p:spPr bwMode="auto">
          <a:xfrm>
            <a:off x="0" y="4724400"/>
            <a:ext cx="23399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it-IT" sz="900">
                <a:solidFill>
                  <a:srgbClr val="000000"/>
                </a:solidFill>
                <a:latin typeface="Cambria" pitchFamily="18" charset="0"/>
              </a:rPr>
              <a:t>Eur Respir J 2006; 28: 816–823 DOI 10.1183/09031936.06.00144605 CopyrightERS Journals Ltd 2006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900">
                <a:solidFill>
                  <a:srgbClr val="000000"/>
                </a:solidFill>
                <a:latin typeface="Cambria" pitchFamily="18" charset="0"/>
              </a:rPr>
              <a:t>CCC Chiou, Severe Pneumococcal pneumonia: new strategies for management; Curr Opin Crit Care 2006, 12:470-476; </a:t>
            </a:r>
            <a:endParaRPr lang="it-IT" sz="900">
              <a:solidFill>
                <a:srgbClr val="000000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GB" sz="90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ML Lippmann et al, Bacteremic pneumococcal pneumonia: a Community Hospital Experience, Chest 1995; 108; 1608-13</a:t>
            </a:r>
            <a:endParaRPr lang="it-IT" sz="900">
              <a:solidFill>
                <a:srgbClr val="000000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51205" name="Text Box 9"/>
          <p:cNvSpPr txBox="1">
            <a:spLocks noChangeArrowheads="1"/>
          </p:cNvSpPr>
          <p:nvPr/>
        </p:nvSpPr>
        <p:spPr bwMode="auto">
          <a:xfrm>
            <a:off x="325438" y="1914525"/>
            <a:ext cx="8353425" cy="581025"/>
          </a:xfrm>
          <a:prstGeom prst="rect">
            <a:avLst/>
          </a:prstGeom>
          <a:solidFill>
            <a:srgbClr val="FCF8E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600" dirty="0">
                <a:solidFill>
                  <a:srgbClr val="000000"/>
                </a:solidFill>
                <a:latin typeface="Cambria" pitchFamily="18" charset="0"/>
              </a:rPr>
              <a:t>Lo pneumococco è il patogeno più frequentemente </a:t>
            </a:r>
            <a:r>
              <a:rPr lang="it-IT" sz="1600" dirty="0" smtClean="0">
                <a:solidFill>
                  <a:srgbClr val="000000"/>
                </a:solidFill>
                <a:latin typeface="Cambria" pitchFamily="18" charset="0"/>
              </a:rPr>
              <a:t>in causa </a:t>
            </a:r>
            <a:r>
              <a:rPr lang="it-IT" sz="1600" dirty="0">
                <a:solidFill>
                  <a:srgbClr val="000000"/>
                </a:solidFill>
                <a:latin typeface="Cambria" pitchFamily="18" charset="0"/>
              </a:rPr>
              <a:t>nei pazienti con CAP ricoverati in terapia intensiva</a:t>
            </a:r>
            <a:endParaRPr lang="it-IT" sz="1600" baseline="300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325438" y="1263650"/>
            <a:ext cx="8353425" cy="581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buFont typeface="Symbol" pitchFamily="18" charset="2"/>
              <a:buNone/>
              <a:tabLst>
                <a:tab pos="457200" algn="l"/>
              </a:tabLst>
              <a:defRPr/>
            </a:pPr>
            <a:r>
              <a:rPr lang="it-IT" sz="1600" dirty="0">
                <a:solidFill>
                  <a:srgbClr val="000000"/>
                </a:solidFill>
                <a:latin typeface="Cambria" pitchFamily="18" charset="0"/>
              </a:rPr>
              <a:t>La polmonite </a:t>
            </a:r>
            <a:r>
              <a:rPr lang="it-IT" sz="1600" dirty="0" err="1">
                <a:solidFill>
                  <a:srgbClr val="000000"/>
                </a:solidFill>
                <a:latin typeface="Cambria" pitchFamily="18" charset="0"/>
              </a:rPr>
              <a:t>pneumococcica</a:t>
            </a:r>
            <a:r>
              <a:rPr lang="it-IT" sz="1600" dirty="0">
                <a:solidFill>
                  <a:srgbClr val="000000"/>
                </a:solidFill>
                <a:latin typeface="Cambria" pitchFamily="18" charset="0"/>
              </a:rPr>
              <a:t> rimane la forma più comune di polmonite comunitaria associata a batteriemia – fino al 60% dei casi</a:t>
            </a:r>
            <a:endParaRPr lang="it-IT" sz="1600" baseline="30000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51207" name="Immagin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3860800"/>
            <a:ext cx="4294188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itolo 13"/>
          <p:cNvSpPr>
            <a:spLocks noGrp="1"/>
          </p:cNvSpPr>
          <p:nvPr>
            <p:ph type="title"/>
          </p:nvPr>
        </p:nvSpPr>
        <p:spPr>
          <a:xfrm>
            <a:off x="107950" y="260350"/>
            <a:ext cx="8820150" cy="7778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La </a:t>
            </a:r>
            <a:r>
              <a:rPr lang="en-US" sz="3200" b="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Polmonite</a:t>
            </a:r>
            <a:r>
              <a:rPr lang="en-US" sz="32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 </a:t>
            </a:r>
            <a:r>
              <a:rPr lang="en-US" sz="3200" b="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Pneumococcica</a:t>
            </a:r>
            <a:r>
              <a:rPr lang="en-US" sz="32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 </a:t>
            </a:r>
            <a:r>
              <a:rPr lang="en-US" sz="3200" b="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Batteriemica</a:t>
            </a:r>
            <a:r>
              <a:rPr lang="en-US" sz="32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 - BPP</a:t>
            </a:r>
            <a:endParaRPr lang="it-IT" sz="3200" b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it-IT" sz="2800" b="0" dirty="0" smtClean="0">
                <a:solidFill>
                  <a:srgbClr val="C00000"/>
                </a:solidFill>
                <a:latin typeface="Cambria" pitchFamily="18" charset="0"/>
                <a:cs typeface="Times New Roman" pitchFamily="18" charset="0"/>
              </a:rPr>
              <a:t>Lo pneumococco è la causa più frequente di sepsi associata a CAP </a:t>
            </a:r>
            <a:br>
              <a:rPr lang="it-IT" sz="2800" b="0" dirty="0" smtClean="0">
                <a:solidFill>
                  <a:srgbClr val="C00000"/>
                </a:solidFill>
                <a:latin typeface="Cambria" pitchFamily="18" charset="0"/>
                <a:cs typeface="Times New Roman" pitchFamily="18" charset="0"/>
              </a:rPr>
            </a:br>
            <a:r>
              <a:rPr lang="it-IT" sz="2800" b="0" dirty="0" smtClean="0">
                <a:solidFill>
                  <a:srgbClr val="C00000"/>
                </a:solidFill>
                <a:latin typeface="Cambria" pitchFamily="18" charset="0"/>
                <a:cs typeface="Times New Roman" pitchFamily="18" charset="0"/>
              </a:rPr>
              <a:t>(Polmonite Acquisita in Comunità)</a:t>
            </a:r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284538"/>
            <a:ext cx="28987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Rettangolo 3"/>
          <p:cNvSpPr>
            <a:spLocks noChangeArrowheads="1"/>
          </p:cNvSpPr>
          <p:nvPr/>
        </p:nvSpPr>
        <p:spPr bwMode="auto">
          <a:xfrm>
            <a:off x="395288" y="6165850"/>
            <a:ext cx="2614612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sz="900">
                <a:solidFill>
                  <a:srgbClr val="000000"/>
                </a:solidFill>
                <a:latin typeface="Cambria" pitchFamily="18" charset="0"/>
              </a:rPr>
              <a:t>Laterre PF et al, Crit Care Med 2005 Vol. 33, No. 5</a:t>
            </a:r>
            <a:endParaRPr lang="it-IT" sz="90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831850" y="1492250"/>
            <a:ext cx="2535238" cy="3381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defTabSz="457200">
              <a:defRPr/>
            </a:pPr>
            <a:r>
              <a:rPr lang="it-IT" sz="1600" dirty="0">
                <a:solidFill>
                  <a:prstClr val="black"/>
                </a:solidFill>
                <a:latin typeface="Cambria" pitchFamily="18" charset="0"/>
              </a:rPr>
              <a:t>1.690 pazienti con sepsi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831850" y="2166938"/>
            <a:ext cx="2535238" cy="3381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defTabSz="457200">
              <a:defRPr/>
            </a:pPr>
            <a:r>
              <a:rPr lang="it-IT" sz="1600" dirty="0">
                <a:solidFill>
                  <a:prstClr val="black"/>
                </a:solidFill>
                <a:latin typeface="Cambria" pitchFamily="18" charset="0"/>
              </a:rPr>
              <a:t>602 pazienti con CAP</a:t>
            </a:r>
          </a:p>
        </p:txBody>
      </p:sp>
      <p:sp>
        <p:nvSpPr>
          <p:cNvPr id="7" name="Triangolo isoscele 6"/>
          <p:cNvSpPr/>
          <p:nvPr/>
        </p:nvSpPr>
        <p:spPr>
          <a:xfrm flipV="1">
            <a:off x="1419225" y="1927225"/>
            <a:ext cx="1360488" cy="17462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it-IT">
              <a:solidFill>
                <a:prstClr val="white"/>
              </a:solidFill>
              <a:latin typeface="Cambria" pitchFamily="18" charset="0"/>
            </a:endParaRPr>
          </a:p>
        </p:txBody>
      </p:sp>
      <p:sp>
        <p:nvSpPr>
          <p:cNvPr id="8" name="Triangolo isoscele 7"/>
          <p:cNvSpPr/>
          <p:nvPr/>
        </p:nvSpPr>
        <p:spPr>
          <a:xfrm flipV="1">
            <a:off x="1419225" y="2601913"/>
            <a:ext cx="1360488" cy="174625"/>
          </a:xfrm>
          <a:prstGeom prst="triangle">
            <a:avLst/>
          </a:prstGeom>
          <a:solidFill>
            <a:srgbClr val="F806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it-IT">
              <a:solidFill>
                <a:prstClr val="white"/>
              </a:solidFill>
              <a:latin typeface="Cambria" pitchFamily="18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820738" y="2852738"/>
            <a:ext cx="2536825" cy="3381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defTabSz="457200">
              <a:defRPr/>
            </a:pPr>
            <a:r>
              <a:rPr lang="it-IT" sz="1600" dirty="0">
                <a:solidFill>
                  <a:prstClr val="black"/>
                </a:solidFill>
                <a:latin typeface="Cambria" pitchFamily="18" charset="0"/>
              </a:rPr>
              <a:t>26,1% Pneumococco</a:t>
            </a:r>
          </a:p>
        </p:txBody>
      </p:sp>
      <p:pic>
        <p:nvPicPr>
          <p:cNvPr id="5325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1844675"/>
            <a:ext cx="4425950" cy="423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4859338" y="1700213"/>
            <a:ext cx="3581400" cy="2778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defTabSz="457200">
              <a:defRPr/>
            </a:pPr>
            <a:r>
              <a:rPr lang="it-IT" sz="12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Effetto della batteriemia sulla sopravvivenza</a:t>
            </a:r>
          </a:p>
        </p:txBody>
      </p:sp>
      <p:sp>
        <p:nvSpPr>
          <p:cNvPr id="53260" name="Rettangolo 12"/>
          <p:cNvSpPr>
            <a:spLocks noChangeArrowheads="1"/>
          </p:cNvSpPr>
          <p:nvPr/>
        </p:nvSpPr>
        <p:spPr bwMode="auto">
          <a:xfrm>
            <a:off x="2987824" y="6453336"/>
            <a:ext cx="227498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it-IT" sz="900" dirty="0" err="1">
                <a:solidFill>
                  <a:srgbClr val="000000"/>
                </a:solidFill>
                <a:latin typeface="Cambria" pitchFamily="18" charset="0"/>
              </a:rPr>
              <a:t>Epidemiol</a:t>
            </a:r>
            <a:r>
              <a:rPr lang="it-IT" sz="900" dirty="0">
                <a:solidFill>
                  <a:srgbClr val="000000"/>
                </a:solidFill>
                <a:latin typeface="Cambria" pitchFamily="18" charset="0"/>
              </a:rPr>
              <a:t>. </a:t>
            </a:r>
            <a:r>
              <a:rPr lang="it-IT" sz="900" dirty="0" err="1">
                <a:solidFill>
                  <a:srgbClr val="000000"/>
                </a:solidFill>
                <a:latin typeface="Cambria" pitchFamily="18" charset="0"/>
              </a:rPr>
              <a:t>Infect</a:t>
            </a:r>
            <a:r>
              <a:rPr lang="it-IT" sz="900" dirty="0">
                <a:solidFill>
                  <a:srgbClr val="000000"/>
                </a:solidFill>
                <a:latin typeface="Cambria" pitchFamily="18" charset="0"/>
              </a:rPr>
              <a:t>. (2011), 139, 1307–1316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611560" y="5909930"/>
            <a:ext cx="3024336" cy="205138"/>
          </a:xfrm>
          <a:prstGeom prst="roundRect">
            <a:avLst/>
          </a:prstGeom>
          <a:noFill/>
          <a:ln w="19050">
            <a:solidFill>
              <a:srgbClr val="C00000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PGothic" charset="0"/>
              <a:cs typeface="MS PGothic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600674" y="4476462"/>
            <a:ext cx="3024336" cy="205138"/>
          </a:xfrm>
          <a:prstGeom prst="roundRect">
            <a:avLst/>
          </a:prstGeom>
          <a:noFill/>
          <a:ln w="19050">
            <a:solidFill>
              <a:srgbClr val="C00000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250825" y="5300663"/>
            <a:ext cx="69850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sz="1000" dirty="0">
                <a:latin typeface="Cambria" pitchFamily="18" charset="0"/>
              </a:rPr>
              <a:t>National </a:t>
            </a:r>
            <a:r>
              <a:rPr lang="en-GB" sz="1000" dirty="0" err="1">
                <a:latin typeface="Cambria" pitchFamily="18" charset="0"/>
              </a:rPr>
              <a:t>Center</a:t>
            </a:r>
            <a:r>
              <a:rPr lang="en-GB" sz="1000" dirty="0">
                <a:latin typeface="Cambria" pitchFamily="18" charset="0"/>
              </a:rPr>
              <a:t> for Health </a:t>
            </a:r>
            <a:r>
              <a:rPr lang="en-GB" sz="1000" dirty="0" err="1">
                <a:latin typeface="Cambria" pitchFamily="18" charset="0"/>
              </a:rPr>
              <a:t>Statitics</a:t>
            </a:r>
            <a:r>
              <a:rPr lang="en-GB" sz="1000" dirty="0">
                <a:latin typeface="Cambria" pitchFamily="18" charset="0"/>
              </a:rPr>
              <a:t>. </a:t>
            </a:r>
            <a:r>
              <a:rPr lang="en-GB" sz="1000" dirty="0" err="1">
                <a:latin typeface="Cambria" pitchFamily="18" charset="0"/>
              </a:rPr>
              <a:t>Health,United</a:t>
            </a:r>
            <a:r>
              <a:rPr lang="en-GB" sz="1000" dirty="0">
                <a:latin typeface="Cambria" pitchFamily="18" charset="0"/>
              </a:rPr>
              <a:t> States,2006, with </a:t>
            </a:r>
            <a:r>
              <a:rPr lang="en-GB" sz="1000" dirty="0" err="1">
                <a:latin typeface="Cambria" pitchFamily="18" charset="0"/>
              </a:rPr>
              <a:t>Chartbook</a:t>
            </a:r>
            <a:r>
              <a:rPr lang="en-GB" sz="1000" dirty="0">
                <a:latin typeface="Cambria" pitchFamily="18" charset="0"/>
              </a:rPr>
              <a:t> on trends in the health of Americans.</a:t>
            </a:r>
            <a:r>
              <a:rPr lang="it-IT" sz="1000" dirty="0">
                <a:latin typeface="Cambria" pitchFamily="18" charset="0"/>
              </a:rPr>
              <a:t> </a:t>
            </a:r>
          </a:p>
          <a:p>
            <a:r>
              <a:rPr lang="it-IT" sz="1000" dirty="0">
                <a:latin typeface="Cambria" pitchFamily="18" charset="0"/>
              </a:rPr>
              <a:t>ATS - IDSA : </a:t>
            </a:r>
            <a:r>
              <a:rPr lang="it-IT" sz="1000" dirty="0" err="1">
                <a:latin typeface="Cambria" pitchFamily="18" charset="0"/>
              </a:rPr>
              <a:t>consensus</a:t>
            </a:r>
            <a:r>
              <a:rPr lang="it-IT" sz="1000" dirty="0">
                <a:latin typeface="Cambria" pitchFamily="18" charset="0"/>
              </a:rPr>
              <a:t> </a:t>
            </a:r>
            <a:r>
              <a:rPr lang="it-IT" sz="1000" dirty="0" err="1">
                <a:latin typeface="Cambria" pitchFamily="18" charset="0"/>
              </a:rPr>
              <a:t>guidelines</a:t>
            </a:r>
            <a:r>
              <a:rPr lang="it-IT" sz="1000" dirty="0">
                <a:latin typeface="Cambria" pitchFamily="18" charset="0"/>
              </a:rPr>
              <a:t> on the  management CAP </a:t>
            </a:r>
            <a:r>
              <a:rPr lang="it-IT" sz="1000" dirty="0" err="1">
                <a:latin typeface="Cambria" pitchFamily="18" charset="0"/>
              </a:rPr>
              <a:t>Clinical</a:t>
            </a:r>
            <a:r>
              <a:rPr lang="it-IT" sz="1000" dirty="0">
                <a:latin typeface="Cambria" pitchFamily="18" charset="0"/>
              </a:rPr>
              <a:t> </a:t>
            </a:r>
            <a:r>
              <a:rPr lang="it-IT" sz="1000" dirty="0" err="1">
                <a:latin typeface="Cambria" pitchFamily="18" charset="0"/>
              </a:rPr>
              <a:t>Infectious</a:t>
            </a:r>
            <a:r>
              <a:rPr lang="it-IT" sz="1000" dirty="0">
                <a:latin typeface="Cambria" pitchFamily="18" charset="0"/>
              </a:rPr>
              <a:t> </a:t>
            </a:r>
            <a:r>
              <a:rPr lang="it-IT" sz="1000" dirty="0" err="1">
                <a:latin typeface="Cambria" pitchFamily="18" charset="0"/>
              </a:rPr>
              <a:t>Diseases</a:t>
            </a:r>
            <a:r>
              <a:rPr lang="it-IT" sz="1000" dirty="0">
                <a:latin typeface="Cambria" pitchFamily="18" charset="0"/>
              </a:rPr>
              <a:t> 2007 ;44 :S27-S72</a:t>
            </a:r>
          </a:p>
          <a:p>
            <a:r>
              <a:rPr lang="en-GB" altLang="ja-JP" sz="1000" dirty="0">
                <a:latin typeface="Cambria" pitchFamily="18" charset="0"/>
              </a:rPr>
              <a:t>Report of World Lung Foundation Washington Nov 2010 </a:t>
            </a:r>
            <a:endParaRPr lang="it-IT" sz="1000" dirty="0">
              <a:latin typeface="Cambria" pitchFamily="18" charset="0"/>
            </a:endParaRP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1042988" y="260350"/>
            <a:ext cx="6553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dirty="0" err="1">
                <a:solidFill>
                  <a:srgbClr val="C00000"/>
                </a:solidFill>
                <a:latin typeface="Cambria" pitchFamily="18" charset="0"/>
              </a:rPr>
              <a:t>Polmonite</a:t>
            </a:r>
            <a:r>
              <a:rPr lang="en-US" sz="3200" dirty="0">
                <a:solidFill>
                  <a:srgbClr val="C00000"/>
                </a:solidFill>
                <a:latin typeface="Cambria" pitchFamily="18" charset="0"/>
              </a:rPr>
              <a:t>  : </a:t>
            </a:r>
            <a:r>
              <a:rPr lang="en-US" sz="3200" dirty="0" err="1">
                <a:solidFill>
                  <a:srgbClr val="C00000"/>
                </a:solidFill>
                <a:latin typeface="Cambria" pitchFamily="18" charset="0"/>
              </a:rPr>
              <a:t>mortalità</a:t>
            </a:r>
            <a:r>
              <a:rPr lang="en-US" sz="3200" dirty="0">
                <a:solidFill>
                  <a:srgbClr val="C00000"/>
                </a:solidFill>
                <a:latin typeface="Cambria" pitchFamily="18" charset="0"/>
              </a:rPr>
              <a:t> </a:t>
            </a:r>
            <a:endParaRPr lang="it-IT" sz="32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55300" name="Rectangle 5"/>
          <p:cNvSpPr>
            <a:spLocks noChangeArrowheads="1"/>
          </p:cNvSpPr>
          <p:nvPr/>
        </p:nvSpPr>
        <p:spPr bwMode="auto">
          <a:xfrm>
            <a:off x="827088" y="1773238"/>
            <a:ext cx="6534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25000"/>
            </a:pPr>
            <a:r>
              <a:rPr lang="it-IT" sz="3200">
                <a:latin typeface="Cambria" pitchFamily="18" charset="0"/>
              </a:rPr>
              <a:t>7</a:t>
            </a:r>
            <a:r>
              <a:rPr lang="it-IT" sz="3200" baseline="30000">
                <a:latin typeface="Cambria" pitchFamily="18" charset="0"/>
              </a:rPr>
              <a:t>°</a:t>
            </a:r>
            <a:r>
              <a:rPr lang="it-IT" sz="3200">
                <a:latin typeface="Cambria" pitchFamily="18" charset="0"/>
              </a:rPr>
              <a:t> posto, con l’influenza, per  decessi</a:t>
            </a:r>
          </a:p>
        </p:txBody>
      </p:sp>
      <p:sp>
        <p:nvSpPr>
          <p:cNvPr id="55301" name="Rectangle 10"/>
          <p:cNvSpPr>
            <a:spLocks noChangeArrowheads="1"/>
          </p:cNvSpPr>
          <p:nvPr/>
        </p:nvSpPr>
        <p:spPr bwMode="auto">
          <a:xfrm>
            <a:off x="395288" y="2451100"/>
            <a:ext cx="84978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  <a:scene3d>
              <a:camera prst="orthographicFront"/>
              <a:lightRig rig="threePt" dir="t"/>
            </a:scene3d>
            <a:sp3d extrusionH="57150" prstMaterial="plastic">
              <a:bevelT w="38100" h="38100"/>
            </a:sp3d>
          </a:bodyPr>
          <a:lstStyle/>
          <a:p>
            <a:pPr algn="ctr"/>
            <a:r>
              <a:rPr lang="en-GB" altLang="ja-JP" sz="3600" dirty="0">
                <a:ln w="2222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  <a:cs typeface="Arial" pitchFamily="34" charset="0"/>
              </a:rPr>
              <a:t>4.25</a:t>
            </a:r>
            <a:r>
              <a:rPr lang="en-GB" altLang="ja-JP" sz="3200" dirty="0">
                <a:latin typeface="Cambria" pitchFamily="18" charset="0"/>
                <a:cs typeface="Arial" pitchFamily="34" charset="0"/>
              </a:rPr>
              <a:t> </a:t>
            </a:r>
            <a:r>
              <a:rPr lang="en-GB" altLang="ja-JP" dirty="0" err="1">
                <a:latin typeface="Cambria" pitchFamily="18" charset="0"/>
                <a:cs typeface="Arial" pitchFamily="34" charset="0"/>
              </a:rPr>
              <a:t>milioni</a:t>
            </a:r>
            <a:r>
              <a:rPr lang="en-GB" altLang="ja-JP" dirty="0">
                <a:latin typeface="Cambria" pitchFamily="18" charset="0"/>
                <a:cs typeface="Arial" pitchFamily="34" charset="0"/>
              </a:rPr>
              <a:t> </a:t>
            </a:r>
            <a:r>
              <a:rPr lang="en-GB" altLang="ja-JP" dirty="0" err="1">
                <a:latin typeface="Cambria" pitchFamily="18" charset="0"/>
                <a:cs typeface="Arial" pitchFamily="34" charset="0"/>
              </a:rPr>
              <a:t>persone</a:t>
            </a:r>
            <a:r>
              <a:rPr lang="en-GB" altLang="ja-JP" dirty="0">
                <a:latin typeface="Cambria" pitchFamily="18" charset="0"/>
                <a:cs typeface="Arial" pitchFamily="34" charset="0"/>
              </a:rPr>
              <a:t> </a:t>
            </a:r>
            <a:r>
              <a:rPr lang="en-GB" altLang="ja-JP" dirty="0" err="1">
                <a:latin typeface="Cambria" pitchFamily="18" charset="0"/>
                <a:cs typeface="Arial" pitchFamily="34" charset="0"/>
              </a:rPr>
              <a:t>ogni</a:t>
            </a:r>
            <a:r>
              <a:rPr lang="en-GB" altLang="ja-JP" dirty="0">
                <a:latin typeface="Cambria" pitchFamily="18" charset="0"/>
                <a:cs typeface="Arial" pitchFamily="34" charset="0"/>
              </a:rPr>
              <a:t> </a:t>
            </a:r>
            <a:r>
              <a:rPr lang="en-GB" altLang="ja-JP" dirty="0" smtClean="0">
                <a:latin typeface="Cambria" pitchFamily="18" charset="0"/>
                <a:cs typeface="Arial" pitchFamily="34" charset="0"/>
              </a:rPr>
              <a:t>anno</a:t>
            </a:r>
            <a:endParaRPr lang="en-GB" altLang="ja-JP" sz="3200" dirty="0">
              <a:latin typeface="Cambria" pitchFamily="18" charset="0"/>
              <a:cs typeface="Arial" pitchFamily="34" charset="0"/>
            </a:endParaRPr>
          </a:p>
          <a:p>
            <a:pPr algn="ctr"/>
            <a:r>
              <a:rPr lang="en-GB" altLang="ja-JP" sz="3600" dirty="0">
                <a:latin typeface="Cambria" pitchFamily="18" charset="0"/>
                <a:cs typeface="Arial" pitchFamily="34" charset="0"/>
              </a:rPr>
              <a:t> </a:t>
            </a:r>
            <a:r>
              <a:rPr lang="en-GB" altLang="ja-JP" sz="3200" dirty="0" smtClean="0">
                <a:latin typeface="Cambria" pitchFamily="18" charset="0"/>
                <a:cs typeface="Arial" pitchFamily="34" charset="0"/>
              </a:rPr>
              <a:t>(</a:t>
            </a:r>
            <a:r>
              <a:rPr lang="en-GB" altLang="ja-JP" sz="3200" dirty="0" err="1" smtClean="0">
                <a:latin typeface="Cambria" pitchFamily="18" charset="0"/>
                <a:cs typeface="Arial" pitchFamily="34" charset="0"/>
              </a:rPr>
              <a:t>maggiore</a:t>
            </a:r>
            <a:r>
              <a:rPr lang="en-GB" altLang="ja-JP" sz="32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en-GB" altLang="ja-JP" sz="3200" dirty="0" err="1">
                <a:latin typeface="Cambria" pitchFamily="18" charset="0"/>
                <a:cs typeface="Arial" pitchFamily="34" charset="0"/>
              </a:rPr>
              <a:t>incidenza</a:t>
            </a:r>
            <a:r>
              <a:rPr lang="en-GB" altLang="ja-JP" sz="3200" dirty="0">
                <a:latin typeface="Cambria" pitchFamily="18" charset="0"/>
                <a:cs typeface="Arial" pitchFamily="34" charset="0"/>
              </a:rPr>
              <a:t> : bambini  e  &gt; 65 </a:t>
            </a:r>
            <a:r>
              <a:rPr lang="en-GB" altLang="ja-JP" sz="3200" dirty="0" err="1">
                <a:latin typeface="Cambria" pitchFamily="18" charset="0"/>
                <a:cs typeface="Arial" pitchFamily="34" charset="0"/>
              </a:rPr>
              <a:t>aa</a:t>
            </a:r>
            <a:r>
              <a:rPr lang="en-GB" altLang="ja-JP" sz="3200" dirty="0">
                <a:latin typeface="Cambria" pitchFamily="18" charset="0"/>
                <a:cs typeface="Arial" pitchFamily="34" charset="0"/>
              </a:rPr>
              <a:t>)</a:t>
            </a:r>
            <a:r>
              <a:rPr lang="it-IT" altLang="ja-JP" sz="3200" dirty="0">
                <a:latin typeface="Cambr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55302" name="Rectangle 11"/>
          <p:cNvSpPr>
            <a:spLocks noChangeArrowheads="1"/>
          </p:cNvSpPr>
          <p:nvPr/>
        </p:nvSpPr>
        <p:spPr bwMode="auto">
          <a:xfrm>
            <a:off x="2403475" y="3933825"/>
            <a:ext cx="42814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GB" altLang="ja-JP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6</a:t>
            </a:r>
            <a:r>
              <a:rPr lang="en-GB" altLang="ja-JP" sz="32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 </a:t>
            </a:r>
            <a:r>
              <a:rPr lang="en-GB" altLang="ja-JP" sz="24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%</a:t>
            </a:r>
            <a:r>
              <a:rPr lang="en-GB" altLang="ja-JP" sz="32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 </a:t>
            </a:r>
            <a:r>
              <a:rPr lang="en-GB" altLang="ja-JP" sz="3200" b="1" dirty="0" err="1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mortalità</a:t>
            </a:r>
            <a:r>
              <a:rPr lang="en-GB" altLang="ja-JP" sz="32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 </a:t>
            </a:r>
            <a:r>
              <a:rPr lang="en-GB" altLang="ja-JP" sz="3200" b="1" dirty="0" err="1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globale</a:t>
            </a:r>
            <a:r>
              <a:rPr lang="en-GB" altLang="ja-JP" sz="32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 </a:t>
            </a:r>
            <a:endParaRPr lang="it-IT" altLang="ja-JP" sz="3200" b="1" dirty="0">
              <a:solidFill>
                <a:srgbClr val="00B0F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olo 1"/>
          <p:cNvSpPr txBox="1">
            <a:spLocks/>
          </p:cNvSpPr>
          <p:nvPr/>
        </p:nvSpPr>
        <p:spPr bwMode="auto">
          <a:xfrm>
            <a:off x="899592" y="260648"/>
            <a:ext cx="69977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it-IT" sz="2800" dirty="0" smtClean="0">
                <a:solidFill>
                  <a:srgbClr val="C00000"/>
                </a:solidFill>
                <a:latin typeface="Cambria" pitchFamily="18" charset="0"/>
                <a:ea typeface="+mj-ea"/>
                <a:cs typeface="Arial" charset="0"/>
              </a:rPr>
              <a:t>Malattie polmonari croniche ostruttive</a:t>
            </a:r>
            <a:br>
              <a:rPr lang="it-IT" sz="2800" dirty="0" smtClean="0">
                <a:solidFill>
                  <a:srgbClr val="C00000"/>
                </a:solidFill>
                <a:latin typeface="Cambria" pitchFamily="18" charset="0"/>
                <a:ea typeface="+mj-ea"/>
                <a:cs typeface="Arial" charset="0"/>
              </a:rPr>
            </a:br>
            <a:r>
              <a:rPr lang="it-IT" sz="2800" dirty="0" smtClean="0">
                <a:solidFill>
                  <a:srgbClr val="C00000"/>
                </a:solidFill>
                <a:latin typeface="Cambria" pitchFamily="18" charset="0"/>
                <a:ea typeface="+mj-ea"/>
                <a:cs typeface="Arial" charset="0"/>
              </a:rPr>
              <a:t>BPCO: Prevalenza in Italia</a:t>
            </a:r>
            <a:endParaRPr lang="en-US" dirty="0" smtClean="0">
              <a:solidFill>
                <a:srgbClr val="C00000"/>
              </a:solidFill>
              <a:latin typeface="Cambria" pitchFamily="18" charset="0"/>
              <a:ea typeface="+mj-ea"/>
              <a:cs typeface="Arial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495300" y="1623536"/>
            <a:ext cx="787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dirty="0" smtClean="0">
                <a:solidFill>
                  <a:srgbClr val="CA005D"/>
                </a:solidFill>
                <a:latin typeface="Cambria" pitchFamily="18" charset="0"/>
              </a:rPr>
              <a:t>Le valutazioni di mortalità/morbosità per BPCO comprendono di norma, in maniera non uniforme, bronchite cronica, enfisema ed asma </a:t>
            </a:r>
            <a:r>
              <a:rPr lang="it-IT" baseline="30000" dirty="0" smtClean="0">
                <a:solidFill>
                  <a:srgbClr val="CA005D"/>
                </a:solidFill>
                <a:latin typeface="Cambria" pitchFamily="18" charset="0"/>
              </a:rPr>
              <a:t>15</a:t>
            </a:r>
            <a:endParaRPr lang="it-IT" dirty="0">
              <a:solidFill>
                <a:srgbClr val="CA005D"/>
              </a:solidFill>
              <a:latin typeface="Cambria" pitchFamily="18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482600" y="2862638"/>
            <a:ext cx="7899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 Riguardo alla morbosità, nel </a:t>
            </a:r>
            <a:r>
              <a:rPr lang="it-IT" sz="1600" b="1" dirty="0" smtClean="0">
                <a:solidFill>
                  <a:srgbClr val="00386B"/>
                </a:solidFill>
                <a:latin typeface="Cambria" pitchFamily="18" charset="0"/>
              </a:rPr>
              <a:t>2004 la BPCO </a:t>
            </a: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è risultata essere la quarta causa di malattia cronica in Italia, </a:t>
            </a:r>
            <a:r>
              <a:rPr lang="it-IT" sz="1600" b="1" dirty="0" smtClean="0">
                <a:solidFill>
                  <a:srgbClr val="00386B"/>
                </a:solidFill>
                <a:latin typeface="Cambria" pitchFamily="18" charset="0"/>
              </a:rPr>
              <a:t>con 4 milioni</a:t>
            </a: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 di persone colpite </a:t>
            </a:r>
            <a:r>
              <a:rPr lang="it-IT" sz="1600" baseline="30000" dirty="0" smtClean="0">
                <a:solidFill>
                  <a:srgbClr val="00386B"/>
                </a:solidFill>
                <a:latin typeface="Cambria" pitchFamily="18" charset="0"/>
              </a:rPr>
              <a:t>15</a:t>
            </a:r>
            <a:endParaRPr lang="it-IT" sz="1600" dirty="0" smtClean="0">
              <a:solidFill>
                <a:srgbClr val="00386B"/>
              </a:solidFill>
              <a:latin typeface="Cambria" pitchFamily="18" charset="0"/>
            </a:endParaRPr>
          </a:p>
          <a:p>
            <a:pPr>
              <a:buFont typeface="Wingdings" pitchFamily="2" charset="2"/>
              <a:buChar char="ü"/>
            </a:pPr>
            <a:endParaRPr lang="it-IT" sz="1600" dirty="0" smtClean="0">
              <a:solidFill>
                <a:srgbClr val="00386B"/>
              </a:solidFill>
              <a:latin typeface="Cambria" pitchFamily="18" charset="0"/>
            </a:endParaRPr>
          </a:p>
          <a:p>
            <a:pPr>
              <a:buFont typeface="Wingdings" pitchFamily="2" charset="2"/>
              <a:buChar char="ü"/>
            </a:pPr>
            <a:endParaRPr lang="it-IT" sz="1600" dirty="0" smtClean="0">
              <a:solidFill>
                <a:srgbClr val="00386B"/>
              </a:solidFill>
              <a:latin typeface="Cambria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 Dopo artrosi/artrite, ipertensione ed osteoporosi, la BPCO è, con il diabete, la malattia a maggiore </a:t>
            </a:r>
            <a:r>
              <a:rPr lang="it-IT" sz="1600" b="1" dirty="0" smtClean="0">
                <a:solidFill>
                  <a:srgbClr val="00386B"/>
                </a:solidFill>
                <a:latin typeface="Cambria" pitchFamily="18" charset="0"/>
              </a:rPr>
              <a:t>prevalenza nella popolazione anziana </a:t>
            </a: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(circa </a:t>
            </a:r>
            <a:r>
              <a:rPr lang="it-IT" sz="1600" b="1" dirty="0" smtClean="0">
                <a:solidFill>
                  <a:srgbClr val="00386B"/>
                </a:solidFill>
                <a:latin typeface="Cambria" pitchFamily="18" charset="0"/>
              </a:rPr>
              <a:t>6%</a:t>
            </a: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, Istat 2005) </a:t>
            </a:r>
            <a:r>
              <a:rPr lang="it-IT" sz="1600" baseline="30000" dirty="0" smtClean="0">
                <a:solidFill>
                  <a:srgbClr val="00386B"/>
                </a:solidFill>
                <a:latin typeface="Cambria" pitchFamily="18" charset="0"/>
              </a:rPr>
              <a:t>15</a:t>
            </a:r>
          </a:p>
          <a:p>
            <a:endParaRPr lang="it-IT" sz="1600" dirty="0" smtClean="0">
              <a:solidFill>
                <a:srgbClr val="00386B"/>
              </a:solidFill>
              <a:latin typeface="Cambria" pitchFamily="18" charset="0"/>
            </a:endParaRPr>
          </a:p>
          <a:p>
            <a:endParaRPr lang="it-IT" sz="1600" dirty="0" smtClean="0">
              <a:solidFill>
                <a:srgbClr val="00386B"/>
              </a:solidFill>
              <a:latin typeface="Cambria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1600" b="1" dirty="0" smtClean="0">
                <a:solidFill>
                  <a:srgbClr val="00386B"/>
                </a:solidFill>
                <a:latin typeface="Cambria" pitchFamily="18" charset="0"/>
              </a:rPr>
              <a:t> Bronchite cronica ed asma </a:t>
            </a: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colpiscono </a:t>
            </a:r>
            <a:r>
              <a:rPr lang="it-IT" sz="1600" b="1" dirty="0" smtClean="0">
                <a:solidFill>
                  <a:srgbClr val="00386B"/>
                </a:solidFill>
                <a:latin typeface="Cambria" pitchFamily="18" charset="0"/>
              </a:rPr>
              <a:t>più del 20% della popolazione anziana </a:t>
            </a: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(&gt;64 anni)</a:t>
            </a:r>
            <a:r>
              <a:rPr lang="it-IT" sz="1600" baseline="30000" dirty="0" smtClean="0">
                <a:solidFill>
                  <a:srgbClr val="00386B"/>
                </a:solidFill>
                <a:latin typeface="Cambria" pitchFamily="18" charset="0"/>
              </a:rPr>
              <a:t> 15</a:t>
            </a:r>
            <a:endParaRPr lang="it-IT" sz="1600" b="1" dirty="0">
              <a:solidFill>
                <a:srgbClr val="00386B"/>
              </a:solidFill>
              <a:latin typeface="Cambria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290280" y="6467270"/>
            <a:ext cx="6618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lvl="0" indent="-228600">
              <a:spcBef>
                <a:spcPts val="300"/>
              </a:spcBef>
            </a:pPr>
            <a:r>
              <a:rPr lang="nl-NL" sz="1000" dirty="0" smtClean="0">
                <a:solidFill>
                  <a:srgbClr val="00386B"/>
                </a:solidFill>
                <a:latin typeface="Cambria" pitchFamily="18" charset="0"/>
              </a:rPr>
              <a:t>15. http://www.salute.gov.it/imgs/c_17_pubblicazioni_1473_ulterioriallegati_ulterioreallegato_0_alleg.pdf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ttangolo 2"/>
          <p:cNvSpPr>
            <a:spLocks noChangeArrowheads="1"/>
          </p:cNvSpPr>
          <p:nvPr/>
        </p:nvSpPr>
        <p:spPr bwMode="auto">
          <a:xfrm>
            <a:off x="299554" y="1266742"/>
            <a:ext cx="84486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 dirty="0" smtClean="0">
                <a:solidFill>
                  <a:srgbClr val="00386B"/>
                </a:solidFill>
                <a:latin typeface="Cambria" pitchFamily="18" charset="0"/>
              </a:rPr>
              <a:t>La naturale progressione della BPCO comprende episodi di </a:t>
            </a:r>
            <a:r>
              <a:rPr lang="it-IT" sz="1400" b="1" dirty="0" smtClean="0">
                <a:solidFill>
                  <a:srgbClr val="00386B"/>
                </a:solidFill>
                <a:latin typeface="Cambria" pitchFamily="18" charset="0"/>
              </a:rPr>
              <a:t>esacerbazione acuta</a:t>
            </a:r>
            <a:r>
              <a:rPr lang="it-IT" sz="1400" dirty="0" smtClean="0">
                <a:solidFill>
                  <a:srgbClr val="00386B"/>
                </a:solidFill>
                <a:latin typeface="Cambria" pitchFamily="18" charset="0"/>
              </a:rPr>
              <a:t>, con peggioramento dei sintomi respiratori, quali dispnea, tosse e produzione di escreato </a:t>
            </a:r>
            <a:r>
              <a:rPr lang="en-GB" sz="1400" baseline="30000" dirty="0" smtClean="0">
                <a:solidFill>
                  <a:srgbClr val="00386B"/>
                </a:solidFill>
                <a:latin typeface="Cambria" pitchFamily="18" charset="0"/>
                <a:ea typeface="Arial Unicode MS" pitchFamily="34" charset="-128"/>
                <a:cs typeface="Arial" pitchFamily="34" charset="0"/>
              </a:rPr>
              <a:t>17</a:t>
            </a:r>
            <a:endParaRPr lang="it-IT" sz="1400" dirty="0">
              <a:solidFill>
                <a:srgbClr val="00386B"/>
              </a:solidFill>
              <a:latin typeface="Cambria" pitchFamily="18" charset="0"/>
            </a:endParaRPr>
          </a:p>
        </p:txBody>
      </p:sp>
      <p:sp>
        <p:nvSpPr>
          <p:cNvPr id="11" name="Titolo 1"/>
          <p:cNvSpPr txBox="1">
            <a:spLocks/>
          </p:cNvSpPr>
          <p:nvPr/>
        </p:nvSpPr>
        <p:spPr bwMode="auto">
          <a:xfrm>
            <a:off x="827584" y="188640"/>
            <a:ext cx="69977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it-IT" sz="3600" dirty="0" smtClean="0">
                <a:solidFill>
                  <a:srgbClr val="C00000"/>
                </a:solidFill>
                <a:latin typeface="Cambria" pitchFamily="18" charset="0"/>
                <a:ea typeface="+mj-ea"/>
                <a:cs typeface="Arial" charset="0"/>
              </a:rPr>
              <a:t>BPCO</a:t>
            </a:r>
          </a:p>
          <a:p>
            <a:pPr lvl="0" algn="ctr"/>
            <a:r>
              <a:rPr lang="it-IT" sz="2800" dirty="0" smtClean="0">
                <a:solidFill>
                  <a:srgbClr val="C00000"/>
                </a:solidFill>
                <a:latin typeface="Cambria" pitchFamily="18" charset="0"/>
                <a:ea typeface="+mj-ea"/>
                <a:cs typeface="Arial" charset="0"/>
              </a:rPr>
              <a:t>Perché un fattore di rischio per PD?</a:t>
            </a:r>
            <a:endParaRPr lang="en-US" sz="2800" dirty="0" smtClean="0">
              <a:solidFill>
                <a:srgbClr val="C00000"/>
              </a:solidFill>
              <a:latin typeface="Cambria" pitchFamily="18" charset="0"/>
              <a:ea typeface="+mj-ea"/>
              <a:cs typeface="Arial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79401" y="3162301"/>
            <a:ext cx="272497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Nel </a:t>
            </a:r>
            <a:r>
              <a:rPr lang="it-IT" sz="1600" b="1" dirty="0" smtClean="0">
                <a:solidFill>
                  <a:srgbClr val="00386B"/>
                </a:solidFill>
                <a:latin typeface="Cambria" pitchFamily="18" charset="0"/>
              </a:rPr>
              <a:t>50% dei casi</a:t>
            </a: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, per le riacutizzazioni della BPCO si riconosce un’origine batterica: </a:t>
            </a:r>
          </a:p>
          <a:p>
            <a:r>
              <a:rPr lang="it-IT" sz="1600" b="1" dirty="0" smtClean="0">
                <a:solidFill>
                  <a:srgbClr val="00386B"/>
                </a:solidFill>
                <a:latin typeface="Cambria" pitchFamily="18" charset="0"/>
              </a:rPr>
              <a:t>gli pneumococchi ne sono i principali responsabili: </a:t>
            </a: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sono rilevati nelle secrezioni bronchiali del </a:t>
            </a:r>
            <a:r>
              <a:rPr lang="it-IT" sz="1600" b="1" dirty="0" smtClean="0">
                <a:solidFill>
                  <a:srgbClr val="00386B"/>
                </a:solidFill>
                <a:latin typeface="Cambria" pitchFamily="18" charset="0"/>
              </a:rPr>
              <a:t>10-15% dei pazienti con BPCO, </a:t>
            </a: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</a:rPr>
              <a:t>sia nel caso di malattia stabilizzata sia nelle esacerbazioni</a:t>
            </a:r>
            <a:r>
              <a:rPr lang="it-IT" sz="1600" b="1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GB" sz="1400" baseline="30000" dirty="0" smtClean="0">
                <a:solidFill>
                  <a:srgbClr val="00386B"/>
                </a:solidFill>
                <a:latin typeface="Cambria" pitchFamily="18" charset="0"/>
                <a:ea typeface="Arial Unicode MS" pitchFamily="34" charset="-128"/>
                <a:cs typeface="Arial" pitchFamily="34" charset="0"/>
              </a:rPr>
              <a:t>17</a:t>
            </a:r>
            <a:endParaRPr lang="it-IT" sz="1400" b="1" dirty="0" smtClean="0">
              <a:solidFill>
                <a:srgbClr val="00386B"/>
              </a:solidFill>
              <a:latin typeface="Cambria" pitchFamily="18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292100" y="1901736"/>
            <a:ext cx="8115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i="1" dirty="0" smtClean="0">
                <a:solidFill>
                  <a:srgbClr val="00386B"/>
                </a:solidFill>
                <a:latin typeface="Cambria" pitchFamily="18" charset="0"/>
              </a:rPr>
              <a:t>Streptococcus </a:t>
            </a:r>
            <a:r>
              <a:rPr lang="en-US" sz="1400" b="1" i="1" dirty="0" err="1" smtClean="0">
                <a:solidFill>
                  <a:srgbClr val="00386B"/>
                </a:solidFill>
                <a:latin typeface="Cambria" pitchFamily="18" charset="0"/>
              </a:rPr>
              <a:t>pneumoniae</a:t>
            </a:r>
            <a:r>
              <a:rPr lang="en-US" sz="1400" b="1" i="1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ed</a:t>
            </a:r>
            <a:r>
              <a:rPr lang="en-US" sz="1400" i="1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b="1" i="1" dirty="0" err="1" smtClean="0">
                <a:solidFill>
                  <a:srgbClr val="00386B"/>
                </a:solidFill>
                <a:latin typeface="Cambria" pitchFamily="18" charset="0"/>
              </a:rPr>
              <a:t>Haemophilus</a:t>
            </a:r>
            <a:r>
              <a:rPr lang="en-US" sz="1400" b="1" i="1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b="1" i="1" dirty="0" err="1" smtClean="0">
                <a:solidFill>
                  <a:srgbClr val="00386B"/>
                </a:solidFill>
                <a:latin typeface="Cambria" pitchFamily="18" charset="0"/>
              </a:rPr>
              <a:t>influenzae</a:t>
            </a:r>
            <a:r>
              <a:rPr lang="en-US" sz="1400" b="1" i="1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sono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i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patogeni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più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comunemente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isolati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da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colture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di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espettorato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di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questi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US" sz="1400" dirty="0" err="1" smtClean="0">
                <a:solidFill>
                  <a:srgbClr val="00386B"/>
                </a:solidFill>
                <a:latin typeface="Cambria" pitchFamily="18" charset="0"/>
              </a:rPr>
              <a:t>pazienti</a:t>
            </a:r>
            <a:r>
              <a:rPr lang="en-US" sz="1400" dirty="0" smtClean="0">
                <a:solidFill>
                  <a:srgbClr val="00386B"/>
                </a:solidFill>
                <a:latin typeface="Cambria" pitchFamily="18" charset="0"/>
              </a:rPr>
              <a:t> </a:t>
            </a:r>
            <a:r>
              <a:rPr lang="en-GB" sz="1400" baseline="30000" dirty="0" smtClean="0">
                <a:solidFill>
                  <a:srgbClr val="00386B"/>
                </a:solidFill>
                <a:latin typeface="Cambria" pitchFamily="18" charset="0"/>
                <a:ea typeface="Arial Unicode MS" pitchFamily="34" charset="-128"/>
                <a:cs typeface="Arial" pitchFamily="34" charset="0"/>
              </a:rPr>
              <a:t>18</a:t>
            </a:r>
            <a:endParaRPr lang="en-US" sz="1400" dirty="0" smtClean="0">
              <a:solidFill>
                <a:srgbClr val="00386B"/>
              </a:solidFill>
              <a:latin typeface="Cambria" pitchFamily="18" charset="0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3212626" y="6101834"/>
            <a:ext cx="448357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000" dirty="0" smtClean="0">
                <a:latin typeface="Cambria" pitchFamily="18" charset="0"/>
              </a:rPr>
              <a:t>Tratto da </a:t>
            </a:r>
            <a:r>
              <a:rPr lang="en-GB" sz="1000" baseline="30000" dirty="0" smtClean="0">
                <a:latin typeface="Cambria" pitchFamily="18" charset="0"/>
                <a:ea typeface="Arial Unicode MS" pitchFamily="34" charset="-128"/>
                <a:cs typeface="Arial" pitchFamily="34" charset="0"/>
              </a:rPr>
              <a:t>18</a:t>
            </a:r>
            <a:endParaRPr lang="it-IT" sz="1000" dirty="0">
              <a:latin typeface="Cambria" pitchFamily="18" charset="0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179512" y="6419418"/>
            <a:ext cx="8314168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lvl="0" indent="-228600">
              <a:spcBef>
                <a:spcPts val="300"/>
              </a:spcBef>
            </a:pPr>
            <a:r>
              <a:rPr lang="da-DK" sz="1000" dirty="0" smtClean="0">
                <a:solidFill>
                  <a:srgbClr val="00386B"/>
                </a:solidFill>
                <a:latin typeface="Cambria" pitchFamily="18" charset="0"/>
              </a:rPr>
              <a:t>17. Obert J, Burgel PR. Med Mal Infect 2012;42(5):188-92</a:t>
            </a:r>
          </a:p>
          <a:p>
            <a:pPr marL="228600" lvl="0" indent="-228600">
              <a:spcBef>
                <a:spcPts val="300"/>
              </a:spcBef>
            </a:pPr>
            <a:r>
              <a:rPr lang="da-DK" sz="1000" dirty="0" smtClean="0">
                <a:solidFill>
                  <a:srgbClr val="00386B"/>
                </a:solidFill>
                <a:latin typeface="Cambria" pitchFamily="18" charset="0"/>
              </a:rPr>
              <a:t>18. Eller et al. Chest 1998; 113; 152-1548</a:t>
            </a:r>
          </a:p>
        </p:txBody>
      </p:sp>
      <p:pic>
        <p:nvPicPr>
          <p:cNvPr id="16" name="Immagine 15" descr="t24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25801" y="2797296"/>
            <a:ext cx="5537200" cy="3298704"/>
          </a:xfrm>
          <a:prstGeom prst="rect">
            <a:avLst/>
          </a:prstGeom>
        </p:spPr>
      </p:pic>
      <p:sp>
        <p:nvSpPr>
          <p:cNvPr id="26" name="Rettangolo arrotondato 25"/>
          <p:cNvSpPr/>
          <p:nvPr/>
        </p:nvSpPr>
        <p:spPr>
          <a:xfrm>
            <a:off x="3240535" y="3784601"/>
            <a:ext cx="2004565" cy="14727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latin typeface="Cambria" pitchFamily="18" charset="0"/>
            </a:endParaRPr>
          </a:p>
        </p:txBody>
      </p:sp>
      <p:sp>
        <p:nvSpPr>
          <p:cNvPr id="27" name="Rettangolo arrotondato 26"/>
          <p:cNvSpPr/>
          <p:nvPr/>
        </p:nvSpPr>
        <p:spPr>
          <a:xfrm>
            <a:off x="3227835" y="3274448"/>
            <a:ext cx="2066662" cy="16491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latin typeface="Cambria" pitchFamily="18" charset="0"/>
            </a:endParaRPr>
          </a:p>
        </p:txBody>
      </p:sp>
      <p:sp>
        <p:nvSpPr>
          <p:cNvPr id="28" name="Rettangolo arrotondato 27"/>
          <p:cNvSpPr/>
          <p:nvPr/>
        </p:nvSpPr>
        <p:spPr>
          <a:xfrm>
            <a:off x="4572000" y="2781300"/>
            <a:ext cx="685800" cy="34058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latin typeface="Cambria" pitchFamily="18" charset="0"/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3200400" y="2527300"/>
            <a:ext cx="579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 smtClean="0">
                <a:latin typeface="Cambria" pitchFamily="18" charset="0"/>
              </a:rPr>
              <a:t>Batteri dominanti nell’escreato di 112 pazienti con esacerbazione infettiva acuta di BPCO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62301" y="1257301"/>
            <a:ext cx="5969000" cy="459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tangolo 2"/>
          <p:cNvSpPr/>
          <p:nvPr/>
        </p:nvSpPr>
        <p:spPr>
          <a:xfrm>
            <a:off x="194670" y="2044698"/>
            <a:ext cx="3361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1400" dirty="0" smtClean="0">
              <a:solidFill>
                <a:srgbClr val="00386B"/>
              </a:solidFill>
              <a:latin typeface="Cambria" pitchFamily="18" charset="0"/>
            </a:endParaRPr>
          </a:p>
          <a:p>
            <a:endParaRPr lang="it-IT" sz="1400" dirty="0" smtClean="0">
              <a:solidFill>
                <a:srgbClr val="00386B"/>
              </a:solidFill>
              <a:latin typeface="Cambria" pitchFamily="18" charset="0"/>
            </a:endParaRPr>
          </a:p>
          <a:p>
            <a:endParaRPr lang="it-IT" sz="1400" dirty="0" smtClean="0">
              <a:solidFill>
                <a:srgbClr val="00386B"/>
              </a:solidFill>
              <a:latin typeface="Cambria" pitchFamily="18" charset="0"/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899592" y="188640"/>
            <a:ext cx="69977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3600" dirty="0" smtClean="0">
                <a:solidFill>
                  <a:srgbClr val="C00000"/>
                </a:solidFill>
                <a:latin typeface="Cambria" pitchFamily="18" charset="0"/>
                <a:ea typeface="+mj-ea"/>
                <a:cs typeface="Arial" charset="0"/>
              </a:rPr>
              <a:t>BPCO</a:t>
            </a:r>
          </a:p>
          <a:p>
            <a:pPr lvl="0" algn="ctr"/>
            <a:r>
              <a:rPr lang="it-IT" sz="2800" dirty="0" smtClean="0">
                <a:solidFill>
                  <a:srgbClr val="C00000"/>
                </a:solidFill>
                <a:latin typeface="Cambria" pitchFamily="18" charset="0"/>
                <a:ea typeface="+mj-ea"/>
                <a:cs typeface="Arial" charset="0"/>
              </a:rPr>
              <a:t>Perché un fattore di rischio per PD?</a:t>
            </a:r>
            <a:endParaRPr lang="en-US" sz="2800" dirty="0" smtClean="0">
              <a:solidFill>
                <a:srgbClr val="C00000"/>
              </a:solidFill>
              <a:latin typeface="Cambria" pitchFamily="18" charset="0"/>
              <a:ea typeface="+mj-ea"/>
              <a:cs typeface="Arial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3340100" y="5843592"/>
            <a:ext cx="4089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 smtClean="0">
                <a:latin typeface="Cambria" pitchFamily="18" charset="0"/>
              </a:rPr>
              <a:t>Ciclo ipotetico di infezione e infiammazione nella BPCO </a:t>
            </a:r>
            <a:r>
              <a:rPr lang="en-GB" sz="1200" baseline="30000" dirty="0" smtClean="0">
                <a:latin typeface="Cambria" pitchFamily="18" charset="0"/>
                <a:ea typeface="Arial Unicode MS" pitchFamily="34" charset="-128"/>
                <a:cs typeface="Arial" pitchFamily="34" charset="0"/>
              </a:rPr>
              <a:t>19</a:t>
            </a:r>
            <a:endParaRPr lang="it-IT" sz="1200" dirty="0">
              <a:latin typeface="Cambria" pitchFamily="18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190500" y="1465792"/>
            <a:ext cx="3886200" cy="2443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it-IT" sz="1400" dirty="0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Fattori specifici della BPCO aumentano il rischio di infezioni </a:t>
            </a:r>
            <a:r>
              <a:rPr lang="it-IT" sz="1400" dirty="0" err="1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pneumococciche</a:t>
            </a:r>
            <a:r>
              <a:rPr lang="it-IT" sz="1400" dirty="0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, come l’ipersecrezione di muco nei tratti respiratori </a:t>
            </a:r>
            <a:r>
              <a:rPr lang="en-GB" sz="1400" baseline="30000" dirty="0" smtClean="0">
                <a:solidFill>
                  <a:srgbClr val="00386B"/>
                </a:solidFill>
                <a:latin typeface="Cambria" pitchFamily="18" charset="0"/>
                <a:ea typeface="Arial Unicode MS" pitchFamily="34" charset="-128"/>
                <a:cs typeface="Arial" pitchFamily="34" charset="0"/>
              </a:rPr>
              <a:t>17</a:t>
            </a:r>
            <a:endParaRPr lang="it-IT" sz="1400" dirty="0" smtClean="0">
              <a:solidFill>
                <a:srgbClr val="00386B"/>
              </a:solidFill>
              <a:latin typeface="Cambria" pitchFamily="18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endParaRPr lang="it-IT" sz="1400" dirty="0" smtClean="0">
              <a:solidFill>
                <a:srgbClr val="00386B"/>
              </a:solidFill>
              <a:latin typeface="Cambria" pitchFamily="18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endParaRPr lang="it-IT" sz="1400" dirty="0" smtClean="0">
              <a:solidFill>
                <a:srgbClr val="00386B"/>
              </a:solidFill>
              <a:latin typeface="Cambria" pitchFamily="18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r>
              <a:rPr lang="it-IT" sz="1400" dirty="0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La presenza di ostruzione </a:t>
            </a:r>
            <a:r>
              <a:rPr lang="it-IT" sz="1400" dirty="0" err="1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bronchiolare</a:t>
            </a:r>
            <a:r>
              <a:rPr lang="it-IT" sz="1400" dirty="0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 causata dal muco è ritenuta un fattore indipendente di mortalità in pazienti con BPCO di grado severo </a:t>
            </a:r>
            <a:r>
              <a:rPr lang="en-GB" sz="1400" baseline="30000" dirty="0" smtClean="0">
                <a:solidFill>
                  <a:srgbClr val="00386B"/>
                </a:solidFill>
                <a:latin typeface="Cambria" pitchFamily="18" charset="0"/>
                <a:ea typeface="Arial Unicode MS" pitchFamily="34" charset="-128"/>
                <a:cs typeface="Arial" pitchFamily="34" charset="0"/>
              </a:rPr>
              <a:t>17</a:t>
            </a:r>
            <a:endParaRPr lang="it-IT" sz="1400" dirty="0" smtClean="0">
              <a:solidFill>
                <a:srgbClr val="00386B"/>
              </a:solidFill>
              <a:latin typeface="Cambria" pitchFamily="18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endParaRPr lang="it-IT" sz="1400" dirty="0" smtClean="0">
              <a:solidFill>
                <a:srgbClr val="00386B"/>
              </a:solidFill>
              <a:latin typeface="Cambria" pitchFamily="18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endParaRPr lang="it-IT" sz="1400" dirty="0" smtClean="0">
              <a:solidFill>
                <a:srgbClr val="00386B"/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251520" y="6237312"/>
            <a:ext cx="8064896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lvl="0" indent="-228600">
              <a:spcBef>
                <a:spcPts val="300"/>
              </a:spcBef>
            </a:pPr>
            <a:r>
              <a:rPr lang="da-DK" sz="1000" dirty="0" smtClean="0">
                <a:solidFill>
                  <a:srgbClr val="00386B"/>
                </a:solidFill>
                <a:latin typeface="Cambria" pitchFamily="18" charset="0"/>
              </a:rPr>
              <a:t>17. Obert J, Burgel PR. Med Mal Infect 2012;42(5):188-92</a:t>
            </a:r>
          </a:p>
          <a:p>
            <a:pPr marL="228600" lvl="0" indent="-228600">
              <a:spcBef>
                <a:spcPts val="300"/>
              </a:spcBef>
            </a:pPr>
            <a:r>
              <a:rPr lang="da-DK" sz="1000" dirty="0" smtClean="0">
                <a:solidFill>
                  <a:srgbClr val="00386B"/>
                </a:solidFill>
                <a:latin typeface="Cambria" pitchFamily="18" charset="0"/>
              </a:rPr>
              <a:t>19. Decramer M, et al. Lancet 2012;379(9823):1341-51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215900" y="3802237"/>
            <a:ext cx="3149600" cy="150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it-IT" sz="1400" dirty="0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Gli pneumococchi possono trovare in questi tappi di muco un ambiente particolarmente favorevole per proliferare e il loro sviluppo favorisce l’occorrenza della BPCO e le esacerbazioni delle polmoniti </a:t>
            </a:r>
            <a:r>
              <a:rPr lang="en-GB" sz="1400" baseline="30000" dirty="0" smtClean="0">
                <a:solidFill>
                  <a:srgbClr val="00386B"/>
                </a:solidFill>
                <a:latin typeface="Cambria" pitchFamily="18" charset="0"/>
                <a:ea typeface="Arial Unicode MS" pitchFamily="34" charset="-128"/>
                <a:cs typeface="Arial" pitchFamily="34" charset="0"/>
              </a:rPr>
              <a:t>17</a:t>
            </a:r>
            <a:endParaRPr lang="it-IT" sz="1400" dirty="0" smtClean="0">
              <a:solidFill>
                <a:srgbClr val="00386B"/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8280400" y="2159000"/>
            <a:ext cx="850900" cy="3060700"/>
          </a:xfrm>
          <a:prstGeom prst="rect">
            <a:avLst/>
          </a:prstGeom>
          <a:solidFill>
            <a:schemeClr val="bg1"/>
          </a:solidFill>
          <a:ln w="0">
            <a:noFill/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arrotondato 2"/>
          <p:cNvSpPr/>
          <p:nvPr/>
        </p:nvSpPr>
        <p:spPr>
          <a:xfrm>
            <a:off x="228600" y="1511300"/>
            <a:ext cx="8686800" cy="23114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0000"/>
              </a:lnSpc>
            </a:pP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Le esacerbazioni della BPCO si associano a:</a:t>
            </a:r>
          </a:p>
          <a:p>
            <a:pPr>
              <a:lnSpc>
                <a:spcPct val="110000"/>
              </a:lnSpc>
            </a:pPr>
            <a:endParaRPr lang="it-IT" sz="1600" dirty="0" smtClean="0">
              <a:solidFill>
                <a:srgbClr val="00386B"/>
              </a:solidFill>
              <a:latin typeface="Cambria" pitchFamily="18" charset="0"/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 maggior consumo di risorse sanitarie 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 peggioramento della qualità di vita </a:t>
            </a:r>
          </a:p>
          <a:p>
            <a:pPr lvl="3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 rapido deterioramento della funzionalità respiratoria </a:t>
            </a:r>
          </a:p>
          <a:p>
            <a:pPr lvl="4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 ridotta sopravvivenza </a:t>
            </a:r>
            <a:r>
              <a:rPr lang="en-GB" sz="1600" baseline="30000" dirty="0" smtClean="0">
                <a:solidFill>
                  <a:srgbClr val="00386B"/>
                </a:solidFill>
                <a:latin typeface="Cambria" pitchFamily="18" charset="0"/>
                <a:ea typeface="Arial Unicode MS" pitchFamily="34" charset="-128"/>
                <a:cs typeface="Arial" pitchFamily="34" charset="0"/>
              </a:rPr>
              <a:t>17</a:t>
            </a:r>
            <a:endParaRPr lang="it-IT" sz="1600" dirty="0" smtClean="0">
              <a:solidFill>
                <a:srgbClr val="00386B"/>
              </a:solidFill>
              <a:latin typeface="Cambria" pitchFamily="18" charset="0"/>
              <a:cs typeface="Arial" pitchFamily="34" charset="0"/>
            </a:endParaRPr>
          </a:p>
          <a:p>
            <a:pPr>
              <a:lnSpc>
                <a:spcPct val="110000"/>
              </a:lnSpc>
              <a:buFontTx/>
              <a:buChar char="-"/>
            </a:pPr>
            <a:endParaRPr lang="it-IT" sz="1600" dirty="0" smtClean="0">
              <a:solidFill>
                <a:srgbClr val="00386B"/>
              </a:solidFill>
              <a:latin typeface="Cambria" pitchFamily="18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r>
              <a:rPr lang="it-IT" sz="1600" dirty="0" smtClean="0">
                <a:solidFill>
                  <a:srgbClr val="00386B"/>
                </a:solidFill>
                <a:latin typeface="Cambria" pitchFamily="18" charset="0"/>
                <a:cs typeface="Arial" pitchFamily="34" charset="0"/>
              </a:rPr>
              <a:t>Prevenire le esacerbazioni è, dunque, uno dei maggiori obiettivi del trattamento della BPCO </a:t>
            </a:r>
            <a:r>
              <a:rPr lang="en-GB" sz="1600" baseline="30000" dirty="0" smtClean="0">
                <a:solidFill>
                  <a:srgbClr val="00386B"/>
                </a:solidFill>
                <a:latin typeface="Cambria" pitchFamily="18" charset="0"/>
                <a:ea typeface="Arial Unicode MS" pitchFamily="34" charset="-128"/>
                <a:cs typeface="Arial" pitchFamily="34" charset="0"/>
              </a:rPr>
              <a:t>17</a:t>
            </a:r>
            <a:endParaRPr lang="it-IT" sz="1600" dirty="0" smtClean="0">
              <a:solidFill>
                <a:srgbClr val="00386B"/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4" name="Rettangolo arrotondato 3"/>
          <p:cNvSpPr/>
          <p:nvPr/>
        </p:nvSpPr>
        <p:spPr>
          <a:xfrm>
            <a:off x="596900" y="4483100"/>
            <a:ext cx="7734300" cy="1092200"/>
          </a:xfrm>
          <a:prstGeom prst="roundRect">
            <a:avLst/>
          </a:prstGeom>
          <a:solidFill>
            <a:srgbClr val="FBE9C9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it-IT" sz="1600" i="1" dirty="0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La disponibilità di un nuovo vaccino </a:t>
            </a:r>
            <a:r>
              <a:rPr lang="it-IT" sz="1600" i="1" dirty="0" err="1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pneumococcico</a:t>
            </a:r>
            <a:r>
              <a:rPr lang="it-IT" sz="1600" i="1" dirty="0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 coniugato, per cui è stata evidenziata una maggiore risposta immunitaria rispetto al vaccino </a:t>
            </a:r>
            <a:r>
              <a:rPr lang="it-IT" sz="1600" i="1" dirty="0" err="1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polisaccaridico</a:t>
            </a:r>
            <a:r>
              <a:rPr lang="it-IT" sz="1600" i="1" dirty="0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 nei pazienti con BPCO, può rivelarsi interessante in questo contesto </a:t>
            </a:r>
            <a:r>
              <a:rPr lang="en-GB" sz="1600" i="1" baseline="30000" dirty="0" smtClean="0">
                <a:solidFill>
                  <a:srgbClr val="C00000"/>
                </a:solidFill>
                <a:latin typeface="Cambria" pitchFamily="18" charset="0"/>
                <a:ea typeface="Arial Unicode MS" pitchFamily="34" charset="-128"/>
                <a:cs typeface="Arial" pitchFamily="34" charset="0"/>
              </a:rPr>
              <a:t>17</a:t>
            </a:r>
            <a:endParaRPr lang="it-IT" sz="1600" i="1" dirty="0" smtClean="0">
              <a:solidFill>
                <a:srgbClr val="C00000"/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6997700" cy="962025"/>
          </a:xfrm>
        </p:spPr>
        <p:txBody>
          <a:bodyPr>
            <a:noAutofit/>
          </a:bodyPr>
          <a:lstStyle/>
          <a:p>
            <a:pPr lvl="0"/>
            <a:r>
              <a:rPr lang="it-IT" sz="2400" dirty="0" smtClean="0">
                <a:solidFill>
                  <a:schemeClr val="bg1"/>
                </a:solidFill>
                <a:latin typeface="Cambria" pitchFamily="18" charset="0"/>
              </a:rPr>
              <a:t/>
            </a:r>
            <a:br>
              <a:rPr lang="it-IT" sz="2400" dirty="0" smtClean="0">
                <a:solidFill>
                  <a:schemeClr val="bg1"/>
                </a:solidFill>
                <a:latin typeface="Cambria" pitchFamily="18" charset="0"/>
              </a:rPr>
            </a:br>
            <a:r>
              <a:rPr lang="it-IT" sz="3600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BPCO</a:t>
            </a:r>
            <a:r>
              <a:rPr lang="it-IT" sz="3200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 e PD</a:t>
            </a:r>
            <a:br>
              <a:rPr lang="it-IT" sz="3200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</a:br>
            <a:r>
              <a:rPr lang="it-IT" sz="3200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Conclusioni</a:t>
            </a:r>
            <a:r>
              <a:rPr lang="it-IT" sz="3200" dirty="0" smtClean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it-IT" sz="3200" dirty="0" smtClean="0">
                <a:solidFill>
                  <a:srgbClr val="C00000"/>
                </a:solidFill>
                <a:latin typeface="Cambria" pitchFamily="18" charset="0"/>
              </a:rPr>
            </a:br>
            <a:endParaRPr lang="it-IT" sz="32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90280" y="6467270"/>
            <a:ext cx="6618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lvl="0" indent="-228600">
              <a:spcBef>
                <a:spcPts val="300"/>
              </a:spcBef>
            </a:pPr>
            <a:r>
              <a:rPr lang="nl-NL" sz="1000" dirty="0" smtClean="0">
                <a:solidFill>
                  <a:srgbClr val="00386B"/>
                </a:solidFill>
                <a:latin typeface="Cambria" pitchFamily="18" charset="0"/>
              </a:rPr>
              <a:t>17. Obert J, Burgel PR. Med Mal Infect 2012;42(5):188-92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200" b="0" dirty="0" err="1" smtClean="0">
                <a:latin typeface="Cambria" pitchFamily="18" charset="0"/>
                <a:cs typeface="ＭＳ Ｐゴシック"/>
              </a:rPr>
              <a:t>Trattamento</a:t>
            </a:r>
            <a:r>
              <a:rPr lang="en-US" sz="3200" b="0" dirty="0" smtClean="0">
                <a:latin typeface="Cambria" pitchFamily="18" charset="0"/>
                <a:cs typeface="ＭＳ Ｐゴシック"/>
              </a:rPr>
              <a:t>:  </a:t>
            </a:r>
            <a:r>
              <a:rPr lang="en-US" sz="3200" b="0" dirty="0" err="1" smtClean="0">
                <a:latin typeface="Cambria" pitchFamily="18" charset="0"/>
                <a:cs typeface="ＭＳ Ｐゴシック"/>
              </a:rPr>
              <a:t>gli</a:t>
            </a:r>
            <a:r>
              <a:rPr lang="en-US" sz="3200" b="0" dirty="0" smtClean="0">
                <a:latin typeface="Cambria" pitchFamily="18" charset="0"/>
                <a:cs typeface="ＭＳ Ｐゴシック"/>
              </a:rPr>
              <a:t> </a:t>
            </a:r>
            <a:r>
              <a:rPr lang="en-US" sz="3200" b="0" dirty="0" err="1" smtClean="0">
                <a:latin typeface="Cambria" pitchFamily="18" charset="0"/>
                <a:cs typeface="ＭＳ Ｐゴシック"/>
              </a:rPr>
              <a:t>antibiotici</a:t>
            </a:r>
            <a:endParaRPr lang="en-US" sz="3200" b="0" dirty="0" smtClean="0">
              <a:latin typeface="Cambria" pitchFamily="18" charset="0"/>
              <a:cs typeface="ＭＳ Ｐゴシック"/>
            </a:endParaRPr>
          </a:p>
        </p:txBody>
      </p:sp>
      <p:sp>
        <p:nvSpPr>
          <p:cNvPr id="56322" name="Rectangle 2"/>
          <p:cNvSpPr>
            <a:spLocks noGrp="1" noChangeArrowheads="1"/>
          </p:cNvSpPr>
          <p:nvPr>
            <p:ph idx="1"/>
          </p:nvPr>
        </p:nvSpPr>
        <p:spPr>
          <a:xfrm>
            <a:off x="684213" y="1557338"/>
            <a:ext cx="7767637" cy="372427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2400" b="0" dirty="0" smtClean="0">
                <a:latin typeface="Cambria" pitchFamily="18" charset="0"/>
                <a:cs typeface="ＭＳ Ｐゴシック"/>
              </a:rPr>
              <a:t>La</a:t>
            </a:r>
            <a:r>
              <a:rPr lang="it-IT" sz="2400" dirty="0" smtClean="0">
                <a:solidFill>
                  <a:srgbClr val="00B0F0"/>
                </a:solidFill>
                <a:latin typeface="Cambria" pitchFamily="18" charset="0"/>
                <a:cs typeface="ＭＳ Ｐゴシック"/>
              </a:rPr>
              <a:t> penicillina </a:t>
            </a:r>
            <a:r>
              <a:rPr lang="it-IT" sz="2400" b="0" dirty="0" smtClean="0">
                <a:latin typeface="Cambria" pitchFamily="18" charset="0"/>
                <a:cs typeface="ＭＳ Ｐゴシック"/>
              </a:rPr>
              <a:t>è il farmaco scelto per la malattia </a:t>
            </a:r>
            <a:r>
              <a:rPr lang="it-IT" sz="2400" b="0" dirty="0" err="1" smtClean="0">
                <a:latin typeface="Cambria" pitchFamily="18" charset="0"/>
                <a:cs typeface="ＭＳ Ｐゴシック"/>
              </a:rPr>
              <a:t>pneumococcica</a:t>
            </a:r>
            <a:r>
              <a:rPr lang="it-IT" sz="2400" b="0" dirty="0" smtClean="0">
                <a:latin typeface="Cambria" pitchFamily="18" charset="0"/>
                <a:cs typeface="ＭＳ Ｐゴシック"/>
              </a:rPr>
              <a:t> invasiva causata dagli pneumococchi sensibili alla penicillina</a:t>
            </a:r>
            <a:r>
              <a:rPr lang="it-IT" sz="2400" b="0" baseline="30000" dirty="0" smtClean="0">
                <a:latin typeface="Cambria" pitchFamily="18" charset="0"/>
                <a:cs typeface="ＭＳ Ｐゴシック"/>
              </a:rPr>
              <a:t>1</a:t>
            </a:r>
            <a:endParaRPr lang="it-IT" sz="2400" b="0" dirty="0" smtClean="0">
              <a:latin typeface="Cambria" pitchFamily="18" charset="0"/>
              <a:cs typeface="ＭＳ Ｐゴシック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2400" b="0" dirty="0" smtClean="0">
                <a:latin typeface="Cambria" pitchFamily="18" charset="0"/>
                <a:cs typeface="ＭＳ Ｐゴシック"/>
              </a:rPr>
              <a:t>La </a:t>
            </a:r>
            <a:r>
              <a:rPr lang="it-IT" sz="240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resistenza alla penicillina è un fatto comune</a:t>
            </a:r>
            <a:r>
              <a:rPr lang="it-IT" sz="2400" b="0" dirty="0" smtClean="0">
                <a:latin typeface="Cambria" pitchFamily="18" charset="0"/>
                <a:cs typeface="ＭＳ Ｐゴシック"/>
              </a:rPr>
              <a:t>, quindi il trattamento empirico deve comprendere  cefalosporina e </a:t>
            </a:r>
            <a:r>
              <a:rPr lang="it-IT" sz="2400" b="0" dirty="0" err="1" smtClean="0">
                <a:latin typeface="Cambria" pitchFamily="18" charset="0"/>
                <a:cs typeface="ＭＳ Ｐゴシック"/>
              </a:rPr>
              <a:t>vancomicina</a:t>
            </a:r>
            <a:r>
              <a:rPr lang="it-IT" sz="2400" b="0" dirty="0" smtClean="0">
                <a:latin typeface="Cambria" pitchFamily="18" charset="0"/>
                <a:cs typeface="ＭＳ Ｐゴシック"/>
              </a:rPr>
              <a:t> a largo spettro</a:t>
            </a:r>
            <a:r>
              <a:rPr lang="it-IT" sz="2400" b="0" baseline="30000" dirty="0" smtClean="0">
                <a:latin typeface="Cambria" pitchFamily="18" charset="0"/>
                <a:cs typeface="ＭＳ Ｐゴシック"/>
              </a:rPr>
              <a:t>2</a:t>
            </a:r>
            <a:endParaRPr lang="it-IT" sz="2400" b="0" dirty="0" smtClean="0">
              <a:latin typeface="Cambria" pitchFamily="18" charset="0"/>
              <a:cs typeface="ＭＳ Ｐゴシック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2400" b="0" dirty="0" smtClean="0">
                <a:latin typeface="Cambria" pitchFamily="18" charset="0"/>
                <a:cs typeface="ＭＳ Ｐゴシック"/>
              </a:rPr>
              <a:t>In seguito il trattamento viene mirato al tipo specifico  di resistenza antimicrobica dell’organismo</a:t>
            </a:r>
          </a:p>
          <a:p>
            <a:pPr eaLnBrk="1" hangingPunct="1"/>
            <a:endParaRPr lang="en-US" sz="2000" b="0" dirty="0" smtClean="0">
              <a:latin typeface="Cambria" pitchFamily="18" charset="0"/>
              <a:cs typeface="ＭＳ Ｐゴシック"/>
            </a:endParaRP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395288" y="5661025"/>
            <a:ext cx="8137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latin typeface="Cambria" pitchFamily="18" charset="0"/>
              </a:rPr>
              <a:t>1. 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Dagan R, et al. </a:t>
            </a:r>
            <a:r>
              <a:rPr lang="en-US" sz="1000" i="1">
                <a:latin typeface="Cambria" pitchFamily="18" charset="0"/>
                <a:cs typeface="Times New Roman" pitchFamily="18" charset="0"/>
              </a:rPr>
              <a:t>Textbook of Pediatric Infectious Diseases.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  5th ed.; 2004:1204-1258</a:t>
            </a:r>
            <a:r>
              <a:rPr lang="en-US" sz="1000">
                <a:latin typeface="Cambria" pitchFamily="18" charset="0"/>
              </a:rPr>
              <a:t>. 2. CDC. </a:t>
            </a:r>
            <a:r>
              <a:rPr lang="en-US" sz="1000" i="1">
                <a:latin typeface="Cambria" pitchFamily="18" charset="0"/>
                <a:cs typeface="Times New Roman" pitchFamily="18" charset="0"/>
              </a:rPr>
              <a:t>Epidemiology and prevention of vaccine-preventable diseases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.  8th ed.; 2004:233-245.</a:t>
            </a:r>
            <a:r>
              <a:rPr lang="en-US" sz="1000">
                <a:latin typeface="Cambria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Resistenza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antibiotica</a:t>
            </a:r>
            <a:endParaRPr lang="en-US" sz="3200" b="0" dirty="0" smtClean="0">
              <a:solidFill>
                <a:srgbClr val="C00000"/>
              </a:solidFill>
              <a:latin typeface="Cambria" pitchFamily="18" charset="0"/>
              <a:cs typeface="ＭＳ Ｐゴシック"/>
            </a:endParaRPr>
          </a:p>
        </p:txBody>
      </p:sp>
      <p:sp>
        <p:nvSpPr>
          <p:cNvPr id="57346" name="Rectangle 2"/>
          <p:cNvSpPr>
            <a:spLocks noGrp="1" noChangeArrowheads="1"/>
          </p:cNvSpPr>
          <p:nvPr>
            <p:ph idx="1"/>
          </p:nvPr>
        </p:nvSpPr>
        <p:spPr>
          <a:xfrm>
            <a:off x="755650" y="2636838"/>
            <a:ext cx="7694613" cy="1154112"/>
          </a:xfrm>
        </p:spPr>
        <p:txBody>
          <a:bodyPr>
            <a:normAutofit fontScale="55000" lnSpcReduction="20000"/>
          </a:bodyPr>
          <a:lstStyle/>
          <a:p>
            <a:pPr marL="533400" indent="-533400" eaLnBrk="1" hangingPunct="1">
              <a:lnSpc>
                <a:spcPct val="170000"/>
              </a:lnSpc>
              <a:buFont typeface="Wingdings" pitchFamily="2" charset="2"/>
              <a:buChar char="§"/>
            </a:pPr>
            <a:r>
              <a:rPr lang="it-IT" b="0" dirty="0" smtClean="0">
                <a:latin typeface="Cambria" pitchFamily="18" charset="0"/>
                <a:cs typeface="ＭＳ Ｐゴシック"/>
              </a:rPr>
              <a:t>La resistenza dello </a:t>
            </a:r>
            <a:r>
              <a:rPr lang="it-IT" b="0" i="1" dirty="0" smtClean="0">
                <a:latin typeface="Cambria" pitchFamily="18" charset="0"/>
                <a:cs typeface="ＭＳ Ｐゴシック"/>
              </a:rPr>
              <a:t>S. </a:t>
            </a:r>
            <a:r>
              <a:rPr lang="it-IT" b="0" i="1" dirty="0" err="1" smtClean="0">
                <a:latin typeface="Cambria" pitchFamily="18" charset="0"/>
                <a:cs typeface="ＭＳ Ｐゴシック"/>
              </a:rPr>
              <a:t>pneumoniae</a:t>
            </a:r>
            <a:r>
              <a:rPr lang="it-IT" b="0" dirty="0" smtClean="0">
                <a:latin typeface="Cambria" pitchFamily="18" charset="0"/>
                <a:cs typeface="ＭＳ Ｐゴシック"/>
              </a:rPr>
              <a:t> alla penicillina e agli altri trattamenti comunemente usati </a:t>
            </a:r>
            <a:r>
              <a:rPr lang="it-IT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è in costante aumento in tutto il mondo</a:t>
            </a:r>
            <a:r>
              <a:rPr lang="it-IT" b="0" baseline="30000" dirty="0" smtClean="0">
                <a:latin typeface="Cambria" pitchFamily="18" charset="0"/>
                <a:cs typeface="ＭＳ Ｐゴシック"/>
              </a:rPr>
              <a:t>1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395288" y="5805488"/>
            <a:ext cx="50292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900" b="1">
                <a:latin typeface="Cambria" pitchFamily="18" charset="0"/>
              </a:rPr>
              <a:t>1. </a:t>
            </a:r>
            <a:r>
              <a:rPr lang="en-US" sz="90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Fedson DS, et al.</a:t>
            </a:r>
            <a:r>
              <a:rPr lang="en-US" sz="900" i="1">
                <a:latin typeface="Cambria" pitchFamily="18" charset="0"/>
                <a:cs typeface="Times New Roman" pitchFamily="18" charset="0"/>
              </a:rPr>
              <a:t>Vaccines.</a:t>
            </a:r>
            <a:r>
              <a:rPr lang="en-US" sz="900">
                <a:latin typeface="Cambria" pitchFamily="18" charset="0"/>
                <a:cs typeface="Times New Roman" pitchFamily="18" charset="0"/>
              </a:rPr>
              <a:t> 4th ed.; 2004:529-588.</a:t>
            </a:r>
            <a:endParaRPr lang="en-US" sz="900">
              <a:latin typeface="Cambria" pitchFamily="18" charset="0"/>
            </a:endParaRPr>
          </a:p>
          <a:p>
            <a:pPr marL="457200" indent="-457200">
              <a:spcBef>
                <a:spcPct val="50000"/>
              </a:spcBef>
            </a:pPr>
            <a:endParaRPr lang="en-US" sz="900" b="1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6"/>
          <p:cNvSpPr txBox="1">
            <a:spLocks noChangeArrowheads="1"/>
          </p:cNvSpPr>
          <p:nvPr/>
        </p:nvSpPr>
        <p:spPr bwMode="auto">
          <a:xfrm>
            <a:off x="0" y="5157788"/>
            <a:ext cx="3563938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sz="900">
                <a:solidFill>
                  <a:srgbClr val="000000"/>
                </a:solidFill>
                <a:latin typeface="Cambria" pitchFamily="18" charset="0"/>
              </a:rPr>
              <a:t>G.C. Schito et al, GIMMOC Vol. XV Q 4, 2011 </a:t>
            </a:r>
          </a:p>
          <a:p>
            <a:pPr>
              <a:buFont typeface="Arial" pitchFamily="34" charset="0"/>
              <a:buChar char="•"/>
            </a:pPr>
            <a:r>
              <a:rPr lang="it-IT" sz="900">
                <a:solidFill>
                  <a:srgbClr val="000000"/>
                </a:solidFill>
                <a:latin typeface="Cambria" pitchFamily="18" charset="0"/>
              </a:rPr>
              <a:t>European Centre for Disease Prevention and Control. Antimicrobial resistance surveillance in Europe 2010 Annual Report of the European Antimicrobial Resistance Surveillance Network (EARS-Net). </a:t>
            </a:r>
          </a:p>
        </p:txBody>
      </p:sp>
      <p:sp>
        <p:nvSpPr>
          <p:cNvPr id="59395" name="CasellaDiTesto 6"/>
          <p:cNvSpPr txBox="1">
            <a:spLocks noChangeArrowheads="1"/>
          </p:cNvSpPr>
          <p:nvPr/>
        </p:nvSpPr>
        <p:spPr bwMode="auto">
          <a:xfrm>
            <a:off x="428625" y="1277938"/>
            <a:ext cx="82153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it-IT" sz="1600">
                <a:latin typeface="Cambria" pitchFamily="18" charset="0"/>
              </a:rPr>
              <a:t>Su un totale di 105 ceppi di</a:t>
            </a:r>
            <a:r>
              <a:rPr lang="it-IT" sz="1600" i="1">
                <a:latin typeface="Cambria" pitchFamily="18" charset="0"/>
              </a:rPr>
              <a:t> S. pneumoniae </a:t>
            </a:r>
            <a:r>
              <a:rPr lang="it-IT" sz="1600">
                <a:latin typeface="Cambria" pitchFamily="18" charset="0"/>
              </a:rPr>
              <a:t>compresi in uno studio microbiologico in Italia, l’incidenza di stipiti che veicolano uno o più tratti di resistenza è pari al 65,7%</a:t>
            </a:r>
            <a:endParaRPr lang="it-IT" sz="1600" baseline="30000">
              <a:latin typeface="Cambria" pitchFamily="18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851275" y="2349500"/>
            <a:ext cx="4727575" cy="30638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kern="0" dirty="0">
                <a:latin typeface="Cambria" pitchFamily="18" charset="0"/>
                <a:ea typeface="+mn-ea"/>
              </a:rPr>
              <a:t>Resistenza di </a:t>
            </a:r>
            <a:r>
              <a:rPr lang="it-IT" sz="1400" b="1" i="1" kern="0" dirty="0">
                <a:latin typeface="Cambria" pitchFamily="18" charset="0"/>
                <a:ea typeface="+mn-ea"/>
              </a:rPr>
              <a:t>S. </a:t>
            </a:r>
            <a:r>
              <a:rPr lang="it-IT" sz="1400" b="1" i="1" kern="0" dirty="0" err="1">
                <a:latin typeface="Cambria" pitchFamily="18" charset="0"/>
                <a:ea typeface="+mn-ea"/>
              </a:rPr>
              <a:t>pneumoniae</a:t>
            </a:r>
            <a:r>
              <a:rPr lang="it-IT" sz="1400" b="1" i="1" kern="0" dirty="0">
                <a:latin typeface="Cambria" pitchFamily="18" charset="0"/>
                <a:ea typeface="+mn-ea"/>
              </a:rPr>
              <a:t> </a:t>
            </a:r>
            <a:r>
              <a:rPr lang="it-IT" sz="1400" b="1" kern="0" dirty="0">
                <a:latin typeface="Cambria" pitchFamily="18" charset="0"/>
                <a:ea typeface="+mn-ea"/>
              </a:rPr>
              <a:t>ai </a:t>
            </a:r>
            <a:r>
              <a:rPr lang="it-IT" sz="1400" b="1" kern="0" dirty="0">
                <a:solidFill>
                  <a:srgbClr val="C00000"/>
                </a:solidFill>
                <a:latin typeface="Cambria" pitchFamily="18" charset="0"/>
                <a:ea typeface="+mn-ea"/>
              </a:rPr>
              <a:t>macrolidi</a:t>
            </a:r>
            <a:r>
              <a:rPr lang="it-IT" sz="1400" b="1" kern="0" dirty="0">
                <a:latin typeface="Cambria" pitchFamily="18" charset="0"/>
                <a:ea typeface="+mn-ea"/>
              </a:rPr>
              <a:t> in EU </a:t>
            </a:r>
            <a:r>
              <a:rPr lang="it-IT" sz="1400" b="1" kern="0" dirty="0" smtClean="0">
                <a:latin typeface="Cambria" pitchFamily="18" charset="0"/>
                <a:ea typeface="+mn-ea"/>
              </a:rPr>
              <a:t>- 2010</a:t>
            </a:r>
            <a:r>
              <a:rPr lang="it-IT" sz="1400" b="1" kern="0" baseline="30000" dirty="0" smtClean="0">
                <a:latin typeface="Cambria" pitchFamily="18" charset="0"/>
                <a:ea typeface="+mn-ea"/>
              </a:rPr>
              <a:t>(1)</a:t>
            </a:r>
            <a:endParaRPr lang="it-IT" sz="1400" b="1" kern="0" baseline="30000" dirty="0">
              <a:latin typeface="Cambria" pitchFamily="18" charset="0"/>
              <a:ea typeface="+mn-ea"/>
            </a:endParaRPr>
          </a:p>
        </p:txBody>
      </p:sp>
      <p:pic>
        <p:nvPicPr>
          <p:cNvPr id="59397" name="Immagine 12"/>
          <p:cNvPicPr>
            <a:picLocks noChangeAspect="1"/>
          </p:cNvPicPr>
          <p:nvPr/>
        </p:nvPicPr>
        <p:blipFill>
          <a:blip r:embed="rId3" cstate="print"/>
          <a:srcRect l="16261" t="47054" r="15450" b="17651"/>
          <a:stretch>
            <a:fillRect/>
          </a:stretch>
        </p:blipFill>
        <p:spPr bwMode="auto">
          <a:xfrm>
            <a:off x="3689350" y="2670175"/>
            <a:ext cx="5026025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2" name="Segnaposto contenuto 2"/>
          <p:cNvSpPr txBox="1">
            <a:spLocks/>
          </p:cNvSpPr>
          <p:nvPr/>
        </p:nvSpPr>
        <p:spPr bwMode="auto">
          <a:xfrm>
            <a:off x="403225" y="3027363"/>
            <a:ext cx="2927350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lvl="1">
              <a:spcBef>
                <a:spcPct val="20000"/>
              </a:spcBef>
              <a:buSzPct val="100000"/>
              <a:defRPr/>
            </a:pPr>
            <a:r>
              <a:rPr lang="en-US" dirty="0">
                <a:latin typeface="Cambria" pitchFamily="18" charset="0"/>
                <a:cs typeface="Arial" pitchFamily="34" charset="0"/>
              </a:rPr>
              <a:t>La </a:t>
            </a:r>
            <a:r>
              <a:rPr lang="en-US" dirty="0" err="1">
                <a:latin typeface="Cambria" pitchFamily="18" charset="0"/>
                <a:cs typeface="Arial" pitchFamily="34" charset="0"/>
              </a:rPr>
              <a:t>maggioranza</a:t>
            </a:r>
            <a:r>
              <a:rPr lang="en-US" dirty="0">
                <a:latin typeface="Cambria" pitchFamily="18" charset="0"/>
                <a:cs typeface="Arial" pitchFamily="34" charset="0"/>
              </a:rPr>
              <a:t> </a:t>
            </a:r>
            <a:r>
              <a:rPr lang="en-US" dirty="0" err="1">
                <a:latin typeface="Cambria" pitchFamily="18" charset="0"/>
                <a:cs typeface="Arial" pitchFamily="34" charset="0"/>
              </a:rPr>
              <a:t>degli</a:t>
            </a:r>
            <a:r>
              <a:rPr lang="en-US" dirty="0">
                <a:latin typeface="Cambria" pitchFamily="18" charset="0"/>
                <a:cs typeface="Arial" pitchFamily="34" charset="0"/>
              </a:rPr>
              <a:t> </a:t>
            </a:r>
            <a:r>
              <a:rPr lang="en-US" dirty="0" err="1">
                <a:latin typeface="Cambria" pitchFamily="18" charset="0"/>
                <a:cs typeface="Arial" pitchFamily="34" charset="0"/>
              </a:rPr>
              <a:t>isolati</a:t>
            </a:r>
            <a:r>
              <a:rPr lang="en-US" dirty="0">
                <a:latin typeface="Cambria" pitchFamily="18" charset="0"/>
                <a:cs typeface="Arial" pitchFamily="34" charset="0"/>
              </a:rPr>
              <a:t> non </a:t>
            </a:r>
            <a:r>
              <a:rPr lang="en-US" dirty="0" err="1">
                <a:latin typeface="Cambria" pitchFamily="18" charset="0"/>
                <a:cs typeface="Arial" pitchFamily="34" charset="0"/>
              </a:rPr>
              <a:t>sensibili</a:t>
            </a:r>
            <a:r>
              <a:rPr lang="en-US" dirty="0">
                <a:latin typeface="Cambria" pitchFamily="18" charset="0"/>
                <a:cs typeface="Arial" pitchFamily="34" charset="0"/>
              </a:rPr>
              <a:t> </a:t>
            </a:r>
            <a:r>
              <a:rPr lang="en-US" dirty="0" err="1">
                <a:latin typeface="Cambria" pitchFamily="18" charset="0"/>
                <a:cs typeface="Arial" pitchFamily="34" charset="0"/>
              </a:rPr>
              <a:t>appartiene</a:t>
            </a:r>
            <a:r>
              <a:rPr lang="en-US" dirty="0">
                <a:latin typeface="Cambria" pitchFamily="18" charset="0"/>
                <a:cs typeface="Arial" pitchFamily="34" charset="0"/>
              </a:rPr>
              <a:t> a </a:t>
            </a:r>
            <a:r>
              <a:rPr lang="en-US" dirty="0" err="1">
                <a:latin typeface="Cambria" pitchFamily="18" charset="0"/>
                <a:cs typeface="Arial" pitchFamily="34" charset="0"/>
              </a:rPr>
              <a:t>pochi</a:t>
            </a:r>
            <a:r>
              <a:rPr lang="en-US" dirty="0">
                <a:latin typeface="Cambria" pitchFamily="18" charset="0"/>
                <a:cs typeface="Arial" pitchFamily="34" charset="0"/>
              </a:rPr>
              <a:t> </a:t>
            </a:r>
            <a:r>
              <a:rPr lang="en-US" dirty="0" err="1">
                <a:latin typeface="Cambria" pitchFamily="18" charset="0"/>
                <a:cs typeface="Arial" pitchFamily="34" charset="0"/>
              </a:rPr>
              <a:t>sierogruppi</a:t>
            </a:r>
            <a:r>
              <a:rPr lang="en-US" dirty="0">
                <a:latin typeface="Cambria" pitchFamily="18" charset="0"/>
                <a:cs typeface="Arial" pitchFamily="34" charset="0"/>
              </a:rPr>
              <a:t>, in </a:t>
            </a:r>
            <a:r>
              <a:rPr lang="en-US" dirty="0" err="1">
                <a:latin typeface="Cambria" pitchFamily="18" charset="0"/>
                <a:cs typeface="Arial" pitchFamily="34" charset="0"/>
              </a:rPr>
              <a:t>particolare</a:t>
            </a:r>
            <a:r>
              <a:rPr lang="en-US" dirty="0">
                <a:latin typeface="Cambria" pitchFamily="18" charset="0"/>
                <a:cs typeface="Arial" pitchFamily="34" charset="0"/>
              </a:rPr>
              <a:t> </a:t>
            </a:r>
            <a:r>
              <a:rPr lang="en-US" dirty="0">
                <a:solidFill>
                  <a:srgbClr val="F806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1, 19, 7 e 3</a:t>
            </a:r>
            <a:endParaRPr lang="it-IT" baseline="30000" dirty="0">
              <a:solidFill>
                <a:srgbClr val="F806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285750" lvl="1" indent="-285750">
              <a:spcBef>
                <a:spcPct val="20000"/>
              </a:spcBef>
              <a:buSzPct val="100000"/>
              <a:defRPr/>
            </a:pPr>
            <a:endParaRPr lang="it-IT" baseline="30000" dirty="0">
              <a:latin typeface="Cambria" pitchFamily="18" charset="0"/>
              <a:cs typeface="Arial" pitchFamily="34" charset="0"/>
            </a:endParaRPr>
          </a:p>
          <a:p>
            <a:pPr marL="285750" lvl="1" indent="-285750">
              <a:spcBef>
                <a:spcPct val="20000"/>
              </a:spcBef>
              <a:buSzPct val="100000"/>
              <a:buFontTx/>
              <a:buBlip>
                <a:blip r:embed="rId4"/>
              </a:buBlip>
              <a:defRPr/>
            </a:pPr>
            <a:endParaRPr lang="it-IT" baseline="30000" dirty="0">
              <a:latin typeface="Cambria" pitchFamily="18" charset="0"/>
              <a:cs typeface="Arial" pitchFamily="34" charset="0"/>
            </a:endParaRPr>
          </a:p>
        </p:txBody>
      </p:sp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684213" y="188913"/>
            <a:ext cx="7527925" cy="8636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t-IT" sz="3200" b="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Antibiotico-resistenza</a:t>
            </a:r>
            <a:r>
              <a:rPr lang="it-IT" sz="32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 dei ceppi di pneumococco circolanti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Infezioni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invasive e non  invasive 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idx="1"/>
          </p:nvPr>
        </p:nvSpPr>
        <p:spPr>
          <a:xfrm>
            <a:off x="1042988" y="1557338"/>
            <a:ext cx="7178675" cy="4276725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160000"/>
              </a:lnSpc>
              <a:buFont typeface="Wingdings" pitchFamily="2" charset="2"/>
              <a:buChar char="§"/>
              <a:defRPr/>
            </a:pPr>
            <a:r>
              <a:rPr lang="en-US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Malattia</a:t>
            </a:r>
            <a:r>
              <a:rPr lang="en-US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pneumococcica</a:t>
            </a:r>
            <a:r>
              <a:rPr lang="en-US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invasiva</a:t>
            </a:r>
            <a:endParaRPr lang="en-US" sz="1800" b="0" dirty="0" smtClean="0">
              <a:solidFill>
                <a:srgbClr val="C00000"/>
              </a:solidFill>
              <a:latin typeface="Cambria" pitchFamily="18" charset="0"/>
              <a:cs typeface="ＭＳ Ｐゴシック"/>
            </a:endParaRPr>
          </a:p>
          <a:p>
            <a:pPr marL="855663" lvl="1" indent="-457200" eaLnBrk="1" hangingPunct="1">
              <a:lnSpc>
                <a:spcPct val="160000"/>
              </a:lnSpc>
              <a:buFont typeface="+mj-lt"/>
              <a:buAutoNum type="arabicPeriod"/>
              <a:defRPr/>
            </a:pPr>
            <a:r>
              <a:rPr lang="en-US" b="0" dirty="0" err="1" smtClean="0">
                <a:latin typeface="Cambria" pitchFamily="18" charset="0"/>
              </a:rPr>
              <a:t>Batteriemia</a:t>
            </a:r>
            <a:r>
              <a:rPr lang="en-US" b="0" dirty="0" smtClean="0">
                <a:latin typeface="Cambria" pitchFamily="18" charset="0"/>
              </a:rPr>
              <a:t>/</a:t>
            </a:r>
            <a:r>
              <a:rPr lang="en-US" b="0" dirty="0" err="1" smtClean="0">
                <a:latin typeface="Cambria" pitchFamily="18" charset="0"/>
              </a:rPr>
              <a:t>sepsi</a:t>
            </a:r>
            <a:endParaRPr lang="en-US" b="0" dirty="0" smtClean="0">
              <a:latin typeface="Cambria" pitchFamily="18" charset="0"/>
            </a:endParaRPr>
          </a:p>
          <a:p>
            <a:pPr marL="855663" lvl="1" indent="-457200" eaLnBrk="1" hangingPunct="1">
              <a:lnSpc>
                <a:spcPct val="160000"/>
              </a:lnSpc>
              <a:buFont typeface="+mj-lt"/>
              <a:buAutoNum type="arabicPeriod"/>
              <a:defRPr/>
            </a:pPr>
            <a:r>
              <a:rPr lang="en-US" b="0" dirty="0" err="1" smtClean="0">
                <a:latin typeface="Cambria" pitchFamily="18" charset="0"/>
              </a:rPr>
              <a:t>Meningite</a:t>
            </a:r>
            <a:endParaRPr lang="en-US" b="0" dirty="0" smtClean="0">
              <a:latin typeface="Cambria" pitchFamily="18" charset="0"/>
            </a:endParaRPr>
          </a:p>
          <a:p>
            <a:pPr marL="855663" lvl="1" indent="-457200" eaLnBrk="1" hangingPunct="1">
              <a:lnSpc>
                <a:spcPct val="160000"/>
              </a:lnSpc>
              <a:buFont typeface="+mj-lt"/>
              <a:buAutoNum type="arabicPeriod"/>
              <a:defRPr/>
            </a:pPr>
            <a:r>
              <a:rPr lang="en-US" b="0" dirty="0" err="1" smtClean="0">
                <a:latin typeface="Cambria" pitchFamily="18" charset="0"/>
              </a:rPr>
              <a:t>Polmonite</a:t>
            </a:r>
            <a:r>
              <a:rPr lang="en-US" b="0" dirty="0" smtClean="0">
                <a:latin typeface="Cambria" pitchFamily="18" charset="0"/>
              </a:rPr>
              <a:t> </a:t>
            </a:r>
            <a:r>
              <a:rPr lang="en-US" b="0" dirty="0" err="1" smtClean="0">
                <a:latin typeface="Cambria" pitchFamily="18" charset="0"/>
              </a:rPr>
              <a:t>batteriemica</a:t>
            </a:r>
            <a:endParaRPr lang="en-US" b="0" dirty="0" smtClean="0">
              <a:latin typeface="Cambria" pitchFamily="18" charset="0"/>
            </a:endParaRPr>
          </a:p>
          <a:p>
            <a:pPr lvl="1" eaLnBrk="1" hangingPunct="1">
              <a:lnSpc>
                <a:spcPct val="160000"/>
              </a:lnSpc>
              <a:buFont typeface="Wingdings" pitchFamily="2" charset="2"/>
              <a:buNone/>
              <a:defRPr/>
            </a:pPr>
            <a:endParaRPr lang="en-US" b="0" dirty="0" smtClean="0">
              <a:latin typeface="Cambria" pitchFamily="18" charset="0"/>
            </a:endParaRPr>
          </a:p>
          <a:p>
            <a:pPr eaLnBrk="1" hangingPunct="1">
              <a:lnSpc>
                <a:spcPct val="160000"/>
              </a:lnSpc>
              <a:buFont typeface="Wingdings" pitchFamily="2" charset="2"/>
              <a:buChar char="§"/>
              <a:defRPr/>
            </a:pPr>
            <a:r>
              <a:rPr lang="en-US" b="0" dirty="0" err="1" smtClean="0">
                <a:solidFill>
                  <a:srgbClr val="00B0F0"/>
                </a:solidFill>
                <a:latin typeface="Cambria" pitchFamily="18" charset="0"/>
                <a:cs typeface="ＭＳ Ｐゴシック"/>
              </a:rPr>
              <a:t>Malattia</a:t>
            </a:r>
            <a:r>
              <a:rPr lang="en-US" b="0" dirty="0" smtClean="0">
                <a:solidFill>
                  <a:srgbClr val="00B0F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b="0" dirty="0" err="1" smtClean="0">
                <a:solidFill>
                  <a:srgbClr val="00B0F0"/>
                </a:solidFill>
                <a:latin typeface="Cambria" pitchFamily="18" charset="0"/>
                <a:cs typeface="ＭＳ Ｐゴシック"/>
              </a:rPr>
              <a:t>pneumococcica</a:t>
            </a:r>
            <a:r>
              <a:rPr lang="en-US" b="0" dirty="0" smtClean="0">
                <a:solidFill>
                  <a:srgbClr val="00B0F0"/>
                </a:solidFill>
                <a:latin typeface="Cambria" pitchFamily="18" charset="0"/>
                <a:cs typeface="ＭＳ Ｐゴシック"/>
              </a:rPr>
              <a:t> non </a:t>
            </a:r>
            <a:r>
              <a:rPr lang="en-US" b="0" dirty="0" err="1" smtClean="0">
                <a:solidFill>
                  <a:srgbClr val="00B0F0"/>
                </a:solidFill>
                <a:latin typeface="Cambria" pitchFamily="18" charset="0"/>
                <a:cs typeface="ＭＳ Ｐゴシック"/>
              </a:rPr>
              <a:t>invasiva</a:t>
            </a:r>
            <a:endParaRPr lang="en-US" sz="1800" b="0" dirty="0" smtClean="0">
              <a:solidFill>
                <a:srgbClr val="00B0F0"/>
              </a:solidFill>
              <a:latin typeface="Cambria" pitchFamily="18" charset="0"/>
              <a:cs typeface="ＭＳ Ｐゴシック"/>
            </a:endParaRPr>
          </a:p>
          <a:p>
            <a:pPr marL="855663" lvl="1" indent="-457200" eaLnBrk="1" hangingPunct="1">
              <a:lnSpc>
                <a:spcPct val="160000"/>
              </a:lnSpc>
              <a:buFont typeface="+mj-lt"/>
              <a:buAutoNum type="arabicPeriod"/>
              <a:defRPr/>
            </a:pPr>
            <a:r>
              <a:rPr lang="en-US" b="0" dirty="0" err="1" smtClean="0">
                <a:latin typeface="Cambria" pitchFamily="18" charset="0"/>
              </a:rPr>
              <a:t>Polmonite</a:t>
            </a:r>
            <a:r>
              <a:rPr lang="en-US" b="0" dirty="0" smtClean="0">
                <a:latin typeface="Cambria" pitchFamily="18" charset="0"/>
              </a:rPr>
              <a:t> non </a:t>
            </a:r>
            <a:r>
              <a:rPr lang="en-US" b="0" dirty="0" err="1" smtClean="0">
                <a:latin typeface="Cambria" pitchFamily="18" charset="0"/>
              </a:rPr>
              <a:t>batteriemica</a:t>
            </a:r>
            <a:endParaRPr lang="en-US" b="0" dirty="0" smtClean="0">
              <a:latin typeface="Cambria" pitchFamily="18" charset="0"/>
            </a:endParaRPr>
          </a:p>
          <a:p>
            <a:pPr marL="855663" lvl="1" indent="-457200" eaLnBrk="1" hangingPunct="1">
              <a:lnSpc>
                <a:spcPct val="160000"/>
              </a:lnSpc>
              <a:buFont typeface="+mj-lt"/>
              <a:buAutoNum type="arabicPeriod"/>
              <a:defRPr/>
            </a:pPr>
            <a:r>
              <a:rPr lang="en-US" b="0" dirty="0" err="1" smtClean="0">
                <a:latin typeface="Cambria" pitchFamily="18" charset="0"/>
              </a:rPr>
              <a:t>Otite</a:t>
            </a:r>
            <a:r>
              <a:rPr lang="en-US" b="0" dirty="0" smtClean="0">
                <a:latin typeface="Cambria" pitchFamily="18" charset="0"/>
              </a:rPr>
              <a:t> media </a:t>
            </a:r>
            <a:r>
              <a:rPr lang="en-US" b="0" dirty="0" err="1" smtClean="0">
                <a:latin typeface="Cambria" pitchFamily="18" charset="0"/>
              </a:rPr>
              <a:t>acuta</a:t>
            </a:r>
            <a:endParaRPr lang="en-US" b="0" dirty="0" smtClean="0">
              <a:latin typeface="Cambria" pitchFamily="18" charset="0"/>
            </a:endParaRPr>
          </a:p>
          <a:p>
            <a:pPr marL="855663" lvl="1" indent="-457200" eaLnBrk="1" hangingPunct="1">
              <a:lnSpc>
                <a:spcPct val="160000"/>
              </a:lnSpc>
              <a:buFont typeface="+mj-lt"/>
              <a:buAutoNum type="arabicPeriod"/>
              <a:defRPr/>
            </a:pPr>
            <a:r>
              <a:rPr lang="en-US" b="0" dirty="0" err="1" smtClean="0">
                <a:latin typeface="Cambria" pitchFamily="18" charset="0"/>
              </a:rPr>
              <a:t>Sinusite</a:t>
            </a:r>
            <a:endParaRPr lang="en-US" b="0" dirty="0" smtClean="0">
              <a:latin typeface="Cambria" pitchFamily="18" charset="0"/>
            </a:endParaRPr>
          </a:p>
          <a:p>
            <a:pPr eaLnBrk="1" hangingPunct="1">
              <a:buFont typeface="Symbol" pitchFamily="18" charset="2"/>
              <a:buNone/>
              <a:defRPr/>
            </a:pPr>
            <a:endParaRPr lang="en-US" b="0" dirty="0" smtClean="0">
              <a:latin typeface="Cambria" pitchFamily="18" charset="0"/>
              <a:cs typeface="ＭＳ Ｐゴシック"/>
            </a:endParaRPr>
          </a:p>
          <a:p>
            <a:pPr eaLnBrk="1" hangingPunct="1">
              <a:buFont typeface="Symbol" pitchFamily="18" charset="2"/>
              <a:buNone/>
              <a:defRPr/>
            </a:pPr>
            <a:endParaRPr lang="en-US" sz="2400" b="0" dirty="0" smtClean="0">
              <a:latin typeface="Cambria" pitchFamily="18" charset="0"/>
              <a:cs typeface="ＭＳ Ｐゴシック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81000" y="6172200"/>
            <a:ext cx="4572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 sz="1200" i="1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23850" y="5949950"/>
            <a:ext cx="51816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latin typeface="Cambria" pitchFamily="18" charset="0"/>
              </a:rPr>
              <a:t>CDC.; </a:t>
            </a:r>
            <a:r>
              <a:rPr lang="en-US" sz="1000" i="1">
                <a:latin typeface="Cambria" pitchFamily="18" charset="0"/>
                <a:cs typeface="Times New Roman" pitchFamily="18" charset="0"/>
              </a:rPr>
              <a:t>MMWR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. 1997;46(RR-8):1-24.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/>
          <p:cNvSpPr>
            <a:spLocks noGrp="1"/>
          </p:cNvSpPr>
          <p:nvPr>
            <p:ph type="title"/>
          </p:nvPr>
        </p:nvSpPr>
        <p:spPr>
          <a:xfrm>
            <a:off x="238125" y="9525"/>
            <a:ext cx="8426450" cy="92392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28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Forme</a:t>
            </a:r>
            <a:r>
              <a:rPr lang="en-US" sz="28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28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cliniche</a:t>
            </a:r>
            <a:r>
              <a:rPr lang="en-US" sz="28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28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principali</a:t>
            </a:r>
            <a:r>
              <a:rPr lang="en-US" sz="28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28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di</a:t>
            </a:r>
            <a:r>
              <a:rPr lang="en-US" sz="28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28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Malattie</a:t>
            </a:r>
            <a:r>
              <a:rPr lang="en-US" sz="28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28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Pneumococcica</a:t>
            </a:r>
            <a:r>
              <a:rPr lang="en-US" sz="28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/>
            </a:r>
            <a:br>
              <a:rPr lang="en-US" sz="28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</a:br>
            <a:r>
              <a:rPr lang="en-US" sz="28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(Pneumococcal Disease, PD) </a:t>
            </a:r>
            <a:r>
              <a:rPr lang="en-US" sz="2800" b="0" baseline="3000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1,2</a:t>
            </a:r>
            <a:endParaRPr lang="fr-FR" sz="2800" b="0" dirty="0" smtClean="0">
              <a:solidFill>
                <a:srgbClr val="C00000"/>
              </a:solidFill>
              <a:latin typeface="Cambria" pitchFamily="18" charset="0"/>
              <a:cs typeface="ＭＳ Ｐゴシック"/>
            </a:endParaRPr>
          </a:p>
        </p:txBody>
      </p:sp>
      <p:sp>
        <p:nvSpPr>
          <p:cNvPr id="10243" name="Text Box 21"/>
          <p:cNvSpPr txBox="1">
            <a:spLocks noChangeArrowheads="1"/>
          </p:cNvSpPr>
          <p:nvPr/>
        </p:nvSpPr>
        <p:spPr bwMode="auto">
          <a:xfrm>
            <a:off x="250825" y="6135688"/>
            <a:ext cx="8569325" cy="2460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defTabSz="1090613">
              <a:spcBef>
                <a:spcPts val="13"/>
              </a:spcBef>
              <a:spcAft>
                <a:spcPts val="13"/>
              </a:spcAft>
            </a:pPr>
            <a:r>
              <a:rPr lang="en-US" sz="800">
                <a:latin typeface="Cambria" pitchFamily="18" charset="0"/>
                <a:cs typeface="Arial" pitchFamily="34" charset="0"/>
              </a:rPr>
              <a:t>1. WHO. Acute Respiratory Infections (Update September 2009).   2. Centers for Disease Control and Prevention. Epidemiology and Prevention of Vaccine Preventable Diseases. The Pink Book. 11</a:t>
            </a:r>
            <a:r>
              <a:rPr lang="en-US" sz="800" baseline="30000">
                <a:latin typeface="Cambria" pitchFamily="18" charset="0"/>
                <a:cs typeface="Arial" pitchFamily="34" charset="0"/>
              </a:rPr>
              <a:t>th</a:t>
            </a:r>
            <a:r>
              <a:rPr lang="en-US" sz="800">
                <a:latin typeface="Cambria" pitchFamily="18" charset="0"/>
                <a:cs typeface="Arial" pitchFamily="34" charset="0"/>
              </a:rPr>
              <a:t> Edition. May 2009.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179388" y="5516563"/>
            <a:ext cx="2160587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0" rIns="36000" bIns="7200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MS PGothic" pitchFamily="34" charset="-128"/>
                <a:cs typeface="+mn-cs"/>
              </a:rPr>
              <a:t>* </a:t>
            </a:r>
            <a:r>
              <a:rPr lang="fr-FR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MS PGothic" pitchFamily="34" charset="-128"/>
                <a:cs typeface="+mn-cs"/>
              </a:rPr>
              <a:t>Otite Media </a:t>
            </a:r>
            <a:r>
              <a:rPr lang="fr-FR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MS PGothic" pitchFamily="34" charset="-128"/>
                <a:cs typeface="+mn-cs"/>
              </a:rPr>
              <a:t>Acuta</a:t>
            </a:r>
            <a:endParaRPr lang="fr-FR" sz="1100" dirty="0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  <a:ea typeface="MS PGothic" pitchFamily="34" charset="-128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MS PGothic" pitchFamily="34" charset="-128"/>
                <a:cs typeface="+mn-cs"/>
              </a:rPr>
              <a:t>**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MS PGothic" pitchFamily="34" charset="-128"/>
                <a:cs typeface="+mn-cs"/>
              </a:rPr>
              <a:t>compreso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MS PGothic" pitchFamily="34" charset="-128"/>
                <a:cs typeface="+mn-cs"/>
              </a:rPr>
              <a:t> 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MS PGothic" pitchFamily="34" charset="-128"/>
                <a:cs typeface="+mn-cs"/>
              </a:rPr>
              <a:t>l’empiema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  <a:ea typeface="MS PGothic" pitchFamily="34" charset="-128"/>
              <a:cs typeface="+mn-cs"/>
            </a:endParaRPr>
          </a:p>
        </p:txBody>
      </p:sp>
      <p:grpSp>
        <p:nvGrpSpPr>
          <p:cNvPr id="2" name="Groupe 78"/>
          <p:cNvGrpSpPr>
            <a:grpSpLocks/>
          </p:cNvGrpSpPr>
          <p:nvPr/>
        </p:nvGrpSpPr>
        <p:grpSpPr bwMode="auto">
          <a:xfrm rot="10800000">
            <a:off x="2159000" y="1274763"/>
            <a:ext cx="4816475" cy="4783137"/>
            <a:chOff x="2158955" y="1130890"/>
            <a:chExt cx="4817200" cy="4782910"/>
          </a:xfrm>
        </p:grpSpPr>
        <p:sp>
          <p:nvSpPr>
            <p:cNvPr id="29" name="Secteurs 28"/>
            <p:cNvSpPr/>
            <p:nvPr/>
          </p:nvSpPr>
          <p:spPr>
            <a:xfrm>
              <a:off x="2168481" y="1146764"/>
              <a:ext cx="4766392" cy="4767036"/>
            </a:xfrm>
            <a:prstGeom prst="pie">
              <a:avLst>
                <a:gd name="adj1" fmla="val 10797741"/>
                <a:gd name="adj2" fmla="val 14198551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accent4"/>
              </a:solidFill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81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algn="ctr" fontAlgn="auto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808080"/>
                </a:buClr>
                <a:defRPr/>
              </a:pPr>
              <a:endParaRPr lang="fr-FR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+mn-ea"/>
                <a:cs typeface="+mn-cs"/>
              </a:endParaRPr>
            </a:p>
          </p:txBody>
        </p:sp>
        <p:sp>
          <p:nvSpPr>
            <p:cNvPr id="30" name="Secteurs 29"/>
            <p:cNvSpPr/>
            <p:nvPr/>
          </p:nvSpPr>
          <p:spPr>
            <a:xfrm>
              <a:off x="2219289" y="1146764"/>
              <a:ext cx="4766392" cy="4767036"/>
            </a:xfrm>
            <a:prstGeom prst="pie">
              <a:avLst>
                <a:gd name="adj1" fmla="val 18213505"/>
                <a:gd name="adj2" fmla="val 3281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accent4"/>
              </a:solidFill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81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algn="ctr" fontAlgn="auto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808080"/>
                </a:buClr>
                <a:defRPr/>
              </a:pPr>
              <a:endParaRPr lang="fr-FR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+mn-ea"/>
                <a:cs typeface="+mn-cs"/>
              </a:endParaRPr>
            </a:p>
          </p:txBody>
        </p:sp>
        <p:sp>
          <p:nvSpPr>
            <p:cNvPr id="31" name="Secteurs 30"/>
            <p:cNvSpPr/>
            <p:nvPr/>
          </p:nvSpPr>
          <p:spPr>
            <a:xfrm>
              <a:off x="2200236" y="1130890"/>
              <a:ext cx="4766392" cy="4767036"/>
            </a:xfrm>
            <a:prstGeom prst="pie">
              <a:avLst>
                <a:gd name="adj1" fmla="val 14175487"/>
                <a:gd name="adj2" fmla="val 18206486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accent4"/>
              </a:solidFill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81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algn="ctr" fontAlgn="auto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808080"/>
                </a:buClr>
                <a:defRPr/>
              </a:pPr>
              <a:endParaRPr lang="fr-FR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" name="Groupe 77"/>
          <p:cNvGrpSpPr>
            <a:grpSpLocks/>
          </p:cNvGrpSpPr>
          <p:nvPr/>
        </p:nvGrpSpPr>
        <p:grpSpPr bwMode="auto">
          <a:xfrm>
            <a:off x="2159000" y="1155700"/>
            <a:ext cx="4816475" cy="4783138"/>
            <a:chOff x="2158955" y="1130890"/>
            <a:chExt cx="4817200" cy="4782910"/>
          </a:xfrm>
        </p:grpSpPr>
        <p:sp>
          <p:nvSpPr>
            <p:cNvPr id="33" name="Secteurs 32"/>
            <p:cNvSpPr/>
            <p:nvPr/>
          </p:nvSpPr>
          <p:spPr>
            <a:xfrm>
              <a:off x="2158955" y="1146764"/>
              <a:ext cx="4766392" cy="4767036"/>
            </a:xfrm>
            <a:prstGeom prst="pie">
              <a:avLst>
                <a:gd name="adj1" fmla="val 10797741"/>
                <a:gd name="adj2" fmla="val 14198551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12700">
              <a:solidFill>
                <a:srgbClr val="C00000"/>
              </a:solidFill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81000"/>
                </a:prstClr>
              </a:outerShdw>
            </a:effectLst>
          </p:spPr>
          <p:txBody>
            <a:bodyPr spcFirstLastPara="1" wrap="none" lIns="0" tIns="0" rIns="0" bIns="0" anchor="ctr">
              <a:prstTxWarp prst="textArchUp">
                <a:avLst/>
              </a:prstTxWarp>
            </a:bodyPr>
            <a:lstStyle/>
            <a:p>
              <a:pPr fontAlgn="auto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808080"/>
                </a:buClr>
                <a:defRPr/>
              </a:pPr>
              <a:endParaRPr lang="fr-FR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+mn-ea"/>
                <a:cs typeface="+mn-cs"/>
              </a:endParaRPr>
            </a:p>
          </p:txBody>
        </p:sp>
        <p:sp>
          <p:nvSpPr>
            <p:cNvPr id="34" name="Secteurs 33"/>
            <p:cNvSpPr/>
            <p:nvPr/>
          </p:nvSpPr>
          <p:spPr>
            <a:xfrm>
              <a:off x="2209763" y="1146764"/>
              <a:ext cx="4766392" cy="4767036"/>
            </a:xfrm>
            <a:prstGeom prst="pie">
              <a:avLst>
                <a:gd name="adj1" fmla="val 18213505"/>
                <a:gd name="adj2" fmla="val 3281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12700">
              <a:solidFill>
                <a:srgbClr val="C00000"/>
              </a:solidFill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81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algn="ctr" fontAlgn="auto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808080"/>
                </a:buClr>
                <a:defRPr/>
              </a:pPr>
              <a:endParaRPr lang="fr-FR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+mn-ea"/>
                <a:cs typeface="+mn-cs"/>
              </a:endParaRPr>
            </a:p>
          </p:txBody>
        </p:sp>
        <p:sp>
          <p:nvSpPr>
            <p:cNvPr id="35" name="Secteurs 34"/>
            <p:cNvSpPr/>
            <p:nvPr/>
          </p:nvSpPr>
          <p:spPr>
            <a:xfrm>
              <a:off x="2190710" y="1130890"/>
              <a:ext cx="4766392" cy="4767036"/>
            </a:xfrm>
            <a:prstGeom prst="pie">
              <a:avLst>
                <a:gd name="adj1" fmla="val 14175487"/>
                <a:gd name="adj2" fmla="val 18206486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12700">
              <a:solidFill>
                <a:srgbClr val="C00000"/>
              </a:solidFill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81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algn="ctr" fontAlgn="auto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808080"/>
                </a:buClr>
                <a:defRPr/>
              </a:pPr>
              <a:endParaRPr lang="fr-FR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+mn-ea"/>
                <a:cs typeface="+mn-cs"/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>
            <a:off x="6281738" y="3543300"/>
            <a:ext cx="700087" cy="12382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35000">
                <a:schemeClr val="bg1"/>
              </a:gs>
              <a:gs pos="6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Cambria" pitchFamily="18" charset="0"/>
            </a:endParaRPr>
          </a:p>
        </p:txBody>
      </p:sp>
      <p:sp>
        <p:nvSpPr>
          <p:cNvPr id="36" name="Rectangle 7"/>
          <p:cNvSpPr>
            <a:spLocks noChangeAspect="1" noChangeArrowheads="1"/>
          </p:cNvSpPr>
          <p:nvPr/>
        </p:nvSpPr>
        <p:spPr bwMode="gray">
          <a:xfrm rot="5400000">
            <a:off x="2855913" y="1893888"/>
            <a:ext cx="3432175" cy="343217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81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63500" algn="ctr" rotWithShape="0">
              <a:prstClr val="black">
                <a:alpha val="81000"/>
              </a:prstClr>
            </a:outerShdw>
          </a:effectLst>
        </p:spPr>
        <p:txBody>
          <a:bodyPr wrap="none" lIns="0" tIns="0" rIns="0" bIns="0" anchor="ctr"/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>
                <a:srgbClr val="808080"/>
              </a:buClr>
              <a:defRPr/>
            </a:pPr>
            <a:endParaRPr lang="fr-FR" sz="1600" noProof="1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37" name="Corde 36"/>
          <p:cNvSpPr>
            <a:spLocks noChangeAspect="1"/>
          </p:cNvSpPr>
          <p:nvPr/>
        </p:nvSpPr>
        <p:spPr>
          <a:xfrm rot="5400000">
            <a:off x="3003305" y="2001539"/>
            <a:ext cx="3138315" cy="3138316"/>
          </a:xfrm>
          <a:prstGeom prst="chord">
            <a:avLst>
              <a:gd name="adj1" fmla="val 5381300"/>
              <a:gd name="adj2" fmla="val 16177785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101600" algn="ctr" rotWithShape="0">
              <a:prstClr val="black"/>
            </a:outerShdw>
          </a:effectLst>
          <a:scene3d>
            <a:camera prst="orthographicFront"/>
            <a:lightRig rig="chilly" dir="t">
              <a:rot lat="0" lon="0" rev="0"/>
            </a:lightRig>
          </a:scene3d>
          <a:sp3d prstMaterial="softEdge">
            <a:bevelT w="635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anchor="ctr">
            <a:prstTxWarp prst="textArchUp">
              <a:avLst>
                <a:gd name="adj" fmla="val 12585019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38" name="Corde 37"/>
          <p:cNvSpPr>
            <a:spLocks noChangeAspect="1"/>
          </p:cNvSpPr>
          <p:nvPr/>
        </p:nvSpPr>
        <p:spPr>
          <a:xfrm rot="16200000">
            <a:off x="3003305" y="2086295"/>
            <a:ext cx="3138315" cy="3138316"/>
          </a:xfrm>
          <a:prstGeom prst="chord">
            <a:avLst>
              <a:gd name="adj1" fmla="val 5381300"/>
              <a:gd name="adj2" fmla="val 16200000"/>
            </a:avLst>
          </a:prstGeom>
          <a:gradFill flip="none" rotWithShape="1">
            <a:gsLst>
              <a:gs pos="5000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016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Cambria" pitchFamily="18" charset="0"/>
            </a:endParaRPr>
          </a:p>
        </p:txBody>
      </p:sp>
      <p:sp>
        <p:nvSpPr>
          <p:cNvPr id="10253" name="Rectangle 38"/>
          <p:cNvSpPr>
            <a:spLocks noChangeArrowheads="1"/>
          </p:cNvSpPr>
          <p:nvPr/>
        </p:nvSpPr>
        <p:spPr bwMode="auto">
          <a:xfrm>
            <a:off x="2474913" y="2347913"/>
            <a:ext cx="4194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noProof="1" smtClean="0">
                <a:solidFill>
                  <a:srgbClr val="FFFFFF"/>
                </a:solidFill>
                <a:latin typeface="Cambria" pitchFamily="18" charset="0"/>
              </a:rPr>
              <a:t>Malattia Pneumococcica </a:t>
            </a:r>
          </a:p>
          <a:p>
            <a:pPr algn="ctr"/>
            <a:r>
              <a:rPr lang="it-IT" sz="1400" b="1" noProof="1" smtClean="0">
                <a:solidFill>
                  <a:srgbClr val="FFFFFF"/>
                </a:solidFill>
                <a:latin typeface="Cambria" pitchFamily="18" charset="0"/>
              </a:rPr>
              <a:t>Invasiva (IPD</a:t>
            </a:r>
            <a:r>
              <a:rPr lang="it-IT" sz="1400" b="1" noProof="1">
                <a:solidFill>
                  <a:srgbClr val="FFFFFF"/>
                </a:solidFill>
                <a:latin typeface="Cambria" pitchFamily="18" charset="0"/>
              </a:rPr>
              <a:t>) </a:t>
            </a:r>
            <a:endParaRPr lang="fr-FR" sz="1400" b="1" dirty="0">
              <a:latin typeface="Cambria" pitchFamily="18" charset="0"/>
            </a:endParaRPr>
          </a:p>
        </p:txBody>
      </p:sp>
      <p:sp>
        <p:nvSpPr>
          <p:cNvPr id="10254" name="Rectangle 39"/>
          <p:cNvSpPr>
            <a:spLocks noChangeArrowheads="1"/>
          </p:cNvSpPr>
          <p:nvPr/>
        </p:nvSpPr>
        <p:spPr bwMode="auto">
          <a:xfrm>
            <a:off x="2474913" y="4365625"/>
            <a:ext cx="4194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noProof="1" smtClean="0">
                <a:solidFill>
                  <a:srgbClr val="FFFFFF"/>
                </a:solidFill>
                <a:latin typeface="Cambria" pitchFamily="18" charset="0"/>
              </a:rPr>
              <a:t>Malattia Pneumococcica </a:t>
            </a:r>
          </a:p>
          <a:p>
            <a:pPr algn="ctr"/>
            <a:r>
              <a:rPr lang="it-IT" sz="1400" b="1" noProof="1" smtClean="0">
                <a:solidFill>
                  <a:srgbClr val="FFFFFF"/>
                </a:solidFill>
                <a:latin typeface="Cambria" pitchFamily="18" charset="0"/>
              </a:rPr>
              <a:t>non-invasiva (mucosale)</a:t>
            </a:r>
            <a:endParaRPr lang="it-IT" sz="1400" b="1" noProof="1">
              <a:solidFill>
                <a:srgbClr val="FFFFFF"/>
              </a:solidFill>
              <a:latin typeface="Cambria" pitchFamily="18" charset="0"/>
            </a:endParaRPr>
          </a:p>
        </p:txBody>
      </p:sp>
      <p:grpSp>
        <p:nvGrpSpPr>
          <p:cNvPr id="4" name="Groupe 88"/>
          <p:cNvGrpSpPr>
            <a:grpSpLocks/>
          </p:cNvGrpSpPr>
          <p:nvPr/>
        </p:nvGrpSpPr>
        <p:grpSpPr bwMode="auto">
          <a:xfrm>
            <a:off x="2478088" y="1538288"/>
            <a:ext cx="4168775" cy="4168775"/>
            <a:chOff x="2477644" y="1534666"/>
            <a:chExt cx="4169664" cy="4169665"/>
          </a:xfrm>
        </p:grpSpPr>
        <p:sp>
          <p:nvSpPr>
            <p:cNvPr id="42" name="Rectangle 41"/>
            <p:cNvSpPr/>
            <p:nvPr/>
          </p:nvSpPr>
          <p:spPr>
            <a:xfrm rot="18081491">
              <a:off x="2477644" y="1575071"/>
              <a:ext cx="4169664" cy="4088856"/>
            </a:xfrm>
            <a:prstGeom prst="rect">
              <a:avLst/>
            </a:prstGeom>
          </p:spPr>
          <p:txBody>
            <a:bodyPr spcFirstLastPara="1" wrap="none" tIns="0" bIns="144000" anchor="b">
              <a:prstTxWarp prst="textArchUp">
                <a:avLst/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400" noProof="1" smtClean="0">
                  <a:solidFill>
                    <a:srgbClr val="C00000"/>
                  </a:solidFill>
                  <a:latin typeface="Cambria" pitchFamily="18" charset="0"/>
                  <a:ea typeface="+mn-ea"/>
                  <a:cs typeface="+mn-cs"/>
                </a:rPr>
                <a:t>Batteriemia</a:t>
              </a:r>
              <a:endParaRPr lang="fr-FR" sz="1400" noProof="1">
                <a:solidFill>
                  <a:srgbClr val="C00000"/>
                </a:solidFill>
                <a:latin typeface="Cambria" pitchFamily="18" charset="0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rot="154902">
              <a:off x="2477644" y="1575070"/>
              <a:ext cx="4169664" cy="4088856"/>
            </a:xfrm>
            <a:prstGeom prst="rect">
              <a:avLst/>
            </a:prstGeom>
          </p:spPr>
          <p:txBody>
            <a:bodyPr spcFirstLastPara="1" wrap="none" tIns="0" bIns="144000" anchor="b">
              <a:prstTxWarp prst="textArchUp">
                <a:avLst/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400" noProof="1" smtClean="0">
                  <a:solidFill>
                    <a:srgbClr val="C00000"/>
                  </a:solidFill>
                  <a:latin typeface="Cambria" pitchFamily="18" charset="0"/>
                  <a:ea typeface="+mn-ea"/>
                  <a:cs typeface="+mn-cs"/>
                </a:rPr>
                <a:t>Meningite</a:t>
              </a:r>
              <a:endParaRPr lang="fr-FR" sz="1400" noProof="1">
                <a:solidFill>
                  <a:srgbClr val="C00000"/>
                </a:solidFill>
                <a:latin typeface="Cambria" pitchFamily="18" charset="0"/>
                <a:ea typeface="+mn-ea"/>
                <a:cs typeface="+mn-cs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 rot="3692783">
              <a:off x="2477644" y="1575070"/>
              <a:ext cx="4169664" cy="4088856"/>
            </a:xfrm>
            <a:prstGeom prst="rect">
              <a:avLst/>
            </a:prstGeom>
          </p:spPr>
          <p:txBody>
            <a:bodyPr spcFirstLastPara="1" wrap="none" tIns="0" bIns="144000" anchor="b">
              <a:prstTxWarp prst="textArchUp">
                <a:avLst/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400" noProof="1" smtClean="0">
                  <a:solidFill>
                    <a:srgbClr val="C00000"/>
                  </a:solidFill>
                  <a:latin typeface="Cambria" pitchFamily="18" charset="0"/>
                  <a:ea typeface="+mn-ea"/>
                  <a:cs typeface="+mn-cs"/>
                </a:rPr>
                <a:t>Polmonite Invasiva**</a:t>
              </a:r>
              <a:endParaRPr lang="fr-FR" sz="1400" noProof="1">
                <a:solidFill>
                  <a:srgbClr val="C00000"/>
                </a:solidFill>
                <a:latin typeface="Cambria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5" name="Groupe 89"/>
          <p:cNvGrpSpPr>
            <a:grpSpLocks/>
          </p:cNvGrpSpPr>
          <p:nvPr/>
        </p:nvGrpSpPr>
        <p:grpSpPr bwMode="auto">
          <a:xfrm>
            <a:off x="2478088" y="1533525"/>
            <a:ext cx="4168775" cy="4168775"/>
            <a:chOff x="2477644" y="1534667"/>
            <a:chExt cx="4169664" cy="4169664"/>
          </a:xfrm>
        </p:grpSpPr>
        <p:sp>
          <p:nvSpPr>
            <p:cNvPr id="46" name="Rectangle 45"/>
            <p:cNvSpPr/>
            <p:nvPr/>
          </p:nvSpPr>
          <p:spPr>
            <a:xfrm rot="17897492">
              <a:off x="2477644" y="1575071"/>
              <a:ext cx="4169664" cy="4088856"/>
            </a:xfrm>
            <a:prstGeom prst="rect">
              <a:avLst/>
            </a:prstGeom>
          </p:spPr>
          <p:txBody>
            <a:bodyPr spcFirstLastPara="1" wrap="none" tIns="0" bIns="144000" anchor="b">
              <a:prstTxWarp prst="textArchDown">
                <a:avLst/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400" dirty="0" err="1" smtClean="0">
                  <a:solidFill>
                    <a:srgbClr val="FB8005"/>
                  </a:solidFill>
                  <a:latin typeface="Cambria" pitchFamily="18" charset="0"/>
                  <a:ea typeface="+mn-ea"/>
                  <a:cs typeface="+mn-cs"/>
                </a:rPr>
                <a:t>Polmonite</a:t>
              </a:r>
              <a:r>
                <a:rPr lang="fr-FR" sz="1400" dirty="0" smtClean="0">
                  <a:solidFill>
                    <a:srgbClr val="FB8005"/>
                  </a:solidFill>
                  <a:latin typeface="Cambria" pitchFamily="18" charset="0"/>
                  <a:ea typeface="+mn-ea"/>
                  <a:cs typeface="+mn-cs"/>
                </a:rPr>
                <a:t> non-</a:t>
              </a:r>
              <a:r>
                <a:rPr lang="fr-FR" sz="1400" dirty="0" err="1" smtClean="0">
                  <a:solidFill>
                    <a:srgbClr val="FB8005"/>
                  </a:solidFill>
                  <a:latin typeface="Cambria" pitchFamily="18" charset="0"/>
                  <a:ea typeface="+mn-ea"/>
                  <a:cs typeface="+mn-cs"/>
                </a:rPr>
                <a:t>invasiva</a:t>
              </a:r>
              <a:endParaRPr lang="fr-FR" sz="1400" dirty="0">
                <a:solidFill>
                  <a:srgbClr val="FB8005"/>
                </a:solidFill>
                <a:latin typeface="Cambria" pitchFamily="18" charset="0"/>
                <a:ea typeface="+mn-ea"/>
                <a:cs typeface="+mn-cs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477644" y="1575071"/>
              <a:ext cx="4169664" cy="4088856"/>
            </a:xfrm>
            <a:prstGeom prst="rect">
              <a:avLst/>
            </a:prstGeom>
          </p:spPr>
          <p:txBody>
            <a:bodyPr spcFirstLastPara="1" wrap="none" tIns="0" bIns="144000" anchor="b">
              <a:prstTxWarp prst="textArchDown">
                <a:avLst/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400" dirty="0" smtClean="0">
                  <a:solidFill>
                    <a:schemeClr val="accent4"/>
                  </a:solidFill>
                  <a:latin typeface="Cambria" pitchFamily="18" charset="0"/>
                  <a:ea typeface="+mn-ea"/>
                  <a:cs typeface="+mn-cs"/>
                </a:rPr>
                <a:t>OMA </a:t>
              </a:r>
              <a:r>
                <a:rPr lang="fr-FR" sz="1400" dirty="0">
                  <a:solidFill>
                    <a:schemeClr val="accent4"/>
                  </a:solidFill>
                  <a:latin typeface="Cambria" pitchFamily="18" charset="0"/>
                  <a:ea typeface="+mn-ea"/>
                  <a:cs typeface="+mn-cs"/>
                </a:rPr>
                <a:t>*</a:t>
              </a:r>
            </a:p>
          </p:txBody>
        </p:sp>
        <p:sp>
          <p:nvSpPr>
            <p:cNvPr id="48" name="Rectangle 47"/>
            <p:cNvSpPr/>
            <p:nvPr/>
          </p:nvSpPr>
          <p:spPr>
            <a:xfrm rot="3600000">
              <a:off x="2484908" y="1582195"/>
              <a:ext cx="4155136" cy="4074608"/>
            </a:xfrm>
            <a:prstGeom prst="rect">
              <a:avLst/>
            </a:prstGeom>
          </p:spPr>
          <p:txBody>
            <a:bodyPr spcFirstLastPara="1" wrap="none" tIns="0" bIns="144000" anchor="b">
              <a:prstTxWarp prst="textArchDown">
                <a:avLst/>
              </a:prstTxWarp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400" dirty="0" smtClean="0">
                  <a:solidFill>
                    <a:schemeClr val="accent4"/>
                  </a:solidFill>
                  <a:latin typeface="Cambria" pitchFamily="18" charset="0"/>
                  <a:ea typeface="+mn-ea"/>
                  <a:cs typeface="+mn-cs"/>
                </a:rPr>
                <a:t>Sinusite</a:t>
              </a:r>
              <a:endParaRPr lang="fr-FR" sz="1400" dirty="0">
                <a:solidFill>
                  <a:schemeClr val="accent4"/>
                </a:solidFill>
                <a:latin typeface="Cambria" pitchFamily="18" charset="0"/>
                <a:ea typeface="+mn-ea"/>
                <a:cs typeface="+mn-cs"/>
              </a:endParaRPr>
            </a:p>
          </p:txBody>
        </p:sp>
      </p:grpSp>
      <p:sp>
        <p:nvSpPr>
          <p:cNvPr id="50" name="Rectangle 7"/>
          <p:cNvSpPr>
            <a:spLocks noChangeAspect="1" noChangeArrowheads="1"/>
          </p:cNvSpPr>
          <p:nvPr/>
        </p:nvSpPr>
        <p:spPr bwMode="gray">
          <a:xfrm>
            <a:off x="3852728" y="2891155"/>
            <a:ext cx="1438544" cy="1438543"/>
          </a:xfrm>
          <a:prstGeom prst="ellipse">
            <a:avLst/>
          </a:prstGeom>
          <a:gradFill>
            <a:gsLst>
              <a:gs pos="48000">
                <a:schemeClr val="bg1"/>
              </a:gs>
              <a:gs pos="66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</a:gra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127000" algn="ctr" rotWithShape="0">
              <a:prstClr val="black"/>
            </a:outerShdw>
          </a:effectLst>
        </p:spPr>
        <p:txBody>
          <a:bodyPr wrap="none" lIns="0" tIns="108000" rIns="0" bIns="0" anchor="ctr"/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>
                <a:srgbClr val="808080"/>
              </a:buClr>
              <a:defRPr/>
            </a:pPr>
            <a:r>
              <a:rPr lang="fr-FR" sz="120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+mn-ea"/>
                <a:cs typeface="+mn-cs"/>
              </a:rPr>
              <a:t>MALATTIA </a:t>
            </a:r>
          </a:p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>
                <a:srgbClr val="808080"/>
              </a:buClr>
              <a:defRPr/>
            </a:pPr>
            <a:r>
              <a:rPr lang="fr-FR" sz="120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  <a:ea typeface="+mn-ea"/>
                <a:cs typeface="+mn-cs"/>
              </a:rPr>
              <a:t>PNEUMOCOCCICA</a:t>
            </a:r>
            <a:endParaRPr lang="fr-FR" sz="1200" noProof="1">
              <a:solidFill>
                <a:schemeClr val="tx1">
                  <a:lumMod val="85000"/>
                  <a:lumOff val="15000"/>
                </a:schemeClr>
              </a:solidFill>
              <a:latin typeface="Cambria" pitchFamily="18" charset="0"/>
              <a:ea typeface="+mn-ea"/>
              <a:cs typeface="+mn-cs"/>
            </a:endParaRPr>
          </a:p>
        </p:txBody>
      </p:sp>
      <p:cxnSp>
        <p:nvCxnSpPr>
          <p:cNvPr id="53" name="Connecteur droit 52"/>
          <p:cNvCxnSpPr/>
          <p:nvPr/>
        </p:nvCxnSpPr>
        <p:spPr>
          <a:xfrm>
            <a:off x="6356350" y="3600450"/>
            <a:ext cx="593725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273050" y="77788"/>
            <a:ext cx="8229600" cy="884237"/>
          </a:xfrm>
        </p:spPr>
        <p:txBody>
          <a:bodyPr/>
          <a:lstStyle/>
          <a:p>
            <a:pPr algn="ctr" eaLnBrk="1" hangingPunct="1"/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Qualche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considerazione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generale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…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idx="1"/>
          </p:nvPr>
        </p:nvSpPr>
        <p:spPr>
          <a:xfrm>
            <a:off x="611188" y="1412875"/>
            <a:ext cx="7924800" cy="3919538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800" b="0" dirty="0" smtClean="0">
                <a:latin typeface="Cambria" pitchFamily="18" charset="0"/>
                <a:cs typeface="ＭＳ Ｐゴシック"/>
              </a:rPr>
              <a:t>La malattia </a:t>
            </a:r>
            <a:r>
              <a:rPr lang="it-IT" sz="1800" b="0" dirty="0" err="1" smtClean="0">
                <a:latin typeface="Cambria" pitchFamily="18" charset="0"/>
                <a:cs typeface="ＭＳ Ｐゴシック"/>
              </a:rPr>
              <a:t>pneumococcica</a:t>
            </a:r>
            <a:r>
              <a:rPr lang="it-IT" sz="1800" b="0" dirty="0" smtClean="0">
                <a:latin typeface="Cambria" pitchFamily="18" charset="0"/>
                <a:cs typeface="ＭＳ Ｐゴシック"/>
              </a:rPr>
              <a:t> rappresenta una seria minaccia per la salute di tutti i bambini del mondo</a:t>
            </a:r>
          </a:p>
          <a:p>
            <a:pPr lvl="1"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800" b="0" dirty="0" smtClean="0">
                <a:latin typeface="Cambria" pitchFamily="18" charset="0"/>
              </a:rPr>
              <a:t>Nei </a:t>
            </a:r>
            <a:r>
              <a:rPr lang="it-IT" sz="1800" b="0" dirty="0" smtClean="0">
                <a:solidFill>
                  <a:srgbClr val="C00000"/>
                </a:solidFill>
                <a:latin typeface="Cambria" pitchFamily="18" charset="0"/>
              </a:rPr>
              <a:t>paesi in via di sviluppo</a:t>
            </a:r>
          </a:p>
          <a:p>
            <a:pPr lvl="2"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800" b="0" i="1" dirty="0" smtClean="0">
                <a:latin typeface="Cambria" pitchFamily="18" charset="0"/>
              </a:rPr>
              <a:t>Lo S. </a:t>
            </a:r>
            <a:r>
              <a:rPr lang="it-IT" sz="1800" b="0" i="1" dirty="0" err="1" smtClean="0">
                <a:latin typeface="Cambria" pitchFamily="18" charset="0"/>
              </a:rPr>
              <a:t>pneumoniae</a:t>
            </a:r>
            <a:r>
              <a:rPr lang="it-IT" sz="1800" b="0" dirty="0" smtClean="0">
                <a:latin typeface="Cambria" pitchFamily="18" charset="0"/>
              </a:rPr>
              <a:t> è la </a:t>
            </a:r>
            <a:r>
              <a:rPr lang="it-IT" sz="1800" b="0" i="1" dirty="0" smtClean="0">
                <a:solidFill>
                  <a:srgbClr val="00B0F0"/>
                </a:solidFill>
                <a:latin typeface="Cambria" pitchFamily="18" charset="0"/>
              </a:rPr>
              <a:t>causa principale della polmonite batterica</a:t>
            </a:r>
            <a:r>
              <a:rPr lang="it-IT" sz="1800" b="0" i="1" baseline="30000" dirty="0" smtClean="0">
                <a:solidFill>
                  <a:srgbClr val="00B0F0"/>
                </a:solidFill>
                <a:latin typeface="Cambria" pitchFamily="18" charset="0"/>
              </a:rPr>
              <a:t>1 </a:t>
            </a:r>
            <a:endParaRPr lang="it-IT" sz="1800" b="0" i="1" baseline="30000" dirty="0" smtClean="0">
              <a:solidFill>
                <a:srgbClr val="00B0F0"/>
              </a:solidFill>
              <a:latin typeface="Cambria" pitchFamily="18" charset="0"/>
              <a:cs typeface="Arial" pitchFamily="34" charset="0"/>
            </a:endParaRPr>
          </a:p>
          <a:p>
            <a:pPr lvl="2"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800" b="0" i="1" dirty="0" smtClean="0">
                <a:latin typeface="Cambria" pitchFamily="18" charset="0"/>
              </a:rPr>
              <a:t>Lo S. </a:t>
            </a:r>
            <a:r>
              <a:rPr lang="it-IT" sz="1800" b="0" i="1" dirty="0" err="1" smtClean="0">
                <a:latin typeface="Cambria" pitchFamily="18" charset="0"/>
              </a:rPr>
              <a:t>pneumoniae</a:t>
            </a:r>
            <a:r>
              <a:rPr lang="it-IT" sz="1800" b="0" dirty="0" smtClean="0">
                <a:latin typeface="Cambria" pitchFamily="18" charset="0"/>
              </a:rPr>
              <a:t> è la </a:t>
            </a:r>
            <a:r>
              <a:rPr lang="it-IT" sz="1800" b="0" i="1" dirty="0" smtClean="0">
                <a:solidFill>
                  <a:srgbClr val="00B0F0"/>
                </a:solidFill>
                <a:latin typeface="Cambria" pitchFamily="18" charset="0"/>
              </a:rPr>
              <a:t>causa principale dei decessi nei bambini &lt; 5 anni d'età </a:t>
            </a:r>
            <a:r>
              <a:rPr lang="it-IT" sz="1800" b="0" dirty="0" smtClean="0">
                <a:latin typeface="Cambria" pitchFamily="18" charset="0"/>
              </a:rPr>
              <a:t> </a:t>
            </a:r>
            <a:r>
              <a:rPr lang="it-IT" sz="1800" b="0" baseline="30000" dirty="0" smtClean="0">
                <a:latin typeface="Cambria" pitchFamily="18" charset="0"/>
              </a:rPr>
              <a:t>1 </a:t>
            </a:r>
            <a:endParaRPr lang="it-IT" sz="1800" b="0" dirty="0" smtClean="0">
              <a:latin typeface="Cambria" pitchFamily="18" charset="0"/>
            </a:endParaRPr>
          </a:p>
          <a:p>
            <a:pPr lvl="1"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800" b="0" dirty="0" smtClean="0">
                <a:latin typeface="Cambria" pitchFamily="18" charset="0"/>
              </a:rPr>
              <a:t>Nei paesi industrializzati, l’incidenza annua della malattia </a:t>
            </a:r>
            <a:r>
              <a:rPr lang="it-IT" sz="1800" b="0" dirty="0" err="1" smtClean="0">
                <a:latin typeface="Cambria" pitchFamily="18" charset="0"/>
              </a:rPr>
              <a:t>pneumococcica</a:t>
            </a:r>
            <a:r>
              <a:rPr lang="it-IT" sz="1800" b="0" dirty="0" smtClean="0">
                <a:latin typeface="Cambria" pitchFamily="18" charset="0"/>
              </a:rPr>
              <a:t> invasiva nei bambini d'età inferiore a due anni può raggiungere i 188 casi su 100.000</a:t>
            </a:r>
            <a:r>
              <a:rPr lang="it-IT" sz="1800" b="0" baseline="30000" dirty="0" smtClean="0">
                <a:latin typeface="Cambria" pitchFamily="18" charset="0"/>
              </a:rPr>
              <a:t>2 </a:t>
            </a:r>
            <a:endParaRPr lang="it-IT" sz="1800" b="0" dirty="0" smtClean="0">
              <a:latin typeface="Cambria" pitchFamily="18" charset="0"/>
            </a:endParaRPr>
          </a:p>
          <a:p>
            <a:pPr lvl="1" eaLnBrk="1" hangingPunct="1">
              <a:lnSpc>
                <a:spcPct val="150000"/>
              </a:lnSpc>
              <a:buFont typeface="Wingdings" pitchFamily="2" charset="2"/>
              <a:buChar char="§"/>
            </a:pPr>
            <a:r>
              <a:rPr lang="it-IT" sz="1800" b="0" dirty="0" smtClean="0">
                <a:latin typeface="Cambria" pitchFamily="18" charset="0"/>
              </a:rPr>
              <a:t>I ceppi resistenti agli antibiotici sono notevolmente aumentati negli ultimi 30 anni e la loro diffusione continua ad aumentare in tutto il mondo</a:t>
            </a:r>
            <a:r>
              <a:rPr lang="it-IT" sz="1800" b="0" baseline="30000" dirty="0" smtClean="0">
                <a:latin typeface="Cambria" pitchFamily="18" charset="0"/>
              </a:rPr>
              <a:t>3,4,5</a:t>
            </a:r>
            <a:endParaRPr lang="it-IT" sz="1800" b="0" dirty="0" smtClean="0">
              <a:latin typeface="Cambria" pitchFamily="18" charset="0"/>
              <a:cs typeface="Arial" pitchFamily="34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23850" y="5589588"/>
            <a:ext cx="82978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latin typeface="Cambria" pitchFamily="18" charset="0"/>
                <a:cs typeface="Times New Roman" pitchFamily="18" charset="0"/>
              </a:rPr>
              <a:t>1. WHO. State of the World’s Vaccines and Immunization. 2003; </a:t>
            </a:r>
            <a:r>
              <a:rPr lang="en-US" sz="1000">
                <a:latin typeface="Cambria" pitchFamily="18" charset="0"/>
              </a:rPr>
              <a:t>p 5-A.  2. Whitney CG, et al., </a:t>
            </a:r>
            <a:r>
              <a:rPr lang="en-US" sz="1000" i="1">
                <a:latin typeface="Cambria" pitchFamily="18" charset="0"/>
                <a:cs typeface="Times New Roman" pitchFamily="18" charset="0"/>
              </a:rPr>
              <a:t>N Engl J Med.  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2003;348:1737-1746. 3. Klein JO. </a:t>
            </a:r>
            <a:r>
              <a:rPr lang="en-US" sz="1000" i="1">
                <a:latin typeface="Cambria" pitchFamily="18" charset="0"/>
                <a:cs typeface="Times New Roman" pitchFamily="18" charset="0"/>
              </a:rPr>
              <a:t>Textbook of Pediatric Infectious Diseases.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  5th ed.; 2004:299-311.</a:t>
            </a:r>
            <a:r>
              <a:rPr lang="en-US" sz="1000">
                <a:latin typeface="Cambria" pitchFamily="18" charset="0"/>
              </a:rPr>
              <a:t> 4. 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Doern GV,  et al. </a:t>
            </a:r>
            <a:r>
              <a:rPr lang="en-US" sz="1000" i="1">
                <a:latin typeface="Cambria" pitchFamily="18" charset="0"/>
                <a:cs typeface="Times New Roman" pitchFamily="18" charset="0"/>
              </a:rPr>
              <a:t>Clin Infect Dis.  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1998;27:764-70.  5. Appelbaum PC. </a:t>
            </a:r>
            <a:r>
              <a:rPr lang="en-US" sz="1000" i="1">
                <a:latin typeface="Cambria" pitchFamily="18" charset="0"/>
                <a:cs typeface="Times New Roman" pitchFamily="18" charset="0"/>
              </a:rPr>
              <a:t>Clin Infect Dis.  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1992;15:77-83</a:t>
            </a:r>
            <a:r>
              <a:rPr lang="en-US" sz="1000">
                <a:latin typeface="Cambria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endParaRPr lang="en-US" sz="1200">
              <a:latin typeface="Cambr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Cos’è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la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malattia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pneumococcica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?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1622425"/>
            <a:ext cx="4752975" cy="2959100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r>
              <a:rPr lang="it-IT" sz="2000" b="0" dirty="0" smtClean="0">
                <a:latin typeface="Cambria" pitchFamily="18" charset="0"/>
                <a:cs typeface="ＭＳ Ｐゴシック"/>
              </a:rPr>
              <a:t>Gli</a:t>
            </a:r>
            <a:r>
              <a:rPr lang="it-IT" sz="2000" b="0" i="1" dirty="0" smtClean="0">
                <a:latin typeface="Cambria" pitchFamily="18" charset="0"/>
                <a:cs typeface="ＭＳ Ｐゴシック"/>
              </a:rPr>
              <a:t> S. </a:t>
            </a:r>
            <a:r>
              <a:rPr lang="it-IT" sz="2000" b="0" i="1" dirty="0" err="1" smtClean="0">
                <a:latin typeface="Cambria" pitchFamily="18" charset="0"/>
                <a:cs typeface="ＭＳ Ｐゴシック"/>
              </a:rPr>
              <a:t>pneumoniae</a:t>
            </a:r>
            <a:r>
              <a:rPr lang="it-IT" sz="2000" b="0" dirty="0" smtClean="0">
                <a:latin typeface="Cambria" pitchFamily="18" charset="0"/>
                <a:cs typeface="ＭＳ Ｐゴシック"/>
              </a:rPr>
              <a:t> sono batteri lanceolati, gram-positivi</a:t>
            </a:r>
            <a:r>
              <a:rPr lang="it-IT" sz="2000" b="0" baseline="30000" dirty="0" smtClean="0">
                <a:latin typeface="Cambria" pitchFamily="18" charset="0"/>
                <a:cs typeface="ＭＳ Ｐゴシック"/>
              </a:rPr>
              <a:t>1</a:t>
            </a:r>
            <a:endParaRPr lang="it-IT" sz="2000" b="0" dirty="0" smtClean="0">
              <a:latin typeface="Cambria" pitchFamily="18" charset="0"/>
              <a:cs typeface="ＭＳ Ｐゴシック"/>
            </a:endParaRPr>
          </a:p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r>
              <a:rPr lang="it-IT" sz="2000" b="0" dirty="0" smtClean="0">
                <a:latin typeface="Cambria" pitchFamily="18" charset="0"/>
                <a:cs typeface="ＭＳ Ｐゴシック"/>
              </a:rPr>
              <a:t>Gli pneumococchi sono incapsulati; le superfici delle capsule sono composte da polisaccaridi</a:t>
            </a:r>
            <a:r>
              <a:rPr lang="it-IT" sz="2000" b="0" baseline="30000" dirty="0" smtClean="0">
                <a:latin typeface="Cambria" pitchFamily="18" charset="0"/>
                <a:cs typeface="ＭＳ Ｐゴシック"/>
              </a:rPr>
              <a:t>1</a:t>
            </a:r>
            <a:r>
              <a:rPr lang="it-IT" sz="2000" b="0" dirty="0" smtClean="0">
                <a:latin typeface="Cambria" pitchFamily="18" charset="0"/>
                <a:cs typeface="ＭＳ Ｐゴシック"/>
              </a:rPr>
              <a:t>	</a:t>
            </a:r>
          </a:p>
          <a:p>
            <a:pPr lvl="1" eaLnBrk="1" hangingPunct="1">
              <a:lnSpc>
                <a:spcPct val="170000"/>
              </a:lnSpc>
              <a:buFont typeface="Wingdings" pitchFamily="2" charset="2"/>
              <a:buChar char="§"/>
            </a:pPr>
            <a:r>
              <a:rPr lang="it-IT" b="0" dirty="0" smtClean="0">
                <a:latin typeface="Cambria" pitchFamily="18" charset="0"/>
              </a:rPr>
              <a:t>Gli organismi incapsulati sono patogenici</a:t>
            </a:r>
            <a:r>
              <a:rPr lang="it-IT" b="0" baseline="30000" dirty="0" smtClean="0">
                <a:latin typeface="Cambria" pitchFamily="18" charset="0"/>
              </a:rPr>
              <a:t>1</a:t>
            </a:r>
          </a:p>
          <a:p>
            <a:pPr eaLnBrk="1" hangingPunct="1">
              <a:lnSpc>
                <a:spcPct val="170000"/>
              </a:lnSpc>
              <a:buFont typeface="Wingdings" pitchFamily="2" charset="2"/>
              <a:buChar char="§"/>
            </a:pPr>
            <a:r>
              <a:rPr lang="it-IT" sz="2000" b="0" dirty="0" smtClean="0">
                <a:latin typeface="Cambria" pitchFamily="18" charset="0"/>
                <a:cs typeface="ＭＳ Ｐゴシック"/>
              </a:rPr>
              <a:t>I  </a:t>
            </a:r>
            <a:r>
              <a:rPr lang="it-IT" sz="2000" b="0" dirty="0" smtClean="0">
                <a:solidFill>
                  <a:srgbClr val="00B0F0"/>
                </a:solidFill>
                <a:latin typeface="Cambria" pitchFamily="18" charset="0"/>
                <a:cs typeface="ＭＳ Ｐゴシック"/>
              </a:rPr>
              <a:t>polisaccaridi capsulari </a:t>
            </a:r>
            <a:r>
              <a:rPr lang="it-IT" sz="2000" b="0" dirty="0" smtClean="0">
                <a:latin typeface="Cambria" pitchFamily="18" charset="0"/>
                <a:cs typeface="ＭＳ Ｐゴシック"/>
              </a:rPr>
              <a:t>sono antigenici</a:t>
            </a:r>
            <a:r>
              <a:rPr lang="it-IT" sz="2000" b="0" baseline="30000" dirty="0" smtClean="0">
                <a:latin typeface="Cambria" pitchFamily="18" charset="0"/>
                <a:cs typeface="ＭＳ Ｐゴシック"/>
              </a:rPr>
              <a:t>1</a:t>
            </a:r>
          </a:p>
          <a:p>
            <a:pPr lvl="1" eaLnBrk="1" hangingPunct="1">
              <a:lnSpc>
                <a:spcPct val="170000"/>
              </a:lnSpc>
              <a:buFont typeface="Wingdings" pitchFamily="2" charset="2"/>
              <a:buChar char="§"/>
            </a:pPr>
            <a:r>
              <a:rPr lang="it-IT" b="0" dirty="0" smtClean="0">
                <a:solidFill>
                  <a:srgbClr val="00B0F0"/>
                </a:solidFill>
                <a:latin typeface="Cambria" pitchFamily="18" charset="0"/>
              </a:rPr>
              <a:t>Formano la base per la classificazione dei sierotipi</a:t>
            </a:r>
            <a:r>
              <a:rPr lang="it-IT" b="0" baseline="30000" dirty="0" smtClean="0">
                <a:latin typeface="Cambria" pitchFamily="18" charset="0"/>
              </a:rPr>
              <a:t>1</a:t>
            </a:r>
            <a:endParaRPr lang="it-IT" b="0" dirty="0" smtClean="0">
              <a:latin typeface="Cambria" pitchFamily="18" charset="0"/>
            </a:endParaRPr>
          </a:p>
        </p:txBody>
      </p:sp>
      <p:pic>
        <p:nvPicPr>
          <p:cNvPr id="911363" name="Picture 3" descr="S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13000" contrast="38000"/>
          </a:blip>
          <a:srcRect/>
          <a:stretch>
            <a:fillRect/>
          </a:stretch>
        </p:blipFill>
        <p:spPr bwMode="auto">
          <a:xfrm>
            <a:off x="5076056" y="2060848"/>
            <a:ext cx="3596944" cy="29523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23850" y="5949950"/>
            <a:ext cx="510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latin typeface="Cambria" pitchFamily="18" charset="0"/>
              </a:rPr>
              <a:t>1. 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CDC. </a:t>
            </a:r>
            <a:r>
              <a:rPr lang="en-US" sz="1000" i="1">
                <a:latin typeface="Cambria" pitchFamily="18" charset="0"/>
                <a:cs typeface="Times New Roman" pitchFamily="18" charset="0"/>
              </a:rPr>
              <a:t>Epidemiology and prevention of vaccine-preventable diseases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.  8th ed.; 2004:233-245.</a:t>
            </a:r>
            <a:r>
              <a:rPr lang="en-US" sz="1000">
                <a:latin typeface="Cambria" pitchFamily="18" charset="0"/>
              </a:rPr>
              <a:t> 2. </a:t>
            </a:r>
            <a:r>
              <a:rPr lang="en-US" sz="1000">
                <a:latin typeface="Cambria" pitchFamily="18" charset="0"/>
                <a:cs typeface="Times New Roman" pitchFamily="18" charset="0"/>
              </a:rPr>
              <a:t>CDC. Photo - Public Health Image Library (PHIL). 2005.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WINNT\Profiles\cagnink\Desktop\Richard Photo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21000" contrast="57000"/>
          </a:blip>
          <a:srcRect/>
          <a:stretch>
            <a:fillRect/>
          </a:stretch>
        </p:blipFill>
        <p:spPr bwMode="auto">
          <a:xfrm>
            <a:off x="525463" y="1250950"/>
            <a:ext cx="4781550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914400" y="5759450"/>
            <a:ext cx="17287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Cambria" pitchFamily="18" charset="0"/>
              </a:rPr>
              <a:t>Bar = 100 nm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208713" y="5911850"/>
            <a:ext cx="29352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Cambria" pitchFamily="18" charset="0"/>
              </a:rPr>
              <a:t>Serotype 19F; Photograph by Rob Smith (Wyeth)</a:t>
            </a:r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1089025" y="5472113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307013" y="1543050"/>
            <a:ext cx="3836987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000" dirty="0">
              <a:latin typeface="Cambria" pitchFamily="18" charset="0"/>
            </a:endParaRPr>
          </a:p>
          <a:p>
            <a:pPr>
              <a:buFontTx/>
              <a:buChar char="•"/>
            </a:pPr>
            <a:r>
              <a:rPr lang="en-US" sz="2000" dirty="0">
                <a:latin typeface="Cambria" pitchFamily="18" charset="0"/>
              </a:rPr>
              <a:t> La </a:t>
            </a:r>
            <a:r>
              <a:rPr lang="en-US" sz="2000" dirty="0" err="1">
                <a:solidFill>
                  <a:srgbClr val="00B0F0"/>
                </a:solidFill>
                <a:latin typeface="Cambria" pitchFamily="18" charset="0"/>
              </a:rPr>
              <a:t>capsula</a:t>
            </a:r>
            <a:r>
              <a:rPr lang="en-US" sz="2000" dirty="0">
                <a:latin typeface="Cambria" pitchFamily="18" charset="0"/>
              </a:rPr>
              <a:t> è </a:t>
            </a:r>
            <a:r>
              <a:rPr lang="en-US" sz="2000" dirty="0" err="1">
                <a:latin typeface="Cambria" pitchFamily="18" charset="0"/>
              </a:rPr>
              <a:t>il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principale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fattore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di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virulenza</a:t>
            </a:r>
            <a:r>
              <a:rPr lang="en-US" sz="2000" dirty="0">
                <a:latin typeface="Cambria" pitchFamily="18" charset="0"/>
              </a:rPr>
              <a:t> – </a:t>
            </a:r>
            <a:r>
              <a:rPr lang="en-US" sz="2000" dirty="0" err="1">
                <a:latin typeface="Cambria" pitchFamily="18" charset="0"/>
              </a:rPr>
              <a:t>Viene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alterata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l’opsonizzazione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fagocitica</a:t>
            </a:r>
            <a:endParaRPr lang="en-US" sz="2000" dirty="0">
              <a:latin typeface="Cambria" pitchFamily="18" charset="0"/>
            </a:endParaRPr>
          </a:p>
          <a:p>
            <a:pPr>
              <a:buFontTx/>
              <a:buChar char="•"/>
            </a:pPr>
            <a:endParaRPr lang="en-US" dirty="0">
              <a:latin typeface="Cambria" pitchFamily="18" charset="0"/>
            </a:endParaRPr>
          </a:p>
          <a:p>
            <a:pPr>
              <a:buFontTx/>
              <a:buChar char="•"/>
            </a:pP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Gli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anticorpi</a:t>
            </a:r>
            <a:r>
              <a:rPr lang="en-US" sz="2000" dirty="0">
                <a:latin typeface="Cambria" pitchFamily="18" charset="0"/>
              </a:rPr>
              <a:t> verso I </a:t>
            </a:r>
            <a:r>
              <a:rPr lang="en-US" sz="2000" dirty="0" err="1">
                <a:latin typeface="Cambria" pitchFamily="18" charset="0"/>
              </a:rPr>
              <a:t>polisaccaridi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capsulari</a:t>
            </a:r>
            <a:r>
              <a:rPr lang="en-US" sz="2000" dirty="0">
                <a:latin typeface="Cambria" pitchFamily="18" charset="0"/>
              </a:rPr>
              <a:t> (CPS) </a:t>
            </a:r>
            <a:r>
              <a:rPr lang="en-US" sz="2000" dirty="0" err="1">
                <a:latin typeface="Cambria" pitchFamily="18" charset="0"/>
              </a:rPr>
              <a:t>sono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protettivi</a:t>
            </a:r>
            <a:endParaRPr lang="en-US" sz="2000" dirty="0">
              <a:latin typeface="Cambria" pitchFamily="18" charset="0"/>
            </a:endParaRPr>
          </a:p>
          <a:p>
            <a:pPr>
              <a:buFontTx/>
              <a:buChar char="•"/>
            </a:pPr>
            <a:endParaRPr lang="en-US" sz="2000" dirty="0">
              <a:latin typeface="Cambria" pitchFamily="18" charset="0"/>
            </a:endParaRPr>
          </a:p>
          <a:p>
            <a:pPr>
              <a:buFontTx/>
              <a:buChar char="•"/>
            </a:pPr>
            <a:r>
              <a:rPr lang="en-US" sz="2000" dirty="0">
                <a:latin typeface="Cambria" pitchFamily="18" charset="0"/>
              </a:rPr>
              <a:t>I </a:t>
            </a:r>
            <a:r>
              <a:rPr lang="en-US" sz="2000" b="1" dirty="0">
                <a:solidFill>
                  <a:srgbClr val="00B0F0"/>
                </a:solidFill>
                <a:latin typeface="Cambria" pitchFamily="18" charset="0"/>
              </a:rPr>
              <a:t>CPS </a:t>
            </a:r>
            <a:r>
              <a:rPr lang="en-US" sz="2000" b="1" dirty="0" err="1">
                <a:solidFill>
                  <a:srgbClr val="00B0F0"/>
                </a:solidFill>
                <a:latin typeface="Cambria" pitchFamily="18" charset="0"/>
              </a:rPr>
              <a:t>costituiscono</a:t>
            </a:r>
            <a:r>
              <a:rPr lang="en-US" sz="2000" b="1" dirty="0">
                <a:solidFill>
                  <a:srgbClr val="00B0F0"/>
                </a:solidFill>
                <a:latin typeface="Cambria" pitchFamily="18" charset="0"/>
              </a:rPr>
              <a:t> la base </a:t>
            </a:r>
            <a:r>
              <a:rPr lang="en-US" sz="2000" b="1" dirty="0" err="1">
                <a:solidFill>
                  <a:srgbClr val="00B0F0"/>
                </a:solidFill>
                <a:latin typeface="Cambria" pitchFamily="18" charset="0"/>
              </a:rPr>
              <a:t>immunologica</a:t>
            </a:r>
            <a:r>
              <a:rPr lang="en-US" sz="2000" b="1" dirty="0">
                <a:solidFill>
                  <a:srgbClr val="00B0F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Cambria" pitchFamily="18" charset="0"/>
              </a:rPr>
              <a:t>della</a:t>
            </a:r>
            <a:r>
              <a:rPr lang="en-US" sz="2000" b="1" dirty="0">
                <a:solidFill>
                  <a:srgbClr val="00B0F0"/>
                </a:solidFill>
                <a:latin typeface="Cambria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Cambria" pitchFamily="18" charset="0"/>
              </a:rPr>
              <a:t>vaccinazione</a:t>
            </a:r>
            <a:endParaRPr lang="en-US" sz="2000" b="1" dirty="0">
              <a:solidFill>
                <a:srgbClr val="00B0F0"/>
              </a:solidFill>
              <a:latin typeface="Cambria" pitchFamily="18" charset="0"/>
            </a:endParaRP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28600" y="22860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3200" dirty="0">
                <a:solidFill>
                  <a:srgbClr val="C00000"/>
                </a:solidFill>
                <a:latin typeface="Cambria" pitchFamily="18" charset="0"/>
              </a:rPr>
              <a:t>La </a:t>
            </a:r>
            <a:r>
              <a:rPr lang="en-US" sz="3200" dirty="0" err="1">
                <a:solidFill>
                  <a:srgbClr val="C00000"/>
                </a:solidFill>
                <a:latin typeface="Cambria" pitchFamily="18" charset="0"/>
              </a:rPr>
              <a:t>capsula</a:t>
            </a:r>
            <a:r>
              <a:rPr lang="en-US" sz="3200" dirty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Cambria" pitchFamily="18" charset="0"/>
              </a:rPr>
              <a:t>polisaccaridica</a:t>
            </a:r>
            <a:r>
              <a:rPr lang="en-US" sz="3200" dirty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Cambria" pitchFamily="18" charset="0"/>
              </a:rPr>
              <a:t>dello</a:t>
            </a:r>
            <a:r>
              <a:rPr lang="en-US" sz="3200" dirty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en-US" sz="3200" i="1" dirty="0">
                <a:solidFill>
                  <a:srgbClr val="C00000"/>
                </a:solidFill>
                <a:latin typeface="Cambria" pitchFamily="18" charset="0"/>
              </a:rPr>
              <a:t>S. </a:t>
            </a:r>
            <a:r>
              <a:rPr lang="en-US" sz="3200" i="1" dirty="0" err="1">
                <a:solidFill>
                  <a:srgbClr val="C00000"/>
                </a:solidFill>
                <a:latin typeface="Cambria" pitchFamily="18" charset="0"/>
              </a:rPr>
              <a:t>pneumoniae</a:t>
            </a:r>
            <a:endParaRPr lang="en-US" sz="3200" i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Classificazione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della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malattia</a:t>
            </a:r>
            <a:endParaRPr lang="en-US" sz="3200" b="0" dirty="0" smtClean="0">
              <a:solidFill>
                <a:srgbClr val="C00000"/>
              </a:solidFill>
              <a:latin typeface="Cambria" pitchFamily="18" charset="0"/>
              <a:cs typeface="ＭＳ Ｐゴシック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92500"/>
          </a:bodyPr>
          <a:lstStyle/>
          <a:p>
            <a:pPr marL="342900" indent="-342900"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it-IT" sz="2400" b="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ＭＳ Ｐゴシック"/>
              </a:rPr>
              <a:t>Sono stati identificati più di 90 (siero)tipi diversi di  </a:t>
            </a:r>
            <a:br>
              <a:rPr lang="it-IT" sz="2400" b="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ＭＳ Ｐゴシック"/>
              </a:rPr>
            </a:br>
            <a:r>
              <a:rPr lang="it-IT" sz="2400" b="0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ＭＳ Ｐゴシック"/>
              </a:rPr>
              <a:t>S. pneumoniae</a:t>
            </a:r>
            <a:r>
              <a:rPr lang="it-IT" sz="2400" b="0" baseline="30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ＭＳ Ｐゴシック"/>
              </a:rPr>
              <a:t>1</a:t>
            </a:r>
            <a:endParaRPr lang="it-IT" sz="1600" b="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ＭＳ Ｐゴシック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it-IT" sz="2400" b="0" dirty="0" smtClean="0">
                <a:latin typeface="Cambria" pitchFamily="18" charset="0"/>
                <a:cs typeface="ＭＳ Ｐゴシック"/>
              </a:rPr>
              <a:t>L’identificazione tipo-specifico è basata sulla capsula </a:t>
            </a:r>
            <a:r>
              <a:rPr lang="it-IT" sz="2400" b="0" dirty="0" err="1" smtClean="0">
                <a:latin typeface="Cambria" pitchFamily="18" charset="0"/>
                <a:cs typeface="ＭＳ Ｐゴシック"/>
              </a:rPr>
              <a:t>polisaccaridica</a:t>
            </a:r>
            <a:r>
              <a:rPr lang="it-IT" sz="2400" b="0" dirty="0" smtClean="0">
                <a:latin typeface="Cambria" pitchFamily="18" charset="0"/>
                <a:cs typeface="ＭＳ Ｐゴシック"/>
              </a:rPr>
              <a:t> che circonda la parete cellulare</a:t>
            </a:r>
            <a:r>
              <a:rPr lang="it-IT" sz="2400" b="0" baseline="30000" dirty="0" smtClean="0">
                <a:latin typeface="Cambria" pitchFamily="18" charset="0"/>
                <a:cs typeface="ＭＳ Ｐゴシック"/>
              </a:rPr>
              <a:t>2</a:t>
            </a:r>
            <a:endParaRPr lang="it-IT" sz="1600" b="0" dirty="0" smtClean="0">
              <a:latin typeface="Cambria" pitchFamily="18" charset="0"/>
              <a:cs typeface="ＭＳ Ｐゴシック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it-IT" sz="2400" b="0" dirty="0" smtClean="0">
                <a:latin typeface="Cambria" pitchFamily="18" charset="0"/>
                <a:cs typeface="ＭＳ Ｐゴシック"/>
              </a:rPr>
              <a:t>I 13 sierotipi più comuni responsabili della maggioranza delle malattie invasive in tutto il mondo sono contenuti nel PCV13</a:t>
            </a:r>
            <a:endParaRPr lang="it-IT" sz="1600" b="0" dirty="0" smtClean="0">
              <a:latin typeface="Cambria" pitchFamily="18" charset="0"/>
              <a:cs typeface="ＭＳ Ｐゴシック"/>
            </a:endParaRPr>
          </a:p>
          <a:p>
            <a:pPr marL="742950" lvl="1" indent="-285750"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it-IT" sz="2200" b="0" dirty="0" smtClean="0">
                <a:latin typeface="Cambria" pitchFamily="18" charset="0"/>
              </a:rPr>
              <a:t>La diffusione del sierotipo si differenzia a seconda dei gruppi d’età e delle aree geografiche</a:t>
            </a:r>
            <a:r>
              <a:rPr lang="it-IT" sz="2200" b="0" baseline="30000" dirty="0" smtClean="0">
                <a:latin typeface="Cambria" pitchFamily="18" charset="0"/>
              </a:rPr>
              <a:t>3</a:t>
            </a:r>
            <a:endParaRPr lang="it-IT" sz="1800" b="0" dirty="0" smtClean="0">
              <a:latin typeface="Cambria" pitchFamily="18" charset="0"/>
              <a:cs typeface="Arial" pitchFamily="34" charset="0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5805264"/>
            <a:ext cx="8964488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spcBef>
                <a:spcPct val="50000"/>
              </a:spcBef>
              <a:buAutoNum type="arabicPeriod"/>
            </a:pPr>
            <a:r>
              <a:rPr lang="en-US" sz="1000" dirty="0" err="1" smtClean="0">
                <a:latin typeface="Cambria" pitchFamily="18" charset="0"/>
                <a:cs typeface="Times New Roman" pitchFamily="18" charset="0"/>
              </a:rPr>
              <a:t>Hausdorff</a:t>
            </a:r>
            <a:r>
              <a:rPr lang="en-US" sz="1000" dirty="0" smtClean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000" dirty="0">
                <a:latin typeface="Cambria" pitchFamily="18" charset="0"/>
                <a:cs typeface="Times New Roman" pitchFamily="18" charset="0"/>
              </a:rPr>
              <a:t>WP, et al. </a:t>
            </a:r>
            <a:r>
              <a:rPr lang="en-US" sz="1000" dirty="0" err="1">
                <a:latin typeface="Cambria" pitchFamily="18" charset="0"/>
                <a:cs typeface="Times New Roman" pitchFamily="18" charset="0"/>
              </a:rPr>
              <a:t>Clin</a:t>
            </a:r>
            <a:r>
              <a:rPr lang="en-US" sz="1000" dirty="0">
                <a:latin typeface="Cambria" pitchFamily="18" charset="0"/>
                <a:cs typeface="Times New Roman" pitchFamily="18" charset="0"/>
              </a:rPr>
              <a:t> Infect Dis.  2000;30:100-121. </a:t>
            </a:r>
            <a:endParaRPr lang="en-US" sz="1000" dirty="0" smtClean="0">
              <a:latin typeface="Cambria" pitchFamily="18" charset="0"/>
              <a:cs typeface="Times New Roman" pitchFamily="18" charset="0"/>
            </a:endParaRPr>
          </a:p>
          <a:p>
            <a:pPr marL="228600" indent="-228600">
              <a:spcBef>
                <a:spcPct val="50000"/>
              </a:spcBef>
              <a:buAutoNum type="arabicPeriod"/>
            </a:pPr>
            <a:r>
              <a:rPr lang="en-US" sz="1000" dirty="0" smtClean="0">
                <a:latin typeface="Cambria" pitchFamily="18" charset="0"/>
                <a:cs typeface="Times New Roman" pitchFamily="18" charset="0"/>
              </a:rPr>
              <a:t>Peter </a:t>
            </a:r>
            <a:r>
              <a:rPr lang="en-US" sz="1000" dirty="0">
                <a:latin typeface="Cambria" pitchFamily="18" charset="0"/>
                <a:cs typeface="Times New Roman" pitchFamily="18" charset="0"/>
              </a:rPr>
              <a:t>G, et al. Principles and Practice of Pediatric Infectious Diseases.  2nd ed.; 2003:739-746</a:t>
            </a:r>
            <a:r>
              <a:rPr lang="en-US" sz="1000" dirty="0" smtClean="0">
                <a:latin typeface="Cambria" pitchFamily="18" charset="0"/>
                <a:cs typeface="Times New Roman" pitchFamily="18" charset="0"/>
              </a:rPr>
              <a:t>. </a:t>
            </a:r>
          </a:p>
          <a:p>
            <a:pPr marL="228600" indent="-228600">
              <a:spcBef>
                <a:spcPct val="50000"/>
              </a:spcBef>
              <a:buAutoNum type="arabicPeriod"/>
            </a:pPr>
            <a:r>
              <a:rPr lang="en-US" sz="1000" dirty="0" smtClean="0">
                <a:latin typeface="Cambria" pitchFamily="18" charset="0"/>
                <a:cs typeface="Times New Roman" pitchFamily="18" charset="0"/>
              </a:rPr>
              <a:t>Centers for Disease Control and Prevention.  Pneumococcal Disease.  In: Atkinson W, </a:t>
            </a:r>
            <a:r>
              <a:rPr lang="en-US" sz="1000" dirty="0" err="1" smtClean="0">
                <a:latin typeface="Cambria" pitchFamily="18" charset="0"/>
                <a:cs typeface="Times New Roman" pitchFamily="18" charset="0"/>
              </a:rPr>
              <a:t>Hamborsky</a:t>
            </a:r>
            <a:r>
              <a:rPr lang="en-US" sz="1000" dirty="0" smtClean="0">
                <a:latin typeface="Cambria" pitchFamily="18" charset="0"/>
                <a:cs typeface="Times New Roman" pitchFamily="18" charset="0"/>
              </a:rPr>
              <a:t> J, Wolfe S, eds.  Epidemiology and prevention of vaccine-preventable diseases.  8th ed.  Washington DC: Public Health Foundations; 2004:233-245. </a:t>
            </a:r>
          </a:p>
          <a:p>
            <a:pPr>
              <a:spcBef>
                <a:spcPct val="50000"/>
              </a:spcBef>
            </a:pPr>
            <a:endParaRPr lang="en-US" sz="10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44598" y="2602523"/>
            <a:ext cx="2954215" cy="2222696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25400" dir="12000000">
              <a:srgbClr val="000000">
                <a:alpha val="43000"/>
              </a:srgbClr>
            </a:outerShdw>
          </a:effectLst>
          <a:scene3d>
            <a:camera prst="perspectiveContrastingLeftFacing" fov="2700000">
              <a:rot lat="508851" lon="20084008" rev="0"/>
            </a:camera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Patologie di Base (Fattori di rischio)</a:t>
            </a:r>
            <a:r>
              <a:rPr lang="fr-F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 </a:t>
            </a:r>
            <a:r>
              <a:rPr lang="fr-FR" sz="24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rPr>
              <a:t>1-6</a:t>
            </a:r>
          </a:p>
        </p:txBody>
      </p:sp>
      <p:cxnSp>
        <p:nvCxnSpPr>
          <p:cNvPr id="9" name="Connecteur droit 8"/>
          <p:cNvCxnSpPr/>
          <p:nvPr/>
        </p:nvCxnSpPr>
        <p:spPr>
          <a:xfrm>
            <a:off x="1912938" y="4910138"/>
            <a:ext cx="25828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 rot="5400000" flipH="1" flipV="1">
            <a:off x="1743869" y="4747419"/>
            <a:ext cx="3254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495800" y="1133475"/>
            <a:ext cx="3987800" cy="466248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50000"/>
                </a:schemeClr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Cambria" pitchFamily="18" charset="0"/>
            </a:endParaRPr>
          </a:p>
        </p:txBody>
      </p:sp>
      <p:sp>
        <p:nvSpPr>
          <p:cNvPr id="12" name="Espace réservé du contenu 3"/>
          <p:cNvSpPr txBox="1">
            <a:spLocks/>
          </p:cNvSpPr>
          <p:nvPr/>
        </p:nvSpPr>
        <p:spPr>
          <a:xfrm>
            <a:off x="4724400" y="1521741"/>
            <a:ext cx="3114675" cy="242888"/>
          </a:xfrm>
          <a:prstGeom prst="rect">
            <a:avLst/>
          </a:prstGeom>
        </p:spPr>
        <p:txBody>
          <a:bodyPr/>
          <a:lstStyle/>
          <a:p>
            <a:pPr marL="323850" indent="-32385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sz="1400" dirty="0" err="1">
                <a:solidFill>
                  <a:schemeClr val="accent1"/>
                </a:solidFill>
                <a:latin typeface="Cambria" pitchFamily="18" charset="0"/>
                <a:ea typeface="+mn-ea"/>
                <a:cs typeface="Arial" pitchFamily="34" charset="0"/>
              </a:rPr>
              <a:t>Immunocompromissione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+mn-ea"/>
              <a:cs typeface="Arial" pitchFamily="34" charset="0"/>
            </a:endParaRPr>
          </a:p>
        </p:txBody>
      </p:sp>
      <p:sp>
        <p:nvSpPr>
          <p:cNvPr id="24583" name="Espace réservé du contenu 3"/>
          <p:cNvSpPr txBox="1">
            <a:spLocks/>
          </p:cNvSpPr>
          <p:nvPr/>
        </p:nvSpPr>
        <p:spPr bwMode="auto">
          <a:xfrm>
            <a:off x="4722813" y="3306763"/>
            <a:ext cx="3114675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23850" indent="-323850" eaLnBrk="0" hangingPunct="0">
              <a:spcBef>
                <a:spcPts val="600"/>
              </a:spcBef>
              <a:buFontTx/>
              <a:buBlip>
                <a:blip r:embed="rId3"/>
              </a:buBlip>
            </a:pPr>
            <a:r>
              <a:rPr lang="en-US" sz="1400">
                <a:solidFill>
                  <a:schemeClr val="accent1"/>
                </a:solidFill>
                <a:latin typeface="Cambria" pitchFamily="18" charset="0"/>
                <a:cs typeface="Arial" pitchFamily="34" charset="0"/>
              </a:rPr>
              <a:t>Organo-correlate</a:t>
            </a:r>
          </a:p>
        </p:txBody>
      </p:sp>
      <p:sp>
        <p:nvSpPr>
          <p:cNvPr id="24584" name="Espace réservé du contenu 3"/>
          <p:cNvSpPr txBox="1">
            <a:spLocks/>
          </p:cNvSpPr>
          <p:nvPr/>
        </p:nvSpPr>
        <p:spPr bwMode="auto">
          <a:xfrm>
            <a:off x="4722813" y="4508500"/>
            <a:ext cx="3114675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23850" indent="-323850" eaLnBrk="0" hangingPunct="0">
              <a:spcBef>
                <a:spcPts val="600"/>
              </a:spcBef>
              <a:buFontTx/>
              <a:buBlip>
                <a:blip r:embed="rId3"/>
              </a:buBlip>
            </a:pPr>
            <a:r>
              <a:rPr lang="en-US" sz="1400">
                <a:solidFill>
                  <a:schemeClr val="accent1"/>
                </a:solidFill>
                <a:latin typeface="Cambria" pitchFamily="18" charset="0"/>
                <a:cs typeface="Arial" pitchFamily="34" charset="0"/>
              </a:rPr>
              <a:t>Legati allo stile di vita</a:t>
            </a:r>
          </a:p>
        </p:txBody>
      </p:sp>
      <p:sp>
        <p:nvSpPr>
          <p:cNvPr id="24585" name="Espace réservé du contenu 3"/>
          <p:cNvSpPr txBox="1">
            <a:spLocks/>
          </p:cNvSpPr>
          <p:nvPr/>
        </p:nvSpPr>
        <p:spPr bwMode="auto">
          <a:xfrm>
            <a:off x="4722813" y="5162550"/>
            <a:ext cx="31146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23850" indent="-323850" eaLnBrk="0" hangingPunct="0">
              <a:spcBef>
                <a:spcPts val="600"/>
              </a:spcBef>
              <a:buFontTx/>
              <a:buBlip>
                <a:blip r:embed="rId3"/>
              </a:buBlip>
            </a:pPr>
            <a:r>
              <a:rPr lang="en-US" sz="1400">
                <a:solidFill>
                  <a:schemeClr val="accent1"/>
                </a:solidFill>
                <a:latin typeface="Cambria" pitchFamily="18" charset="0"/>
                <a:cs typeface="Arial" pitchFamily="34" charset="0"/>
              </a:rPr>
              <a:t>Altro</a:t>
            </a:r>
          </a:p>
        </p:txBody>
      </p:sp>
      <p:sp>
        <p:nvSpPr>
          <p:cNvPr id="18" name="Espace réservé du contenu 3"/>
          <p:cNvSpPr txBox="1">
            <a:spLocks/>
          </p:cNvSpPr>
          <p:nvPr/>
        </p:nvSpPr>
        <p:spPr>
          <a:xfrm>
            <a:off x="4721225" y="1737641"/>
            <a:ext cx="3114675" cy="1947863"/>
          </a:xfrm>
          <a:prstGeom prst="rect">
            <a:avLst/>
          </a:prstGeom>
        </p:spPr>
        <p:txBody>
          <a:bodyPr/>
          <a:lstStyle/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Diabete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Mellito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+mn-ea"/>
              <a:cs typeface="Arial" pitchFamily="34" charset="0"/>
            </a:endParaRPr>
          </a:p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Immunodeficienza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congenita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acquisita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(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compreso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HIV)</a:t>
            </a:r>
          </a:p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Neoplasie ematologiche o generalizzate </a:t>
            </a:r>
          </a:p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Trapianto ematopoietico</a:t>
            </a:r>
          </a:p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Terapia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immunosoppressiva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(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compresi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corticosteroidi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sistemici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)</a:t>
            </a:r>
          </a:p>
        </p:txBody>
      </p:sp>
      <p:sp>
        <p:nvSpPr>
          <p:cNvPr id="20" name="Espace réservé du contenu 3"/>
          <p:cNvSpPr txBox="1">
            <a:spLocks/>
          </p:cNvSpPr>
          <p:nvPr/>
        </p:nvSpPr>
        <p:spPr>
          <a:xfrm>
            <a:off x="4721225" y="3516313"/>
            <a:ext cx="3114675" cy="1101725"/>
          </a:xfrm>
          <a:prstGeom prst="rect">
            <a:avLst/>
          </a:prstGeom>
        </p:spPr>
        <p:txBody>
          <a:bodyPr/>
          <a:lstStyle/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Asplenia anatomica o funzionale</a:t>
            </a:r>
          </a:p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Malattie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croniche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cuore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polmoni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fegato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reni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+mn-ea"/>
              <a:cs typeface="Arial" pitchFamily="34" charset="0"/>
            </a:endParaRPr>
          </a:p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Perdita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liquido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cerebrospinale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+mn-ea"/>
              <a:cs typeface="Arial" pitchFamily="34" charset="0"/>
            </a:endParaRPr>
          </a:p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Trapianto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d’organo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+mn-ea"/>
              <a:cs typeface="Arial" pitchFamily="34" charset="0"/>
            </a:endParaRPr>
          </a:p>
        </p:txBody>
      </p:sp>
      <p:sp>
        <p:nvSpPr>
          <p:cNvPr id="21" name="Espace réservé du contenu 3"/>
          <p:cNvSpPr txBox="1">
            <a:spLocks/>
          </p:cNvSpPr>
          <p:nvPr/>
        </p:nvSpPr>
        <p:spPr>
          <a:xfrm>
            <a:off x="4721225" y="4721225"/>
            <a:ext cx="3114675" cy="473075"/>
          </a:xfrm>
          <a:prstGeom prst="rect">
            <a:avLst/>
          </a:prstGeom>
        </p:spPr>
        <p:txBody>
          <a:bodyPr/>
          <a:lstStyle/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Alcolismo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+mn-ea"/>
              <a:cs typeface="Arial" pitchFamily="34" charset="0"/>
            </a:endParaRPr>
          </a:p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Fumo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+mn-ea"/>
              <a:cs typeface="Arial" pitchFamily="34" charset="0"/>
            </a:endParaRPr>
          </a:p>
        </p:txBody>
      </p:sp>
      <p:sp>
        <p:nvSpPr>
          <p:cNvPr id="22" name="Espace réservé du contenu 3"/>
          <p:cNvSpPr txBox="1">
            <a:spLocks/>
          </p:cNvSpPr>
          <p:nvPr/>
        </p:nvSpPr>
        <p:spPr>
          <a:xfrm>
            <a:off x="4721225" y="5373688"/>
            <a:ext cx="3114675" cy="349250"/>
          </a:xfrm>
          <a:prstGeom prst="rect">
            <a:avLst/>
          </a:prstGeom>
        </p:spPr>
        <p:txBody>
          <a:bodyPr/>
          <a:lstStyle/>
          <a:p>
            <a:pPr marL="600075" lvl="1" indent="-266700" eaLnBrk="0" fontAlgn="auto" hangingPunct="0">
              <a:spcBef>
                <a:spcPts val="0"/>
              </a:spcBef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Impianto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+mn-ea"/>
                <a:cs typeface="Arial" pitchFamily="34" charset="0"/>
              </a:rPr>
              <a:t>cocleare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+mn-ea"/>
              <a:cs typeface="Arial" pitchFamily="34" charset="0"/>
            </a:endParaRPr>
          </a:p>
        </p:txBody>
      </p:sp>
      <p:cxnSp>
        <p:nvCxnSpPr>
          <p:cNvPr id="23" name="Connecteur droit 22"/>
          <p:cNvCxnSpPr/>
          <p:nvPr/>
        </p:nvCxnSpPr>
        <p:spPr>
          <a:xfrm flipV="1">
            <a:off x="4489450" y="1133475"/>
            <a:ext cx="0" cy="46624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1" name="Text Box 21"/>
          <p:cNvSpPr txBox="1">
            <a:spLocks noChangeArrowheads="1"/>
          </p:cNvSpPr>
          <p:nvPr/>
        </p:nvSpPr>
        <p:spPr bwMode="auto">
          <a:xfrm>
            <a:off x="900113" y="5805488"/>
            <a:ext cx="7056437" cy="64611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defTabSz="1090613">
              <a:spcBef>
                <a:spcPts val="13"/>
              </a:spcBef>
              <a:spcAft>
                <a:spcPts val="13"/>
              </a:spcAft>
            </a:pPr>
            <a:r>
              <a:rPr lang="en-US" sz="700">
                <a:latin typeface="Cambria" pitchFamily="18" charset="0"/>
                <a:cs typeface="Arial" pitchFamily="34" charset="0"/>
              </a:rPr>
              <a:t>1. Butler JC </a:t>
            </a:r>
            <a:r>
              <a:rPr lang="en-US" sz="700" i="1">
                <a:latin typeface="Cambria" pitchFamily="18" charset="0"/>
                <a:cs typeface="Arial" pitchFamily="34" charset="0"/>
              </a:rPr>
              <a:t>et al.</a:t>
            </a:r>
            <a:r>
              <a:rPr lang="en-US" sz="700">
                <a:latin typeface="Cambria" pitchFamily="18" charset="0"/>
                <a:cs typeface="Arial" pitchFamily="34" charset="0"/>
              </a:rPr>
              <a:t> Epidemiology of pneumococcal infections in the elderly. Drugs Aging. 1999;15 Suppl 1:11-9.   2. Centers for Disease Control and Prevention. MMWR. Prevention of Pneumococcal Disease. ACIP Recommendations 1997;46:RR–8.   3. World Health Organization. 23-valent pneumococcal polysaccharide vaccine. WHO position paper. Wkly Epidemiol Rec. 2008;83:373-384.   4. Centers for Disease Control and Prevention. MMWR Recommendations and Reports. Preventing Pneumococcal Disease Among Infants and Young Children. 2000;49 (RR-9):1–35.   5. Centers for Disease Control and Prevention. MMWR. Recommended Adult Immunization Schedule 2009;57:Q1–Q4. http://www.cdc.gov/mmwr/preview/mmwrhtml/ mm5753a6.htm. Accessed May 26 2011.   6. Centers for Disease Control and Prevention. Epidemiology </a:t>
            </a:r>
            <a:br>
              <a:rPr lang="en-US" sz="700">
                <a:latin typeface="Cambria" pitchFamily="18" charset="0"/>
                <a:cs typeface="Arial" pitchFamily="34" charset="0"/>
              </a:rPr>
            </a:br>
            <a:r>
              <a:rPr lang="en-US" sz="700">
                <a:latin typeface="Cambria" pitchFamily="18" charset="0"/>
                <a:cs typeface="Arial" pitchFamily="34" charset="0"/>
              </a:rPr>
              <a:t>and Prevention of Vaccine Preventable Diseases. The Pink Book. 11</a:t>
            </a:r>
            <a:r>
              <a:rPr lang="en-US" sz="700" baseline="30000">
                <a:latin typeface="Cambria" pitchFamily="18" charset="0"/>
                <a:cs typeface="Arial" pitchFamily="34" charset="0"/>
              </a:rPr>
              <a:t>th</a:t>
            </a:r>
            <a:r>
              <a:rPr lang="en-US" sz="700">
                <a:latin typeface="Cambria" pitchFamily="18" charset="0"/>
                <a:cs typeface="Arial" pitchFamily="34" charset="0"/>
              </a:rPr>
              <a:t> Edition. May 2009.</a:t>
            </a:r>
          </a:p>
        </p:txBody>
      </p:sp>
      <p:sp>
        <p:nvSpPr>
          <p:cNvPr id="24592" name="Titre 3"/>
          <p:cNvSpPr>
            <a:spLocks noGrp="1"/>
          </p:cNvSpPr>
          <p:nvPr>
            <p:ph type="title"/>
          </p:nvPr>
        </p:nvSpPr>
        <p:spPr>
          <a:xfrm>
            <a:off x="468313" y="115888"/>
            <a:ext cx="7875587" cy="9239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Il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rischio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di IPD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aumenta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con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età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≥ 50 e la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presenza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di </a:t>
            </a:r>
            <a:r>
              <a:rPr lang="en-US" sz="3200" b="0" dirty="0" err="1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patologie</a:t>
            </a:r>
            <a:r>
              <a:rPr lang="en-US" sz="3200" b="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 concomitanti</a:t>
            </a:r>
            <a:r>
              <a:rPr lang="en-US" sz="3200" b="0" baseline="30000" dirty="0" smtClean="0">
                <a:solidFill>
                  <a:srgbClr val="C00000"/>
                </a:solidFill>
                <a:latin typeface="Cambria" pitchFamily="18" charset="0"/>
                <a:cs typeface="ＭＳ Ｐゴシック"/>
              </a:rPr>
              <a:t>1,2</a:t>
            </a:r>
            <a:endParaRPr lang="fr-FR" sz="3200" b="0" baseline="30000" dirty="0" smtClean="0">
              <a:solidFill>
                <a:srgbClr val="C00000"/>
              </a:solidFill>
              <a:latin typeface="Cambria" pitchFamily="18" charset="0"/>
              <a:cs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14313" y="2208213"/>
            <a:ext cx="84931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Cambria" pitchFamily="18" charset="0"/>
              <a:ea typeface="+mn-ea"/>
            </a:endParaRP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-2000" contrast="7000"/>
          </a:blip>
          <a:srcRect/>
          <a:stretch>
            <a:fillRect/>
          </a:stretch>
        </p:blipFill>
        <p:spPr bwMode="auto">
          <a:xfrm>
            <a:off x="1857374" y="3309478"/>
            <a:ext cx="2426593" cy="2213589"/>
          </a:xfrm>
          <a:prstGeom prst="rect">
            <a:avLst/>
          </a:prstGeom>
          <a:noFill/>
          <a:ln w="19050">
            <a:solidFill>
              <a:srgbClr val="003366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32" name="Picture 5" descr="102_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3501008"/>
            <a:ext cx="2473325" cy="2232248"/>
          </a:xfrm>
          <a:prstGeom prst="rect">
            <a:avLst/>
          </a:prstGeom>
          <a:noFill/>
          <a:ln w="19050">
            <a:solidFill>
              <a:srgbClr val="003366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9941" name="AutoShape 6"/>
          <p:cNvSpPr>
            <a:spLocks noChangeArrowheads="1"/>
          </p:cNvSpPr>
          <p:nvPr/>
        </p:nvSpPr>
        <p:spPr bwMode="auto">
          <a:xfrm rot="1017321">
            <a:off x="1323975" y="4130216"/>
            <a:ext cx="879475" cy="574675"/>
          </a:xfrm>
          <a:prstGeom prst="rightArrow">
            <a:avLst>
              <a:gd name="adj1" fmla="val 49722"/>
              <a:gd name="adj2" fmla="val 50278"/>
            </a:avLst>
          </a:prstGeom>
          <a:solidFill>
            <a:srgbClr val="FFC000"/>
          </a:solidFill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50182" name="Rectangle 8"/>
          <p:cNvSpPr>
            <a:spLocks noChangeArrowheads="1"/>
          </p:cNvSpPr>
          <p:nvPr/>
        </p:nvSpPr>
        <p:spPr bwMode="auto">
          <a:xfrm>
            <a:off x="0" y="1383841"/>
            <a:ext cx="9143999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buFont typeface="Symbol" pitchFamily="18" charset="2"/>
              <a:buNone/>
              <a:tabLst>
                <a:tab pos="457200" algn="l"/>
              </a:tabLst>
            </a:pPr>
            <a:r>
              <a:rPr lang="it-IT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La </a:t>
            </a:r>
            <a:r>
              <a:rPr lang="it-IT" dirty="0">
                <a:solidFill>
                  <a:srgbClr val="00B0F0"/>
                </a:solidFill>
                <a:latin typeface="Cambria" pitchFamily="18" charset="0"/>
                <a:cs typeface="Times New Roman" pitchFamily="18" charset="0"/>
              </a:rPr>
              <a:t>polmonite </a:t>
            </a:r>
            <a:r>
              <a:rPr lang="it-IT" dirty="0" err="1">
                <a:solidFill>
                  <a:srgbClr val="00B0F0"/>
                </a:solidFill>
                <a:latin typeface="Cambria" pitchFamily="18" charset="0"/>
                <a:cs typeface="Times New Roman" pitchFamily="18" charset="0"/>
              </a:rPr>
              <a:t>pneumococcica</a:t>
            </a:r>
            <a:r>
              <a:rPr lang="it-IT" dirty="0">
                <a:solidFill>
                  <a:srgbClr val="00B0F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it-IT" dirty="0" err="1">
                <a:solidFill>
                  <a:srgbClr val="00B0F0"/>
                </a:solidFill>
                <a:latin typeface="Cambria" pitchFamily="18" charset="0"/>
                <a:cs typeface="Times New Roman" pitchFamily="18" charset="0"/>
              </a:rPr>
              <a:t>batteriemica</a:t>
            </a:r>
            <a:r>
              <a:rPr lang="it-IT" dirty="0">
                <a:solidFill>
                  <a:srgbClr val="00B0F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it-IT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è uno stadio avanzato di </a:t>
            </a:r>
            <a:endParaRPr lang="it-IT" dirty="0" smtClean="0">
              <a:solidFill>
                <a:srgbClr val="000000"/>
              </a:solidFill>
              <a:latin typeface="Cambria" pitchFamily="18" charset="0"/>
              <a:cs typeface="Times New Roman" pitchFamily="18" charset="0"/>
            </a:endParaRPr>
          </a:p>
          <a:p>
            <a:pPr algn="ctr">
              <a:buFont typeface="Symbol" pitchFamily="18" charset="2"/>
              <a:buNone/>
              <a:tabLst>
                <a:tab pos="457200" algn="l"/>
              </a:tabLst>
            </a:pPr>
            <a:r>
              <a:rPr lang="it-IT" dirty="0" smtClean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polmonite </a:t>
            </a:r>
            <a:r>
              <a:rPr lang="it-IT" dirty="0" err="1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pneumococcica</a:t>
            </a:r>
            <a:r>
              <a:rPr lang="it-IT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grave</a:t>
            </a:r>
            <a:endParaRPr lang="it-IT" baseline="30000" dirty="0">
              <a:solidFill>
                <a:srgbClr val="000000"/>
              </a:solidFill>
              <a:latin typeface="Cambria" pitchFamily="18" charset="0"/>
              <a:cs typeface="Times New Roman" pitchFamily="18" charset="0"/>
            </a:endParaRPr>
          </a:p>
          <a:p>
            <a:pPr algn="ctr">
              <a:buFont typeface="Symbol" pitchFamily="18" charset="2"/>
              <a:buNone/>
              <a:tabLst>
                <a:tab pos="457200" algn="l"/>
              </a:tabLst>
            </a:pPr>
            <a:endParaRPr lang="it-IT" dirty="0">
              <a:solidFill>
                <a:srgbClr val="000000"/>
              </a:solidFill>
              <a:latin typeface="Cambria" pitchFamily="18" charset="0"/>
              <a:cs typeface="Times New Roman" pitchFamily="18" charset="0"/>
            </a:endParaRPr>
          </a:p>
          <a:p>
            <a:pPr algn="ctr">
              <a:buFont typeface="Symbol" pitchFamily="18" charset="2"/>
              <a:buNone/>
              <a:tabLst>
                <a:tab pos="457200" algn="l"/>
              </a:tabLst>
            </a:pPr>
            <a:r>
              <a:rPr lang="it-IT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La polmonite </a:t>
            </a:r>
            <a:r>
              <a:rPr lang="it-IT" dirty="0" err="1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pneumococcica</a:t>
            </a:r>
            <a:r>
              <a:rPr lang="it-IT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it-IT" dirty="0" err="1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batteriemica</a:t>
            </a:r>
            <a:r>
              <a:rPr lang="it-IT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(BPP) si definisce come una polmonite comunitaria </a:t>
            </a:r>
            <a:r>
              <a:rPr lang="it-IT" b="1" dirty="0">
                <a:solidFill>
                  <a:srgbClr val="00B0F0"/>
                </a:solidFill>
                <a:latin typeface="Cambria" pitchFamily="18" charset="0"/>
                <a:cs typeface="Times New Roman" pitchFamily="18" charset="0"/>
              </a:rPr>
              <a:t>associata ad una o più emocolture positive per </a:t>
            </a:r>
            <a:r>
              <a:rPr lang="it-IT" b="1" i="1" dirty="0">
                <a:solidFill>
                  <a:srgbClr val="00B0F0"/>
                </a:solidFill>
                <a:latin typeface="Cambria" pitchFamily="18" charset="0"/>
                <a:cs typeface="Times New Roman" pitchFamily="18" charset="0"/>
              </a:rPr>
              <a:t>S. </a:t>
            </a:r>
            <a:r>
              <a:rPr lang="it-IT" b="1" i="1" dirty="0" err="1">
                <a:solidFill>
                  <a:srgbClr val="00B0F0"/>
                </a:solidFill>
                <a:latin typeface="Cambria" pitchFamily="18" charset="0"/>
                <a:cs typeface="Times New Roman" pitchFamily="18" charset="0"/>
              </a:rPr>
              <a:t>pneumoniae</a:t>
            </a:r>
            <a:endParaRPr lang="it-IT" b="1" i="1" baseline="30000" dirty="0">
              <a:solidFill>
                <a:srgbClr val="00B0F0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39943" name="Rectangle 11"/>
          <p:cNvSpPr>
            <a:spLocks noChangeArrowheads="1"/>
          </p:cNvSpPr>
          <p:nvPr/>
        </p:nvSpPr>
        <p:spPr bwMode="auto">
          <a:xfrm>
            <a:off x="251520" y="5949280"/>
            <a:ext cx="864235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buFont typeface="Wingdings" pitchFamily="2" charset="2"/>
              <a:buChar char="§"/>
              <a:defRPr/>
            </a:pPr>
            <a:endParaRPr lang="it-IT" sz="800" dirty="0">
              <a:solidFill>
                <a:srgbClr val="000000"/>
              </a:solidFill>
              <a:latin typeface="Cambria" pitchFamily="18" charset="0"/>
            </a:endParaRPr>
          </a:p>
          <a:p>
            <a:pPr marL="84138" eaLnBrk="0" hangingPunct="0">
              <a:buFont typeface="Wingdings" pitchFamily="2" charset="2"/>
              <a:buChar char="§"/>
              <a:defRPr/>
            </a:pPr>
            <a:r>
              <a:rPr lang="en-GB" sz="8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F </a:t>
            </a:r>
            <a:r>
              <a:rPr lang="en-GB" sz="800" dirty="0" err="1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Jover</a:t>
            </a:r>
            <a:r>
              <a:rPr lang="en-GB" sz="8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et al, a comparative study of </a:t>
            </a:r>
            <a:r>
              <a:rPr lang="en-GB" sz="800" dirty="0" err="1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bacteremic</a:t>
            </a:r>
            <a:r>
              <a:rPr lang="en-GB" sz="8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and non-</a:t>
            </a:r>
            <a:r>
              <a:rPr lang="en-GB" sz="800" dirty="0" err="1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bacteremic</a:t>
            </a:r>
            <a:r>
              <a:rPr lang="en-GB" sz="8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pneumococcal pneumonia, European Journal of Internal Medicine 19 (2008) 15-20</a:t>
            </a:r>
            <a:endParaRPr lang="it-IT" sz="800" dirty="0">
              <a:solidFill>
                <a:srgbClr val="000000"/>
              </a:solidFill>
              <a:latin typeface="Cambria" pitchFamily="18" charset="0"/>
              <a:cs typeface="Times New Roman" pitchFamily="18" charset="0"/>
            </a:endParaRPr>
          </a:p>
          <a:p>
            <a:pPr marL="84138" eaLnBrk="0" hangingPunct="0">
              <a:buFont typeface="Wingdings" pitchFamily="2" charset="2"/>
              <a:buChar char="§"/>
              <a:defRPr/>
            </a:pPr>
            <a:r>
              <a:rPr lang="en-GB" sz="8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CCC </a:t>
            </a:r>
            <a:r>
              <a:rPr lang="en-GB" sz="800" dirty="0" err="1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Chiou</a:t>
            </a:r>
            <a:r>
              <a:rPr lang="en-GB" sz="8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, Severe Pneumococcal pneumonia: new strategies for management; </a:t>
            </a:r>
            <a:r>
              <a:rPr lang="en-GB" sz="800" dirty="0" err="1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Curr</a:t>
            </a:r>
            <a:r>
              <a:rPr lang="en-GB" sz="8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GB" sz="800" dirty="0" err="1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Opin</a:t>
            </a:r>
            <a:r>
              <a:rPr lang="en-GB" sz="8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en-GB" sz="800" dirty="0" err="1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Crit</a:t>
            </a:r>
            <a:r>
              <a:rPr lang="en-GB" sz="8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Care 2006, 12:470-476</a:t>
            </a:r>
            <a:endParaRPr lang="it-IT" sz="800" dirty="0">
              <a:solidFill>
                <a:srgbClr val="000000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777875"/>
          </a:xfrm>
        </p:spPr>
        <p:txBody>
          <a:bodyPr/>
          <a:lstStyle/>
          <a:p>
            <a:pPr algn="ctr" eaLnBrk="1" fontAlgn="auto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32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La </a:t>
            </a:r>
            <a:r>
              <a:rPr lang="en-US" sz="3200" b="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Polmonite</a:t>
            </a:r>
            <a:r>
              <a:rPr lang="en-US" sz="32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 </a:t>
            </a:r>
            <a:r>
              <a:rPr lang="en-US" sz="3200" b="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Pneumococcica</a:t>
            </a:r>
            <a:r>
              <a:rPr lang="en-US" sz="32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 </a:t>
            </a:r>
            <a:r>
              <a:rPr lang="en-US" sz="3200" b="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Batteriemica</a:t>
            </a:r>
            <a:r>
              <a:rPr lang="en-US" sz="32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ＭＳ Ｐゴシック" pitchFamily="34" charset="-128"/>
              </a:rPr>
              <a:t> - BPP</a:t>
            </a:r>
            <a:endParaRPr lang="it-IT" sz="32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ＭＳ Ｐゴシック" pitchFamily="34" charset="-128"/>
            </a:endParaRPr>
          </a:p>
        </p:txBody>
      </p:sp>
      <p:sp>
        <p:nvSpPr>
          <p:cNvPr id="50185" name="Rounded Rectangle 8"/>
          <p:cNvSpPr>
            <a:spLocks noChangeArrowheads="1"/>
          </p:cNvSpPr>
          <p:nvPr/>
        </p:nvSpPr>
        <p:spPr bwMode="auto">
          <a:xfrm>
            <a:off x="827088" y="2934829"/>
            <a:ext cx="7200900" cy="280828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00B0F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pPr eaLnBrk="0" hangingPunct="0"/>
            <a:endParaRPr lang="it-IT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2080</Words>
  <Application>Microsoft Office PowerPoint</Application>
  <PresentationFormat>Presentazione su schermo (4:3)</PresentationFormat>
  <Paragraphs>211</Paragraphs>
  <Slides>19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Office Theme</vt:lpstr>
      <vt:lpstr>Cos’è la malattia pneumococcica?</vt:lpstr>
      <vt:lpstr>Infezioni invasive e non  invasive </vt:lpstr>
      <vt:lpstr>Forme cliniche principali di Malattie Pneumococcica (Pneumococcal Disease, PD) 1,2</vt:lpstr>
      <vt:lpstr>Qualche considerazione generale…</vt:lpstr>
      <vt:lpstr>Cos’è la malattia pneumococcica?</vt:lpstr>
      <vt:lpstr>Diapositiva 6</vt:lpstr>
      <vt:lpstr>Classificazione della malattia</vt:lpstr>
      <vt:lpstr>Il rischio di IPD aumenta con età ≥ 50 e la presenza di patologie concomitanti1,2</vt:lpstr>
      <vt:lpstr>La Polmonite Pneumococcica Batteriemica - BPP</vt:lpstr>
      <vt:lpstr>La Polmonite Pneumococcica Batteriemica - BPP</vt:lpstr>
      <vt:lpstr>Lo pneumococco è la causa più frequente di sepsi associata a CAP  (Polmonite Acquisita in Comunità)</vt:lpstr>
      <vt:lpstr>Diapositiva 12</vt:lpstr>
      <vt:lpstr>Diapositiva 13</vt:lpstr>
      <vt:lpstr>Diapositiva 14</vt:lpstr>
      <vt:lpstr>Diapositiva 15</vt:lpstr>
      <vt:lpstr> BPCO e PD Conclusioni </vt:lpstr>
      <vt:lpstr>Trattamento:  gli antibiotici</vt:lpstr>
      <vt:lpstr>Resistenza antibiotica</vt:lpstr>
      <vt:lpstr>Antibiotico-resistenza dei ceppi di pneumococco circolanti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Cos’è la malattia pneumococcica?</dc:title>
  <dc:creator>domenico protano</dc:creator>
  <cp:lastModifiedBy>domenico protano</cp:lastModifiedBy>
  <cp:revision>18</cp:revision>
  <dcterms:created xsi:type="dcterms:W3CDTF">2013-09-04T12:19:29Z</dcterms:created>
  <dcterms:modified xsi:type="dcterms:W3CDTF">2015-09-07T17:09:28Z</dcterms:modified>
</cp:coreProperties>
</file>