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56" r:id="rId3"/>
    <p:sldId id="257" r:id="rId4"/>
    <p:sldId id="263" r:id="rId5"/>
    <p:sldId id="258" r:id="rId6"/>
    <p:sldId id="259" r:id="rId7"/>
    <p:sldId id="260" r:id="rId8"/>
    <p:sldId id="261" r:id="rId9"/>
    <p:sldId id="262" r:id="rId10"/>
    <p:sldId id="268" r:id="rId11"/>
    <p:sldId id="265" r:id="rId12"/>
    <p:sldId id="266" r:id="rId13"/>
    <p:sldId id="267" r:id="rId14"/>
    <p:sldId id="274" r:id="rId15"/>
    <p:sldId id="273" r:id="rId16"/>
    <p:sldId id="272" r:id="rId17"/>
    <p:sldId id="276" r:id="rId18"/>
    <p:sldId id="275" r:id="rId19"/>
    <p:sldId id="269" r:id="rId20"/>
    <p:sldId id="270" r:id="rId21"/>
    <p:sldId id="277" r:id="rId22"/>
    <p:sldId id="278" r:id="rId23"/>
    <p:sldId id="279" r:id="rId2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1" d="100"/>
          <a:sy n="81" d="100"/>
        </p:scale>
        <p:origin x="-84" y="-6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0EFB1365-C0B2-2976-C3A6-3716DDDA70C0}"/>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xmlns="" id="{66520686-C97F-42CA-8276-81779265BF5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xmlns="" id="{49107B42-7894-3928-C9A9-8173EB837320}"/>
              </a:ext>
            </a:extLst>
          </p:cNvPr>
          <p:cNvSpPr>
            <a:spLocks noGrp="1"/>
          </p:cNvSpPr>
          <p:nvPr>
            <p:ph type="dt" sz="half" idx="10"/>
          </p:nvPr>
        </p:nvSpPr>
        <p:spPr/>
        <p:txBody>
          <a:bodyPr/>
          <a:lstStyle/>
          <a:p>
            <a:fld id="{BC20F56E-EB70-4A49-B1D2-5FBDFBAA2B42}" type="datetimeFigureOut">
              <a:rPr lang="it-IT" smtClean="0"/>
              <a:pPr/>
              <a:t>30/01/2023</a:t>
            </a:fld>
            <a:endParaRPr lang="it-IT"/>
          </a:p>
        </p:txBody>
      </p:sp>
      <p:sp>
        <p:nvSpPr>
          <p:cNvPr id="5" name="Segnaposto piè di pagina 4">
            <a:extLst>
              <a:ext uri="{FF2B5EF4-FFF2-40B4-BE49-F238E27FC236}">
                <a16:creationId xmlns:a16="http://schemas.microsoft.com/office/drawing/2014/main" xmlns="" id="{E01A0B26-1A63-368F-E5C5-A902133BDC8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xmlns="" id="{1741C8D2-A180-639C-5091-FAC6016FC751}"/>
              </a:ext>
            </a:extLst>
          </p:cNvPr>
          <p:cNvSpPr>
            <a:spLocks noGrp="1"/>
          </p:cNvSpPr>
          <p:nvPr>
            <p:ph type="sldNum" sz="quarter" idx="12"/>
          </p:nvPr>
        </p:nvSpPr>
        <p:spPr/>
        <p:txBody>
          <a:bodyPr/>
          <a:lstStyle/>
          <a:p>
            <a:fld id="{66AD5D5D-E37F-4606-B60D-C647836FBE4A}" type="slidenum">
              <a:rPr lang="it-IT" smtClean="0"/>
              <a:pPr/>
              <a:t>‹N›</a:t>
            </a:fld>
            <a:endParaRPr lang="it-IT"/>
          </a:p>
        </p:txBody>
      </p:sp>
    </p:spTree>
    <p:extLst>
      <p:ext uri="{BB962C8B-B14F-4D97-AF65-F5344CB8AC3E}">
        <p14:creationId xmlns:p14="http://schemas.microsoft.com/office/powerpoint/2010/main" xmlns="" val="1787703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696AC2CC-05CB-351E-7731-803B1C406618}"/>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xmlns="" id="{CDFFBA10-C593-3FA2-571E-EA9E1DC3C142}"/>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D2E2CC25-58B7-EB7C-79D9-702F1FC4DEB5}"/>
              </a:ext>
            </a:extLst>
          </p:cNvPr>
          <p:cNvSpPr>
            <a:spLocks noGrp="1"/>
          </p:cNvSpPr>
          <p:nvPr>
            <p:ph type="dt" sz="half" idx="10"/>
          </p:nvPr>
        </p:nvSpPr>
        <p:spPr/>
        <p:txBody>
          <a:bodyPr/>
          <a:lstStyle/>
          <a:p>
            <a:fld id="{BC20F56E-EB70-4A49-B1D2-5FBDFBAA2B42}" type="datetimeFigureOut">
              <a:rPr lang="it-IT" smtClean="0"/>
              <a:pPr/>
              <a:t>30/01/2023</a:t>
            </a:fld>
            <a:endParaRPr lang="it-IT"/>
          </a:p>
        </p:txBody>
      </p:sp>
      <p:sp>
        <p:nvSpPr>
          <p:cNvPr id="5" name="Segnaposto piè di pagina 4">
            <a:extLst>
              <a:ext uri="{FF2B5EF4-FFF2-40B4-BE49-F238E27FC236}">
                <a16:creationId xmlns:a16="http://schemas.microsoft.com/office/drawing/2014/main" xmlns="" id="{3551988F-5A1A-340A-86E2-30D085DFF24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xmlns="" id="{93230F65-74AB-E384-D014-F69FFFDBBB80}"/>
              </a:ext>
            </a:extLst>
          </p:cNvPr>
          <p:cNvSpPr>
            <a:spLocks noGrp="1"/>
          </p:cNvSpPr>
          <p:nvPr>
            <p:ph type="sldNum" sz="quarter" idx="12"/>
          </p:nvPr>
        </p:nvSpPr>
        <p:spPr/>
        <p:txBody>
          <a:bodyPr/>
          <a:lstStyle/>
          <a:p>
            <a:fld id="{66AD5D5D-E37F-4606-B60D-C647836FBE4A}" type="slidenum">
              <a:rPr lang="it-IT" smtClean="0"/>
              <a:pPr/>
              <a:t>‹N›</a:t>
            </a:fld>
            <a:endParaRPr lang="it-IT"/>
          </a:p>
        </p:txBody>
      </p:sp>
    </p:spTree>
    <p:extLst>
      <p:ext uri="{BB962C8B-B14F-4D97-AF65-F5344CB8AC3E}">
        <p14:creationId xmlns:p14="http://schemas.microsoft.com/office/powerpoint/2010/main" xmlns="" val="2747096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xmlns="" id="{4C091993-9A63-AAEF-060C-B08E0E2E6840}"/>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xmlns="" id="{DB10B1F5-7FCB-1ABD-3C5D-765D99CD2704}"/>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5884192C-F752-6424-0794-A7D2E2B69AD4}"/>
              </a:ext>
            </a:extLst>
          </p:cNvPr>
          <p:cNvSpPr>
            <a:spLocks noGrp="1"/>
          </p:cNvSpPr>
          <p:nvPr>
            <p:ph type="dt" sz="half" idx="10"/>
          </p:nvPr>
        </p:nvSpPr>
        <p:spPr/>
        <p:txBody>
          <a:bodyPr/>
          <a:lstStyle/>
          <a:p>
            <a:fld id="{BC20F56E-EB70-4A49-B1D2-5FBDFBAA2B42}" type="datetimeFigureOut">
              <a:rPr lang="it-IT" smtClean="0"/>
              <a:pPr/>
              <a:t>30/01/2023</a:t>
            </a:fld>
            <a:endParaRPr lang="it-IT"/>
          </a:p>
        </p:txBody>
      </p:sp>
      <p:sp>
        <p:nvSpPr>
          <p:cNvPr id="5" name="Segnaposto piè di pagina 4">
            <a:extLst>
              <a:ext uri="{FF2B5EF4-FFF2-40B4-BE49-F238E27FC236}">
                <a16:creationId xmlns:a16="http://schemas.microsoft.com/office/drawing/2014/main" xmlns="" id="{D73CE0F2-EC67-245E-10C7-E62415A35B1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xmlns="" id="{27397F73-80EC-725D-9385-99B07836615E}"/>
              </a:ext>
            </a:extLst>
          </p:cNvPr>
          <p:cNvSpPr>
            <a:spLocks noGrp="1"/>
          </p:cNvSpPr>
          <p:nvPr>
            <p:ph type="sldNum" sz="quarter" idx="12"/>
          </p:nvPr>
        </p:nvSpPr>
        <p:spPr/>
        <p:txBody>
          <a:bodyPr/>
          <a:lstStyle/>
          <a:p>
            <a:fld id="{66AD5D5D-E37F-4606-B60D-C647836FBE4A}" type="slidenum">
              <a:rPr lang="it-IT" smtClean="0"/>
              <a:pPr/>
              <a:t>‹N›</a:t>
            </a:fld>
            <a:endParaRPr lang="it-IT"/>
          </a:p>
        </p:txBody>
      </p:sp>
    </p:spTree>
    <p:extLst>
      <p:ext uri="{BB962C8B-B14F-4D97-AF65-F5344CB8AC3E}">
        <p14:creationId xmlns:p14="http://schemas.microsoft.com/office/powerpoint/2010/main" xmlns="" val="1293741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F0874513-D680-7420-2908-1F35E20DB327}"/>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xmlns="" id="{67F0CCE4-9CFE-D5F6-7F26-8F1888BC56DA}"/>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2A3938E9-7C0D-D582-5A5F-99CCC502EE30}"/>
              </a:ext>
            </a:extLst>
          </p:cNvPr>
          <p:cNvSpPr>
            <a:spLocks noGrp="1"/>
          </p:cNvSpPr>
          <p:nvPr>
            <p:ph type="dt" sz="half" idx="10"/>
          </p:nvPr>
        </p:nvSpPr>
        <p:spPr/>
        <p:txBody>
          <a:bodyPr/>
          <a:lstStyle/>
          <a:p>
            <a:fld id="{BC20F56E-EB70-4A49-B1D2-5FBDFBAA2B42}" type="datetimeFigureOut">
              <a:rPr lang="it-IT" smtClean="0"/>
              <a:pPr/>
              <a:t>30/01/2023</a:t>
            </a:fld>
            <a:endParaRPr lang="it-IT"/>
          </a:p>
        </p:txBody>
      </p:sp>
      <p:sp>
        <p:nvSpPr>
          <p:cNvPr id="5" name="Segnaposto piè di pagina 4">
            <a:extLst>
              <a:ext uri="{FF2B5EF4-FFF2-40B4-BE49-F238E27FC236}">
                <a16:creationId xmlns:a16="http://schemas.microsoft.com/office/drawing/2014/main" xmlns="" id="{3DA0438B-382E-20DF-F401-C588422F6F1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xmlns="" id="{5E3A02EB-3208-B7D8-9B66-D5FC2B5A0B17}"/>
              </a:ext>
            </a:extLst>
          </p:cNvPr>
          <p:cNvSpPr>
            <a:spLocks noGrp="1"/>
          </p:cNvSpPr>
          <p:nvPr>
            <p:ph type="sldNum" sz="quarter" idx="12"/>
          </p:nvPr>
        </p:nvSpPr>
        <p:spPr/>
        <p:txBody>
          <a:bodyPr/>
          <a:lstStyle/>
          <a:p>
            <a:fld id="{66AD5D5D-E37F-4606-B60D-C647836FBE4A}" type="slidenum">
              <a:rPr lang="it-IT" smtClean="0"/>
              <a:pPr/>
              <a:t>‹N›</a:t>
            </a:fld>
            <a:endParaRPr lang="it-IT"/>
          </a:p>
        </p:txBody>
      </p:sp>
    </p:spTree>
    <p:extLst>
      <p:ext uri="{BB962C8B-B14F-4D97-AF65-F5344CB8AC3E}">
        <p14:creationId xmlns:p14="http://schemas.microsoft.com/office/powerpoint/2010/main" xmlns="" val="312696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EF9798D2-132A-9F96-B1FB-F2E477AE92A1}"/>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xmlns="" id="{110033F3-221E-6D20-9CDD-5BFDA974D8D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xmlns="" id="{18BD83F5-9608-E3C4-727F-AD8CE45F5B77}"/>
              </a:ext>
            </a:extLst>
          </p:cNvPr>
          <p:cNvSpPr>
            <a:spLocks noGrp="1"/>
          </p:cNvSpPr>
          <p:nvPr>
            <p:ph type="dt" sz="half" idx="10"/>
          </p:nvPr>
        </p:nvSpPr>
        <p:spPr/>
        <p:txBody>
          <a:bodyPr/>
          <a:lstStyle/>
          <a:p>
            <a:fld id="{BC20F56E-EB70-4A49-B1D2-5FBDFBAA2B42}" type="datetimeFigureOut">
              <a:rPr lang="it-IT" smtClean="0"/>
              <a:pPr/>
              <a:t>30/01/2023</a:t>
            </a:fld>
            <a:endParaRPr lang="it-IT"/>
          </a:p>
        </p:txBody>
      </p:sp>
      <p:sp>
        <p:nvSpPr>
          <p:cNvPr id="5" name="Segnaposto piè di pagina 4">
            <a:extLst>
              <a:ext uri="{FF2B5EF4-FFF2-40B4-BE49-F238E27FC236}">
                <a16:creationId xmlns:a16="http://schemas.microsoft.com/office/drawing/2014/main" xmlns="" id="{BAE2A8A3-DDE0-B217-277C-3A25AE9C20F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xmlns="" id="{C2080FB0-5D37-9746-155A-97226D653207}"/>
              </a:ext>
            </a:extLst>
          </p:cNvPr>
          <p:cNvSpPr>
            <a:spLocks noGrp="1"/>
          </p:cNvSpPr>
          <p:nvPr>
            <p:ph type="sldNum" sz="quarter" idx="12"/>
          </p:nvPr>
        </p:nvSpPr>
        <p:spPr/>
        <p:txBody>
          <a:bodyPr/>
          <a:lstStyle/>
          <a:p>
            <a:fld id="{66AD5D5D-E37F-4606-B60D-C647836FBE4A}" type="slidenum">
              <a:rPr lang="it-IT" smtClean="0"/>
              <a:pPr/>
              <a:t>‹N›</a:t>
            </a:fld>
            <a:endParaRPr lang="it-IT"/>
          </a:p>
        </p:txBody>
      </p:sp>
    </p:spTree>
    <p:extLst>
      <p:ext uri="{BB962C8B-B14F-4D97-AF65-F5344CB8AC3E}">
        <p14:creationId xmlns:p14="http://schemas.microsoft.com/office/powerpoint/2010/main" xmlns="" val="2720018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92F50920-7534-4F8B-D8F3-A80E8E1F2481}"/>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xmlns="" id="{3871E5BB-E91E-F615-431F-9E02B2A1AA77}"/>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xmlns="" id="{449C6D2B-7D84-22BD-989E-CB7E84D20F19}"/>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xmlns="" id="{40DF46D7-1812-6AC4-8F82-D46B5CBFB0C1}"/>
              </a:ext>
            </a:extLst>
          </p:cNvPr>
          <p:cNvSpPr>
            <a:spLocks noGrp="1"/>
          </p:cNvSpPr>
          <p:nvPr>
            <p:ph type="dt" sz="half" idx="10"/>
          </p:nvPr>
        </p:nvSpPr>
        <p:spPr/>
        <p:txBody>
          <a:bodyPr/>
          <a:lstStyle/>
          <a:p>
            <a:fld id="{BC20F56E-EB70-4A49-B1D2-5FBDFBAA2B42}" type="datetimeFigureOut">
              <a:rPr lang="it-IT" smtClean="0"/>
              <a:pPr/>
              <a:t>30/01/2023</a:t>
            </a:fld>
            <a:endParaRPr lang="it-IT"/>
          </a:p>
        </p:txBody>
      </p:sp>
      <p:sp>
        <p:nvSpPr>
          <p:cNvPr id="6" name="Segnaposto piè di pagina 5">
            <a:extLst>
              <a:ext uri="{FF2B5EF4-FFF2-40B4-BE49-F238E27FC236}">
                <a16:creationId xmlns:a16="http://schemas.microsoft.com/office/drawing/2014/main" xmlns="" id="{F3AEECC7-F181-3BA0-6FD2-C030AD0997A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xmlns="" id="{B7A24CB0-2C3A-7ECF-DD7C-3D332258DBA6}"/>
              </a:ext>
            </a:extLst>
          </p:cNvPr>
          <p:cNvSpPr>
            <a:spLocks noGrp="1"/>
          </p:cNvSpPr>
          <p:nvPr>
            <p:ph type="sldNum" sz="quarter" idx="12"/>
          </p:nvPr>
        </p:nvSpPr>
        <p:spPr/>
        <p:txBody>
          <a:bodyPr/>
          <a:lstStyle/>
          <a:p>
            <a:fld id="{66AD5D5D-E37F-4606-B60D-C647836FBE4A}" type="slidenum">
              <a:rPr lang="it-IT" smtClean="0"/>
              <a:pPr/>
              <a:t>‹N›</a:t>
            </a:fld>
            <a:endParaRPr lang="it-IT"/>
          </a:p>
        </p:txBody>
      </p:sp>
    </p:spTree>
    <p:extLst>
      <p:ext uri="{BB962C8B-B14F-4D97-AF65-F5344CB8AC3E}">
        <p14:creationId xmlns:p14="http://schemas.microsoft.com/office/powerpoint/2010/main" xmlns="" val="1695733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C48F06F0-7914-3A1D-0A3E-B199FC23274A}"/>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xmlns="" id="{C895F085-4E8B-E86D-0DDA-E1BDAFA60F0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xmlns="" id="{5AD4E2C7-2447-A5FB-46BA-2DA4520AD87E}"/>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xmlns="" id="{130CB46A-ADF9-596B-7214-13F3B4D21A2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xmlns="" id="{5722FB9F-6ED7-9035-68B6-012C2B026AE1}"/>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xmlns="" id="{B0F5D8FF-1E85-EC3E-1F54-E8BEE1BDFB69}"/>
              </a:ext>
            </a:extLst>
          </p:cNvPr>
          <p:cNvSpPr>
            <a:spLocks noGrp="1"/>
          </p:cNvSpPr>
          <p:nvPr>
            <p:ph type="dt" sz="half" idx="10"/>
          </p:nvPr>
        </p:nvSpPr>
        <p:spPr/>
        <p:txBody>
          <a:bodyPr/>
          <a:lstStyle/>
          <a:p>
            <a:fld id="{BC20F56E-EB70-4A49-B1D2-5FBDFBAA2B42}" type="datetimeFigureOut">
              <a:rPr lang="it-IT" smtClean="0"/>
              <a:pPr/>
              <a:t>30/01/2023</a:t>
            </a:fld>
            <a:endParaRPr lang="it-IT"/>
          </a:p>
        </p:txBody>
      </p:sp>
      <p:sp>
        <p:nvSpPr>
          <p:cNvPr id="8" name="Segnaposto piè di pagina 7">
            <a:extLst>
              <a:ext uri="{FF2B5EF4-FFF2-40B4-BE49-F238E27FC236}">
                <a16:creationId xmlns:a16="http://schemas.microsoft.com/office/drawing/2014/main" xmlns="" id="{894BF82F-AB49-C311-B433-3E3F1A1E699A}"/>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xmlns="" id="{63BB6CEB-9F98-30FE-07C0-0BF39A1B4F20}"/>
              </a:ext>
            </a:extLst>
          </p:cNvPr>
          <p:cNvSpPr>
            <a:spLocks noGrp="1"/>
          </p:cNvSpPr>
          <p:nvPr>
            <p:ph type="sldNum" sz="quarter" idx="12"/>
          </p:nvPr>
        </p:nvSpPr>
        <p:spPr/>
        <p:txBody>
          <a:bodyPr/>
          <a:lstStyle/>
          <a:p>
            <a:fld id="{66AD5D5D-E37F-4606-B60D-C647836FBE4A}" type="slidenum">
              <a:rPr lang="it-IT" smtClean="0"/>
              <a:pPr/>
              <a:t>‹N›</a:t>
            </a:fld>
            <a:endParaRPr lang="it-IT"/>
          </a:p>
        </p:txBody>
      </p:sp>
    </p:spTree>
    <p:extLst>
      <p:ext uri="{BB962C8B-B14F-4D97-AF65-F5344CB8AC3E}">
        <p14:creationId xmlns:p14="http://schemas.microsoft.com/office/powerpoint/2010/main" xmlns="" val="2356789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06DDE216-624F-8199-6D4C-7A7FB55A731A}"/>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xmlns="" id="{5ADB8854-6076-0607-77FC-1610521C910F}"/>
              </a:ext>
            </a:extLst>
          </p:cNvPr>
          <p:cNvSpPr>
            <a:spLocks noGrp="1"/>
          </p:cNvSpPr>
          <p:nvPr>
            <p:ph type="dt" sz="half" idx="10"/>
          </p:nvPr>
        </p:nvSpPr>
        <p:spPr/>
        <p:txBody>
          <a:bodyPr/>
          <a:lstStyle/>
          <a:p>
            <a:fld id="{BC20F56E-EB70-4A49-B1D2-5FBDFBAA2B42}" type="datetimeFigureOut">
              <a:rPr lang="it-IT" smtClean="0"/>
              <a:pPr/>
              <a:t>30/01/2023</a:t>
            </a:fld>
            <a:endParaRPr lang="it-IT"/>
          </a:p>
        </p:txBody>
      </p:sp>
      <p:sp>
        <p:nvSpPr>
          <p:cNvPr id="4" name="Segnaposto piè di pagina 3">
            <a:extLst>
              <a:ext uri="{FF2B5EF4-FFF2-40B4-BE49-F238E27FC236}">
                <a16:creationId xmlns:a16="http://schemas.microsoft.com/office/drawing/2014/main" xmlns="" id="{D514DCEB-26CF-7EB0-5A20-E7BA81A92453}"/>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xmlns="" id="{D48BF9F8-7A9B-E6F7-0D86-8A374D88488F}"/>
              </a:ext>
            </a:extLst>
          </p:cNvPr>
          <p:cNvSpPr>
            <a:spLocks noGrp="1"/>
          </p:cNvSpPr>
          <p:nvPr>
            <p:ph type="sldNum" sz="quarter" idx="12"/>
          </p:nvPr>
        </p:nvSpPr>
        <p:spPr/>
        <p:txBody>
          <a:bodyPr/>
          <a:lstStyle/>
          <a:p>
            <a:fld id="{66AD5D5D-E37F-4606-B60D-C647836FBE4A}" type="slidenum">
              <a:rPr lang="it-IT" smtClean="0"/>
              <a:pPr/>
              <a:t>‹N›</a:t>
            </a:fld>
            <a:endParaRPr lang="it-IT"/>
          </a:p>
        </p:txBody>
      </p:sp>
    </p:spTree>
    <p:extLst>
      <p:ext uri="{BB962C8B-B14F-4D97-AF65-F5344CB8AC3E}">
        <p14:creationId xmlns:p14="http://schemas.microsoft.com/office/powerpoint/2010/main" xmlns="" val="1143112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xmlns="" id="{D31B8950-3AAF-EA8E-A073-CC308FA2A6C0}"/>
              </a:ext>
            </a:extLst>
          </p:cNvPr>
          <p:cNvSpPr>
            <a:spLocks noGrp="1"/>
          </p:cNvSpPr>
          <p:nvPr>
            <p:ph type="dt" sz="half" idx="10"/>
          </p:nvPr>
        </p:nvSpPr>
        <p:spPr/>
        <p:txBody>
          <a:bodyPr/>
          <a:lstStyle/>
          <a:p>
            <a:fld id="{BC20F56E-EB70-4A49-B1D2-5FBDFBAA2B42}" type="datetimeFigureOut">
              <a:rPr lang="it-IT" smtClean="0"/>
              <a:pPr/>
              <a:t>30/01/2023</a:t>
            </a:fld>
            <a:endParaRPr lang="it-IT"/>
          </a:p>
        </p:txBody>
      </p:sp>
      <p:sp>
        <p:nvSpPr>
          <p:cNvPr id="3" name="Segnaposto piè di pagina 2">
            <a:extLst>
              <a:ext uri="{FF2B5EF4-FFF2-40B4-BE49-F238E27FC236}">
                <a16:creationId xmlns:a16="http://schemas.microsoft.com/office/drawing/2014/main" xmlns="" id="{A3681A9C-3F1C-3FF3-D142-B0A61BF4174D}"/>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xmlns="" id="{E4F35C66-7861-6972-60CF-6A7CC715C805}"/>
              </a:ext>
            </a:extLst>
          </p:cNvPr>
          <p:cNvSpPr>
            <a:spLocks noGrp="1"/>
          </p:cNvSpPr>
          <p:nvPr>
            <p:ph type="sldNum" sz="quarter" idx="12"/>
          </p:nvPr>
        </p:nvSpPr>
        <p:spPr/>
        <p:txBody>
          <a:bodyPr/>
          <a:lstStyle/>
          <a:p>
            <a:fld id="{66AD5D5D-E37F-4606-B60D-C647836FBE4A}" type="slidenum">
              <a:rPr lang="it-IT" smtClean="0"/>
              <a:pPr/>
              <a:t>‹N›</a:t>
            </a:fld>
            <a:endParaRPr lang="it-IT"/>
          </a:p>
        </p:txBody>
      </p:sp>
    </p:spTree>
    <p:extLst>
      <p:ext uri="{BB962C8B-B14F-4D97-AF65-F5344CB8AC3E}">
        <p14:creationId xmlns:p14="http://schemas.microsoft.com/office/powerpoint/2010/main" xmlns="" val="80678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43CA4754-341D-C00D-5DF2-A07B4764CF18}"/>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xmlns="" id="{E50D98D8-EE58-902E-8F61-05BFB84434C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xmlns="" id="{1F3A3DE0-ACB9-DCFC-3B0F-A397866E8A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xmlns="" id="{D0AE6084-5B1D-1559-F3BA-9F85337D0B5E}"/>
              </a:ext>
            </a:extLst>
          </p:cNvPr>
          <p:cNvSpPr>
            <a:spLocks noGrp="1"/>
          </p:cNvSpPr>
          <p:nvPr>
            <p:ph type="dt" sz="half" idx="10"/>
          </p:nvPr>
        </p:nvSpPr>
        <p:spPr/>
        <p:txBody>
          <a:bodyPr/>
          <a:lstStyle/>
          <a:p>
            <a:fld id="{BC20F56E-EB70-4A49-B1D2-5FBDFBAA2B42}" type="datetimeFigureOut">
              <a:rPr lang="it-IT" smtClean="0"/>
              <a:pPr/>
              <a:t>30/01/2023</a:t>
            </a:fld>
            <a:endParaRPr lang="it-IT"/>
          </a:p>
        </p:txBody>
      </p:sp>
      <p:sp>
        <p:nvSpPr>
          <p:cNvPr id="6" name="Segnaposto piè di pagina 5">
            <a:extLst>
              <a:ext uri="{FF2B5EF4-FFF2-40B4-BE49-F238E27FC236}">
                <a16:creationId xmlns:a16="http://schemas.microsoft.com/office/drawing/2014/main" xmlns="" id="{2670C480-A99A-6AF4-5426-29DEC5E61DE3}"/>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xmlns="" id="{06CF0C53-F3FA-C0B6-8040-EC2B2BFEF65A}"/>
              </a:ext>
            </a:extLst>
          </p:cNvPr>
          <p:cNvSpPr>
            <a:spLocks noGrp="1"/>
          </p:cNvSpPr>
          <p:nvPr>
            <p:ph type="sldNum" sz="quarter" idx="12"/>
          </p:nvPr>
        </p:nvSpPr>
        <p:spPr/>
        <p:txBody>
          <a:bodyPr/>
          <a:lstStyle/>
          <a:p>
            <a:fld id="{66AD5D5D-E37F-4606-B60D-C647836FBE4A}" type="slidenum">
              <a:rPr lang="it-IT" smtClean="0"/>
              <a:pPr/>
              <a:t>‹N›</a:t>
            </a:fld>
            <a:endParaRPr lang="it-IT"/>
          </a:p>
        </p:txBody>
      </p:sp>
    </p:spTree>
    <p:extLst>
      <p:ext uri="{BB962C8B-B14F-4D97-AF65-F5344CB8AC3E}">
        <p14:creationId xmlns:p14="http://schemas.microsoft.com/office/powerpoint/2010/main" xmlns="" val="2704023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F97FACCF-1EE7-B22C-F33D-877EBCEF51C9}"/>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xmlns="" id="{ED2978C0-BC3E-3DF1-EB42-051F7536FA9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xmlns="" id="{C3B13999-4984-ABB2-6D98-95CCDC8271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xmlns="" id="{F7363C16-5F4C-A93F-EEE5-5B214718CFFD}"/>
              </a:ext>
            </a:extLst>
          </p:cNvPr>
          <p:cNvSpPr>
            <a:spLocks noGrp="1"/>
          </p:cNvSpPr>
          <p:nvPr>
            <p:ph type="dt" sz="half" idx="10"/>
          </p:nvPr>
        </p:nvSpPr>
        <p:spPr/>
        <p:txBody>
          <a:bodyPr/>
          <a:lstStyle/>
          <a:p>
            <a:fld id="{BC20F56E-EB70-4A49-B1D2-5FBDFBAA2B42}" type="datetimeFigureOut">
              <a:rPr lang="it-IT" smtClean="0"/>
              <a:pPr/>
              <a:t>30/01/2023</a:t>
            </a:fld>
            <a:endParaRPr lang="it-IT"/>
          </a:p>
        </p:txBody>
      </p:sp>
      <p:sp>
        <p:nvSpPr>
          <p:cNvPr id="6" name="Segnaposto piè di pagina 5">
            <a:extLst>
              <a:ext uri="{FF2B5EF4-FFF2-40B4-BE49-F238E27FC236}">
                <a16:creationId xmlns:a16="http://schemas.microsoft.com/office/drawing/2014/main" xmlns="" id="{1565E1BD-80C1-B33F-5452-95BA92E1985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xmlns="" id="{47A8868E-17A1-F2AE-A793-013E7493B6C2}"/>
              </a:ext>
            </a:extLst>
          </p:cNvPr>
          <p:cNvSpPr>
            <a:spLocks noGrp="1"/>
          </p:cNvSpPr>
          <p:nvPr>
            <p:ph type="sldNum" sz="quarter" idx="12"/>
          </p:nvPr>
        </p:nvSpPr>
        <p:spPr/>
        <p:txBody>
          <a:bodyPr/>
          <a:lstStyle/>
          <a:p>
            <a:fld id="{66AD5D5D-E37F-4606-B60D-C647836FBE4A}" type="slidenum">
              <a:rPr lang="it-IT" smtClean="0"/>
              <a:pPr/>
              <a:t>‹N›</a:t>
            </a:fld>
            <a:endParaRPr lang="it-IT"/>
          </a:p>
        </p:txBody>
      </p:sp>
    </p:spTree>
    <p:extLst>
      <p:ext uri="{BB962C8B-B14F-4D97-AF65-F5344CB8AC3E}">
        <p14:creationId xmlns:p14="http://schemas.microsoft.com/office/powerpoint/2010/main" xmlns="" val="41076774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xmlns="" id="{A33263F0-A6E8-04B4-F2A8-7F3A1DD3E53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xmlns="" id="{CA38AFC7-7B95-A512-9995-51EA76B056E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7DDAF23C-3431-4887-2A7B-F64DF0A643D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20F56E-EB70-4A49-B1D2-5FBDFBAA2B42}" type="datetimeFigureOut">
              <a:rPr lang="it-IT" smtClean="0"/>
              <a:pPr/>
              <a:t>30/01/2023</a:t>
            </a:fld>
            <a:endParaRPr lang="it-IT"/>
          </a:p>
        </p:txBody>
      </p:sp>
      <p:sp>
        <p:nvSpPr>
          <p:cNvPr id="5" name="Segnaposto piè di pagina 4">
            <a:extLst>
              <a:ext uri="{FF2B5EF4-FFF2-40B4-BE49-F238E27FC236}">
                <a16:creationId xmlns:a16="http://schemas.microsoft.com/office/drawing/2014/main" xmlns="" id="{888F623B-A342-C60F-AFA2-1006A0EFB9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xmlns="" id="{B5D39CA2-3E48-91A3-007C-4716CF860F2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AD5D5D-E37F-4606-B60D-C647836FBE4A}" type="slidenum">
              <a:rPr lang="it-IT" smtClean="0"/>
              <a:pPr/>
              <a:t>‹N›</a:t>
            </a:fld>
            <a:endParaRPr lang="it-IT"/>
          </a:p>
        </p:txBody>
      </p:sp>
    </p:spTree>
    <p:extLst>
      <p:ext uri="{BB962C8B-B14F-4D97-AF65-F5344CB8AC3E}">
        <p14:creationId xmlns:p14="http://schemas.microsoft.com/office/powerpoint/2010/main" xmlns="" val="42695516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s://www.issalute.it/index.php/la-salute-dalla-a-alla-z-menu/c/coronavirus" TargetMode="External"/><Relationship Id="rId2" Type="http://schemas.openxmlformats.org/officeDocument/2006/relationships/hyperlink" Target="https://www.issalute.it/index.php/la-salute-dalla-a-alla-z-menu/s/sars-cov-2" TargetMode="External"/><Relationship Id="rId1" Type="http://schemas.openxmlformats.org/officeDocument/2006/relationships/slideLayout" Target="../slideLayouts/slideLayout7.xml"/><Relationship Id="rId4" Type="http://schemas.openxmlformats.org/officeDocument/2006/relationships/hyperlink" Target="https://www.issalute.it/index.php/la-salute-dalla-a-alla-z-menu/v/virus-e-batteri"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issalute.it/index.php/la-salute-dalla-a-alla-z-menu/f/febbre" TargetMode="External"/><Relationship Id="rId2" Type="http://schemas.openxmlformats.org/officeDocument/2006/relationships/hyperlink" Target="https://www.issalute.it/index.php/la-salute-dalla-a-alla-z-menu/i/infezioni" TargetMode="External"/><Relationship Id="rId1" Type="http://schemas.openxmlformats.org/officeDocument/2006/relationships/slideLayout" Target="../slideLayouts/slideLayout7.xml"/><Relationship Id="rId6" Type="http://schemas.openxmlformats.org/officeDocument/2006/relationships/hyperlink" Target="https://www.issalute.it/index.php/la-salute-dalla-a-alla-z-menu/a/antigeni" TargetMode="External"/><Relationship Id="rId5" Type="http://schemas.openxmlformats.org/officeDocument/2006/relationships/hyperlink" Target="https://www.issalute.it/index.php/la-salute-dalla-a-alla-z-menu/d/diabete-generalita" TargetMode="External"/><Relationship Id="rId4" Type="http://schemas.openxmlformats.org/officeDocument/2006/relationships/hyperlink" Target="https://www.issalute.it/index.php/la-salute-dalla-a-alla-z-menu/a/anosmia"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issalute.it/index.php/la-salute-dalla-a-alla-z-menu/v/virus-e-batteri" TargetMode="External"/><Relationship Id="rId2" Type="http://schemas.openxmlformats.org/officeDocument/2006/relationships/hyperlink" Target="https://www.issalute.it/index.php/la-salute-dalla-a-alla-z-menu/s/sars-cov-2" TargetMode="External"/><Relationship Id="rId1" Type="http://schemas.openxmlformats.org/officeDocument/2006/relationships/slideLayout" Target="../slideLayouts/slideLayout7.xml"/><Relationship Id="rId6" Type="http://schemas.openxmlformats.org/officeDocument/2006/relationships/hyperlink" Target="https://www.issalute.it/index.php/la-salute-dalla-a-alla-z-menu/a/antigeni" TargetMode="External"/><Relationship Id="rId5" Type="http://schemas.openxmlformats.org/officeDocument/2006/relationships/hyperlink" Target="https://www.issalute.it/index.php/la-salute-dalla-a-alla-z-menu/i/infezioni" TargetMode="External"/><Relationship Id="rId4" Type="http://schemas.openxmlformats.org/officeDocument/2006/relationships/hyperlink" Target="https://www.issalute.it/index.php/la-salute-dalla-a-alla-z-menu/p/proteine-ed-enzimi"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issalute.it/index.php/la-salute-dalla-a-alla-z-menu/a/antigeni" TargetMode="External"/><Relationship Id="rId2" Type="http://schemas.openxmlformats.org/officeDocument/2006/relationships/hyperlink" Target="https://www.issalute.it/index.php/la-salute-dalla-a-alla-z-menu/t/tampone-analisi-cliniche"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www.issalute.it/index.php/la-salute-dalla-a-alla-z-menu/p/polmonite" TargetMode="External"/><Relationship Id="rId2" Type="http://schemas.openxmlformats.org/officeDocument/2006/relationships/hyperlink" Target="https://www.issalute.it/index.php/la-salute-dalla-a-alla-z-menu/i/infezioni"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hyperlink" Target="https://www.issalute.it/index.php/la-salute-dalla-a-alla-z-menu/a/anemia-falciforme" TargetMode="External"/><Relationship Id="rId13" Type="http://schemas.openxmlformats.org/officeDocument/2006/relationships/hyperlink" Target="https://www.issalute.it/index.php/la-salute-dalla-a-alla-z-menu/h/hiv-aids" TargetMode="External"/><Relationship Id="rId3" Type="http://schemas.openxmlformats.org/officeDocument/2006/relationships/hyperlink" Target="https://www.issalute.it/index.php/la-salute-dalla-a-alla-z-menu/c/cardiomiopatie" TargetMode="External"/><Relationship Id="rId7" Type="http://schemas.openxmlformats.org/officeDocument/2006/relationships/hyperlink" Target="https://www.issalute.it/index.php/la-salute-dalla-a-alla-z-menu/o/obesita" TargetMode="External"/><Relationship Id="rId12" Type="http://schemas.openxmlformats.org/officeDocument/2006/relationships/hyperlink" Target="https://www.issalute.it/index.php/la-salute-dalla-a-alla-z-menu/t/trapianto-di-midollo" TargetMode="External"/><Relationship Id="rId2" Type="http://schemas.openxmlformats.org/officeDocument/2006/relationships/hyperlink" Target="https://www.issalute.it/index.php/la-salute-dalla-a-alla-z-menu/i/insufficienza-cardiaca" TargetMode="External"/><Relationship Id="rId1" Type="http://schemas.openxmlformats.org/officeDocument/2006/relationships/slideLayout" Target="../slideLayouts/slideLayout7.xml"/><Relationship Id="rId6" Type="http://schemas.openxmlformats.org/officeDocument/2006/relationships/hyperlink" Target="https://www.issalute.it/index.php/la-salute-dalla-a-alla-z-menu/d/diabete-di-tipo-2" TargetMode="External"/><Relationship Id="rId11" Type="http://schemas.openxmlformats.org/officeDocument/2006/relationships/hyperlink" Target="https://www.issalute.it/index.php/la-salute-dalla-a-alla-z-menu/f/fibrosi-cistica" TargetMode="External"/><Relationship Id="rId5" Type="http://schemas.openxmlformats.org/officeDocument/2006/relationships/hyperlink" Target="https://www.issalute.it/index.php/la-salute-dalla-a-alla-z-menu/b/bpco-broncopneumopatia-cronica-ostruttiva" TargetMode="External"/><Relationship Id="rId15" Type="http://schemas.openxmlformats.org/officeDocument/2006/relationships/hyperlink" Target="https://www.issalute.it/index.php/la-salute-dalla-a-alla-z-menu/i/ipertensione-arteriosa-o-pressione-alta" TargetMode="External"/><Relationship Id="rId10" Type="http://schemas.openxmlformats.org/officeDocument/2006/relationships/hyperlink" Target="https://www.issalute.it/index.php/la-salute-dalla-a-alla-z-menu/a/asma" TargetMode="External"/><Relationship Id="rId4" Type="http://schemas.openxmlformats.org/officeDocument/2006/relationships/hyperlink" Target="https://www.issalute.it/index.php/la-salute-dalla-a-alla-z-menu/t/tumori-generalita" TargetMode="External"/><Relationship Id="rId9" Type="http://schemas.openxmlformats.org/officeDocument/2006/relationships/hyperlink" Target="https://www.issalute.it/index.php/la-salute-dalla-a-alla-z-menu/t/trapianto-rete-dei-trapianti" TargetMode="External"/><Relationship Id="rId14" Type="http://schemas.openxmlformats.org/officeDocument/2006/relationships/hyperlink" Target="https://www.issalute.it/index.php/la-salute-dalla-a-alla-z-menu/d/diabete-di-tipo-1" TargetMode="External"/></Relationships>
</file>

<file path=ppt/slides/_rels/slide19.xml.rels><?xml version="1.0" encoding="UTF-8" standalone="yes"?>
<Relationships xmlns="http://schemas.openxmlformats.org/package/2006/relationships"><Relationship Id="rId2" Type="http://schemas.openxmlformats.org/officeDocument/2006/relationships/hyperlink" Target="https://www.issalute.it/index.php/la-salute-dalla-a-alla-z-menu/f/farmaci-antivirali"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hyperlink" Target="https://www.issalute.it/index.php/la-salute-dalla-a-alla-z-menu/i/infezioni"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hyperlink" Target="https://www.issalute.it/index.php/la-salute-dalla-a-alla-z-menu/d/disinfettanti"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hyperlink" Target="https://www.iss.it/documents/20126/0/Poster+Raccomandazioni+isolamento+rev+12+marzo+(1).pdf/d409de34-8bba-a220-10e8-e7e8a33963c3"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xmlns="" id="{41853143-12B2-8B58-06C8-0256B0816FAC}"/>
              </a:ext>
            </a:extLst>
          </p:cNvPr>
          <p:cNvSpPr txBox="1"/>
          <p:nvPr/>
        </p:nvSpPr>
        <p:spPr>
          <a:xfrm>
            <a:off x="1730327" y="1688122"/>
            <a:ext cx="7891975" cy="1323439"/>
          </a:xfrm>
          <a:prstGeom prst="rect">
            <a:avLst/>
          </a:prstGeom>
          <a:noFill/>
        </p:spPr>
        <p:txBody>
          <a:bodyPr wrap="square" rtlCol="0">
            <a:spAutoFit/>
          </a:bodyPr>
          <a:lstStyle/>
          <a:p>
            <a:pPr algn="ctr"/>
            <a:r>
              <a:rPr lang="it-IT" sz="8000" dirty="0"/>
              <a:t>Covid 19</a:t>
            </a:r>
          </a:p>
        </p:txBody>
      </p:sp>
    </p:spTree>
    <p:extLst>
      <p:ext uri="{BB962C8B-B14F-4D97-AF65-F5344CB8AC3E}">
        <p14:creationId xmlns:p14="http://schemas.microsoft.com/office/powerpoint/2010/main" xmlns="" val="38152959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xmlns="" id="{8925A4C1-B4F3-3187-0689-2A5ED0AE8623}"/>
              </a:ext>
            </a:extLst>
          </p:cNvPr>
          <p:cNvPicPr>
            <a:picLocks noChangeAspect="1"/>
          </p:cNvPicPr>
          <p:nvPr/>
        </p:nvPicPr>
        <p:blipFill>
          <a:blip r:embed="rId2" cstate="print"/>
          <a:stretch>
            <a:fillRect/>
          </a:stretch>
        </p:blipFill>
        <p:spPr>
          <a:xfrm>
            <a:off x="0" y="1673"/>
            <a:ext cx="12192000" cy="6854653"/>
          </a:xfrm>
          <a:prstGeom prst="rect">
            <a:avLst/>
          </a:prstGeom>
        </p:spPr>
      </p:pic>
    </p:spTree>
    <p:extLst>
      <p:ext uri="{BB962C8B-B14F-4D97-AF65-F5344CB8AC3E}">
        <p14:creationId xmlns:p14="http://schemas.microsoft.com/office/powerpoint/2010/main" xmlns="" val="13615167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xmlns="" id="{2022BD1F-A470-A046-99A5-6ADEAC875DBB}"/>
              </a:ext>
            </a:extLst>
          </p:cNvPr>
          <p:cNvSpPr txBox="1"/>
          <p:nvPr/>
        </p:nvSpPr>
        <p:spPr>
          <a:xfrm>
            <a:off x="1378634" y="1861352"/>
            <a:ext cx="10311619" cy="3416320"/>
          </a:xfrm>
          <a:prstGeom prst="rect">
            <a:avLst/>
          </a:prstGeom>
          <a:noFill/>
        </p:spPr>
        <p:txBody>
          <a:bodyPr wrap="square">
            <a:spAutoFit/>
          </a:bodyPr>
          <a:lstStyle/>
          <a:p>
            <a:pPr algn="l"/>
            <a:r>
              <a:rPr lang="it-IT" b="0" i="0" dirty="0">
                <a:solidFill>
                  <a:srgbClr val="000000"/>
                </a:solidFill>
                <a:effectLst/>
                <a:latin typeface="Titillium Web" panose="00000500000000000000" pitchFamily="2" charset="0"/>
              </a:rPr>
              <a:t>I coronavirus (</a:t>
            </a:r>
            <a:r>
              <a:rPr lang="it-IT" b="0" i="0" dirty="0" err="1">
                <a:solidFill>
                  <a:srgbClr val="000000"/>
                </a:solidFill>
                <a:effectLst/>
                <a:latin typeface="Titillium Web" panose="00000500000000000000" pitchFamily="2" charset="0"/>
              </a:rPr>
              <a:t>CoV</a:t>
            </a:r>
            <a:r>
              <a:rPr lang="it-IT" b="0" i="0" dirty="0">
                <a:solidFill>
                  <a:srgbClr val="000000"/>
                </a:solidFill>
                <a:effectLst/>
                <a:latin typeface="Titillium Web" panose="00000500000000000000" pitchFamily="2" charset="0"/>
              </a:rPr>
              <a:t>) sono un’ampia famiglia di virus respiratori che possono causare malattie da lievi a moderate, dal comune raffreddore a sindromi respiratorie come la MERS (sindrome respiratoria mediorientale, </a:t>
            </a:r>
            <a:r>
              <a:rPr lang="it-IT" b="0" i="1" dirty="0">
                <a:solidFill>
                  <a:srgbClr val="000000"/>
                </a:solidFill>
                <a:effectLst/>
                <a:latin typeface="Titillium Web" panose="00000500000000000000" pitchFamily="2" charset="0"/>
              </a:rPr>
              <a:t>Middle East </a:t>
            </a:r>
            <a:r>
              <a:rPr lang="it-IT" b="0" i="1" dirty="0" err="1">
                <a:solidFill>
                  <a:srgbClr val="000000"/>
                </a:solidFill>
                <a:effectLst/>
                <a:latin typeface="Titillium Web" panose="00000500000000000000" pitchFamily="2" charset="0"/>
              </a:rPr>
              <a:t>respiratory</a:t>
            </a:r>
            <a:r>
              <a:rPr lang="it-IT" b="0" i="1" dirty="0">
                <a:solidFill>
                  <a:srgbClr val="000000"/>
                </a:solidFill>
                <a:effectLst/>
                <a:latin typeface="Titillium Web" panose="00000500000000000000" pitchFamily="2" charset="0"/>
              </a:rPr>
              <a:t> </a:t>
            </a:r>
            <a:r>
              <a:rPr lang="it-IT" b="0" i="1" dirty="0" err="1">
                <a:solidFill>
                  <a:srgbClr val="000000"/>
                </a:solidFill>
                <a:effectLst/>
                <a:latin typeface="Titillium Web" panose="00000500000000000000" pitchFamily="2" charset="0"/>
              </a:rPr>
              <a:t>syndrome</a:t>
            </a:r>
            <a:r>
              <a:rPr lang="it-IT" b="0" i="0" dirty="0">
                <a:solidFill>
                  <a:srgbClr val="000000"/>
                </a:solidFill>
                <a:effectLst/>
                <a:latin typeface="Titillium Web" panose="00000500000000000000" pitchFamily="2" charset="0"/>
              </a:rPr>
              <a:t>) e la SARS (sindrome respiratoria acuta grave, </a:t>
            </a:r>
            <a:r>
              <a:rPr lang="it-IT" b="0" i="1" dirty="0">
                <a:solidFill>
                  <a:srgbClr val="000000"/>
                </a:solidFill>
                <a:effectLst/>
                <a:latin typeface="Titillium Web" panose="00000500000000000000" pitchFamily="2" charset="0"/>
              </a:rPr>
              <a:t>Severe acute </a:t>
            </a:r>
            <a:r>
              <a:rPr lang="it-IT" b="0" i="1" dirty="0" err="1">
                <a:solidFill>
                  <a:srgbClr val="000000"/>
                </a:solidFill>
                <a:effectLst/>
                <a:latin typeface="Titillium Web" panose="00000500000000000000" pitchFamily="2" charset="0"/>
              </a:rPr>
              <a:t>respiratory</a:t>
            </a:r>
            <a:r>
              <a:rPr lang="it-IT" b="0" i="1" dirty="0">
                <a:solidFill>
                  <a:srgbClr val="000000"/>
                </a:solidFill>
                <a:effectLst/>
                <a:latin typeface="Titillium Web" panose="00000500000000000000" pitchFamily="2" charset="0"/>
              </a:rPr>
              <a:t> </a:t>
            </a:r>
            <a:r>
              <a:rPr lang="it-IT" b="0" i="1" dirty="0" err="1">
                <a:solidFill>
                  <a:srgbClr val="000000"/>
                </a:solidFill>
                <a:effectLst/>
                <a:latin typeface="Titillium Web" panose="00000500000000000000" pitchFamily="2" charset="0"/>
              </a:rPr>
              <a:t>syndrome</a:t>
            </a:r>
            <a:r>
              <a:rPr lang="it-IT" b="0" i="0" dirty="0">
                <a:solidFill>
                  <a:srgbClr val="000000"/>
                </a:solidFill>
                <a:effectLst/>
                <a:latin typeface="Titillium Web" panose="00000500000000000000" pitchFamily="2" charset="0"/>
              </a:rPr>
              <a:t>). Sono chiamati così per le punte a forma di corona che sono presenti sulla loro superficie.</a:t>
            </a:r>
          </a:p>
          <a:p>
            <a:pPr algn="l"/>
            <a:r>
              <a:rPr lang="it-IT" b="0" i="0" dirty="0">
                <a:solidFill>
                  <a:srgbClr val="000000"/>
                </a:solidFill>
                <a:effectLst/>
                <a:latin typeface="Titillium Web" panose="00000500000000000000" pitchFamily="2" charset="0"/>
              </a:rPr>
              <a:t> </a:t>
            </a:r>
          </a:p>
          <a:p>
            <a:pPr algn="l"/>
            <a:r>
              <a:rPr lang="it-IT" b="0" i="0" dirty="0">
                <a:solidFill>
                  <a:srgbClr val="000000"/>
                </a:solidFill>
                <a:effectLst/>
                <a:latin typeface="Titillium Web" panose="00000500000000000000" pitchFamily="2" charset="0"/>
              </a:rPr>
              <a:t>I coronavirus sono comuni in molte specie animali (come i cammelli e i pipistrelli) ma in alcuni casi, se pur raramente, possono evolversi e infettare l’uomo per poi diffondersi nella popolazione. Un nuovo coronavirus è un nuovo ceppo di coronavirus che non è stato precedentemente mai identificato nell'uomo.</a:t>
            </a:r>
          </a:p>
          <a:p>
            <a:pPr algn="l"/>
            <a:r>
              <a:rPr lang="it-IT" b="0" i="0" dirty="0">
                <a:solidFill>
                  <a:srgbClr val="000000"/>
                </a:solidFill>
                <a:effectLst/>
                <a:latin typeface="Titillium Web" panose="00000500000000000000" pitchFamily="2" charset="0"/>
              </a:rPr>
              <a:t> </a:t>
            </a:r>
          </a:p>
          <a:p>
            <a:pPr algn="l"/>
            <a:r>
              <a:rPr lang="it-IT" b="0" i="0" dirty="0">
                <a:solidFill>
                  <a:srgbClr val="000000"/>
                </a:solidFill>
                <a:effectLst/>
                <a:latin typeface="Titillium Web" panose="00000500000000000000" pitchFamily="2" charset="0"/>
              </a:rPr>
              <a:t>I coronavirus umani conosciuti ad oggi, comuni in tutto il mondo, sono sette, alcuni identificati diversi anni fa (i primi a metà degli anni Sessanta) e alcuni identificati nel nuovo millennio.</a:t>
            </a:r>
          </a:p>
        </p:txBody>
      </p:sp>
    </p:spTree>
    <p:extLst>
      <p:ext uri="{BB962C8B-B14F-4D97-AF65-F5344CB8AC3E}">
        <p14:creationId xmlns:p14="http://schemas.microsoft.com/office/powerpoint/2010/main" xmlns="" val="30946689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xmlns="" id="{F83CAED0-45CF-E12C-187B-6050FFF31EAB}"/>
              </a:ext>
            </a:extLst>
          </p:cNvPr>
          <p:cNvSpPr txBox="1"/>
          <p:nvPr/>
        </p:nvSpPr>
        <p:spPr>
          <a:xfrm>
            <a:off x="2335237" y="1622202"/>
            <a:ext cx="8510954" cy="4524315"/>
          </a:xfrm>
          <a:prstGeom prst="rect">
            <a:avLst/>
          </a:prstGeom>
          <a:noFill/>
        </p:spPr>
        <p:txBody>
          <a:bodyPr wrap="square">
            <a:spAutoFit/>
          </a:bodyPr>
          <a:lstStyle/>
          <a:p>
            <a:pPr algn="just"/>
            <a:r>
              <a:rPr lang="it-IT" b="0" i="0" dirty="0">
                <a:solidFill>
                  <a:srgbClr val="000000"/>
                </a:solidFill>
                <a:effectLst/>
                <a:latin typeface="Varela Round" panose="020B0604020202020204" pitchFamily="2" charset="-79"/>
                <a:cs typeface="Varela Round" panose="020B0604020202020204" pitchFamily="2" charset="-79"/>
              </a:rPr>
              <a:t>Il COVID-19 è la malattia (</a:t>
            </a:r>
            <a:r>
              <a:rPr lang="it-IT" b="0" i="0" dirty="0" err="1">
                <a:solidFill>
                  <a:srgbClr val="000000"/>
                </a:solidFill>
                <a:effectLst/>
                <a:latin typeface="Varela Round" panose="020B0604020202020204" pitchFamily="2" charset="-79"/>
                <a:cs typeface="Varela Round" panose="020B0604020202020204" pitchFamily="2" charset="-79"/>
              </a:rPr>
              <a:t>COronaVIrus</a:t>
            </a:r>
            <a:r>
              <a:rPr lang="it-IT" b="0" i="0" dirty="0">
                <a:solidFill>
                  <a:srgbClr val="000000"/>
                </a:solidFill>
                <a:effectLst/>
                <a:latin typeface="Varela Round" panose="020B0604020202020204" pitchFamily="2" charset="-79"/>
                <a:cs typeface="Varela Round" panose="020B0604020202020204" pitchFamily="2" charset="-79"/>
              </a:rPr>
              <a:t> </a:t>
            </a:r>
            <a:r>
              <a:rPr lang="it-IT" b="0" i="0" dirty="0" err="1">
                <a:solidFill>
                  <a:srgbClr val="000000"/>
                </a:solidFill>
                <a:effectLst/>
                <a:latin typeface="Varela Round" panose="020B0604020202020204" pitchFamily="2" charset="-79"/>
                <a:cs typeface="Varela Round" panose="020B0604020202020204" pitchFamily="2" charset="-79"/>
              </a:rPr>
              <a:t>Disease</a:t>
            </a:r>
            <a:r>
              <a:rPr lang="it-IT" b="0" i="0" dirty="0">
                <a:solidFill>
                  <a:srgbClr val="000000"/>
                </a:solidFill>
                <a:effectLst/>
                <a:latin typeface="Varela Round" panose="020B0604020202020204" pitchFamily="2" charset="-79"/>
                <a:cs typeface="Varela Round" panose="020B0604020202020204" pitchFamily="2" charset="-79"/>
              </a:rPr>
              <a:t>- malattia da coronavirus-19) causata dal virus </a:t>
            </a:r>
            <a:r>
              <a:rPr lang="it-IT" b="0" i="0" u="none" strike="noStrike" dirty="0">
                <a:solidFill>
                  <a:srgbClr val="00A3E2"/>
                </a:solidFill>
                <a:effectLst/>
                <a:latin typeface="Varela Round" panose="020B0604020202020204" pitchFamily="2" charset="-79"/>
                <a:cs typeface="Varela Round" panose="020B0604020202020204" pitchFamily="2" charset="-79"/>
                <a:hlinkClick r:id="rId2" tooltip="sars COV-2"/>
              </a:rPr>
              <a:t>SARS-CoV-2</a:t>
            </a:r>
            <a:r>
              <a:rPr lang="it-IT" b="0" i="0" dirty="0">
                <a:solidFill>
                  <a:srgbClr val="000000"/>
                </a:solidFill>
                <a:effectLst/>
                <a:latin typeface="Varela Round" panose="020B0604020202020204" pitchFamily="2" charset="-79"/>
                <a:cs typeface="Varela Round" panose="020B0604020202020204" pitchFamily="2" charset="-79"/>
              </a:rPr>
              <a:t>, il secondo </a:t>
            </a:r>
            <a:r>
              <a:rPr lang="it-IT" b="0" i="0" u="none" strike="noStrike" dirty="0">
                <a:solidFill>
                  <a:srgbClr val="00A3E2"/>
                </a:solidFill>
                <a:effectLst/>
                <a:latin typeface="Varela Round" panose="020B0604020202020204" pitchFamily="2" charset="-79"/>
                <a:cs typeface="Varela Round" panose="020B0604020202020204" pitchFamily="2" charset="-79"/>
                <a:hlinkClick r:id="rId3" tooltip="coronavirus"/>
              </a:rPr>
              <a:t>coronavirus</a:t>
            </a:r>
            <a:r>
              <a:rPr lang="it-IT" b="0" i="0" dirty="0">
                <a:solidFill>
                  <a:srgbClr val="000000"/>
                </a:solidFill>
                <a:effectLst/>
                <a:latin typeface="Varela Round" panose="020B0604020202020204" pitchFamily="2" charset="-79"/>
                <a:cs typeface="Varela Round" panose="020B0604020202020204" pitchFamily="2" charset="-79"/>
              </a:rPr>
              <a:t> in grado di provocare una sindrome respiratoria acuta grave (SARS), il primo è stato il virus SARS-</a:t>
            </a:r>
            <a:r>
              <a:rPr lang="it-IT" b="0" i="0" dirty="0" err="1">
                <a:solidFill>
                  <a:srgbClr val="000000"/>
                </a:solidFill>
                <a:effectLst/>
                <a:latin typeface="Varela Round" panose="020B0604020202020204" pitchFamily="2" charset="-79"/>
                <a:cs typeface="Varela Round" panose="020B0604020202020204" pitchFamily="2" charset="-79"/>
              </a:rPr>
              <a:t>CoV</a:t>
            </a:r>
            <a:r>
              <a:rPr lang="it-IT" b="0" i="0" dirty="0">
                <a:solidFill>
                  <a:srgbClr val="000000"/>
                </a:solidFill>
                <a:effectLst/>
                <a:latin typeface="Varela Round" panose="020B0604020202020204" pitchFamily="2" charset="-79"/>
                <a:cs typeface="Varela Round" panose="020B0604020202020204" pitchFamily="2" charset="-79"/>
              </a:rPr>
              <a:t> comparso nel 2002.</a:t>
            </a:r>
          </a:p>
          <a:p>
            <a:pPr algn="just"/>
            <a:r>
              <a:rPr lang="it-IT" b="0" i="0" dirty="0">
                <a:solidFill>
                  <a:srgbClr val="000000"/>
                </a:solidFill>
                <a:effectLst/>
                <a:latin typeface="Varela Round" panose="020B0604020202020204" pitchFamily="2" charset="-79"/>
                <a:cs typeface="Varela Round" panose="020B0604020202020204" pitchFamily="2" charset="-79"/>
              </a:rPr>
              <a:t>La COVID-19 è stata descritta per la prima volta in Cina alla fine del 2019; nel marzo 2020 l'Organizzazione mondiale della sanità (OMS) ha dichiarato l'evoluzione dell'epidemia di COVID-19 in pandemia (epidemia che si è diffusa in più continenti o in tutto il mondo).</a:t>
            </a:r>
          </a:p>
          <a:p>
            <a:pPr algn="just"/>
            <a:r>
              <a:rPr lang="it-IT" b="0" i="0" dirty="0">
                <a:solidFill>
                  <a:srgbClr val="000000"/>
                </a:solidFill>
                <a:effectLst/>
                <a:latin typeface="Varela Round" panose="020B0604020202020204" pitchFamily="2" charset="-79"/>
                <a:cs typeface="Varela Round" panose="020B0604020202020204" pitchFamily="2" charset="-79"/>
              </a:rPr>
              <a:t>Le persone infettate da SARS CoV-2, sia che abbiano disturbi (sintomi), sia che non mostrino alcun segno della malattia (asintomatiche), possono facilmente trasmettere il </a:t>
            </a:r>
            <a:r>
              <a:rPr lang="it-IT" b="0" i="0" u="none" strike="noStrike" dirty="0">
                <a:solidFill>
                  <a:srgbClr val="00A3E2"/>
                </a:solidFill>
                <a:effectLst/>
                <a:latin typeface="Varela Round" panose="020B0604020202020204" pitchFamily="2" charset="-79"/>
                <a:cs typeface="Varela Round" panose="020B0604020202020204" pitchFamily="2" charset="-79"/>
                <a:hlinkClick r:id="rId4" tooltip="virus e batteri"/>
              </a:rPr>
              <a:t>virus</a:t>
            </a:r>
            <a:r>
              <a:rPr lang="it-IT" b="0" i="0" dirty="0">
                <a:solidFill>
                  <a:srgbClr val="000000"/>
                </a:solidFill>
                <a:effectLst/>
                <a:latin typeface="Varela Round" panose="020B0604020202020204" pitchFamily="2" charset="-79"/>
                <a:cs typeface="Varela Round" panose="020B0604020202020204" pitchFamily="2" charset="-79"/>
              </a:rPr>
              <a:t> alle persone con cui vengono a contatto.</a:t>
            </a:r>
          </a:p>
          <a:p>
            <a:pPr algn="just"/>
            <a:r>
              <a:rPr lang="it-IT" b="0" i="0" dirty="0">
                <a:solidFill>
                  <a:srgbClr val="000000"/>
                </a:solidFill>
                <a:effectLst/>
                <a:latin typeface="Varela Round" panose="020B0604020202020204" pitchFamily="2" charset="-79"/>
                <a:cs typeface="Varela Round" panose="020B0604020202020204" pitchFamily="2" charset="-79"/>
              </a:rPr>
              <a:t>Il virus si diffonde con grande velocità in ambienti chiusi e affollati, soprattutto se non sono rispettate le regole del distanziamento di almeno 1 metro tra le persone, se non si indossa correttamente la mascherina e se non si lavano frequentemente le mani con acqua e sapone, o con prodotti a base di alcol, per almeno 40 secondi.</a:t>
            </a:r>
          </a:p>
        </p:txBody>
      </p:sp>
    </p:spTree>
    <p:extLst>
      <p:ext uri="{BB962C8B-B14F-4D97-AF65-F5344CB8AC3E}">
        <p14:creationId xmlns:p14="http://schemas.microsoft.com/office/powerpoint/2010/main" xmlns="" val="15935323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xmlns="" id="{A327F90D-9DC8-312D-17C4-EC4CD00D8A6D}"/>
              </a:ext>
            </a:extLst>
          </p:cNvPr>
          <p:cNvSpPr txBox="1"/>
          <p:nvPr/>
        </p:nvSpPr>
        <p:spPr>
          <a:xfrm>
            <a:off x="1195753" y="1804079"/>
            <a:ext cx="10353822" cy="4247317"/>
          </a:xfrm>
          <a:prstGeom prst="rect">
            <a:avLst/>
          </a:prstGeom>
          <a:noFill/>
        </p:spPr>
        <p:txBody>
          <a:bodyPr wrap="square">
            <a:spAutoFit/>
          </a:bodyPr>
          <a:lstStyle/>
          <a:p>
            <a:pPr algn="just"/>
            <a:r>
              <a:rPr lang="it-IT" b="0" i="0" dirty="0">
                <a:solidFill>
                  <a:srgbClr val="000000"/>
                </a:solidFill>
                <a:effectLst/>
                <a:latin typeface="Varela Round" panose="00000500000000000000" pitchFamily="2" charset="-79"/>
                <a:cs typeface="Varela Round" panose="00000500000000000000" pitchFamily="2" charset="-79"/>
              </a:rPr>
              <a:t>In caso di </a:t>
            </a:r>
            <a:r>
              <a:rPr lang="it-IT" b="0" i="0" u="none" strike="noStrike" dirty="0">
                <a:solidFill>
                  <a:srgbClr val="00A3E2"/>
                </a:solidFill>
                <a:effectLst/>
                <a:latin typeface="Varela Round" panose="00000500000000000000" pitchFamily="2" charset="-79"/>
                <a:cs typeface="Varela Round" panose="00000500000000000000" pitchFamily="2" charset="-79"/>
                <a:hlinkClick r:id="rId2" tooltip="infezioni"/>
              </a:rPr>
              <a:t>infezione</a:t>
            </a:r>
            <a:r>
              <a:rPr lang="it-IT" b="0" i="0" dirty="0">
                <a:solidFill>
                  <a:srgbClr val="000000"/>
                </a:solidFill>
                <a:effectLst/>
                <a:latin typeface="Varela Round" panose="00000500000000000000" pitchFamily="2" charset="-79"/>
                <a:cs typeface="Varela Round" panose="00000500000000000000" pitchFamily="2" charset="-79"/>
              </a:rPr>
              <a:t> da SARS-CoV-2, dopo circa 5 giorni (ma questo tempo può variare da un minimo di 2 a un massimo di 14 giorni) possono comparire disturbi (sintomi) come tosse e </a:t>
            </a:r>
            <a:r>
              <a:rPr lang="it-IT" b="0" i="0" u="none" strike="noStrike" dirty="0">
                <a:solidFill>
                  <a:srgbClr val="00A3E2"/>
                </a:solidFill>
                <a:effectLst/>
                <a:latin typeface="Varela Round" panose="00000500000000000000" pitchFamily="2" charset="-79"/>
                <a:cs typeface="Varela Round" panose="00000500000000000000" pitchFamily="2" charset="-79"/>
                <a:hlinkClick r:id="rId3" tooltip="febbre"/>
              </a:rPr>
              <a:t>febbre</a:t>
            </a:r>
            <a:r>
              <a:rPr lang="it-IT" b="0" i="0" dirty="0">
                <a:solidFill>
                  <a:srgbClr val="000000"/>
                </a:solidFill>
                <a:effectLst/>
                <a:latin typeface="Varela Round" panose="00000500000000000000" pitchFamily="2" charset="-79"/>
                <a:cs typeface="Varela Round" panose="00000500000000000000" pitchFamily="2" charset="-79"/>
              </a:rPr>
              <a:t>, spesso accompagnati da segni più specifici di COVID-19, quali alterazione del gusto e dell'</a:t>
            </a:r>
            <a:r>
              <a:rPr lang="it-IT" b="0" i="0" u="none" strike="noStrike" dirty="0">
                <a:solidFill>
                  <a:srgbClr val="00A3E2"/>
                </a:solidFill>
                <a:effectLst/>
                <a:latin typeface="Varela Round" panose="00000500000000000000" pitchFamily="2" charset="-79"/>
                <a:cs typeface="Varela Round" panose="00000500000000000000" pitchFamily="2" charset="-79"/>
                <a:hlinkClick r:id="rId4" tooltip="olfatto"/>
              </a:rPr>
              <a:t>olfatto</a:t>
            </a:r>
            <a:r>
              <a:rPr lang="it-IT" b="0" i="0" dirty="0">
                <a:solidFill>
                  <a:srgbClr val="000000"/>
                </a:solidFill>
                <a:effectLst/>
                <a:latin typeface="Varela Round" panose="00000500000000000000" pitchFamily="2" charset="-79"/>
                <a:cs typeface="Varela Round" panose="00000500000000000000" pitchFamily="2" charset="-79"/>
              </a:rPr>
              <a:t>. In molti casi la malattia è lieve o moderata e i disturbi (sintomi) si risolvono entro una settimana. Se l'infezione colpisce persone anziane o con malattie </a:t>
            </a:r>
            <a:r>
              <a:rPr lang="it-IT" b="0" i="0" dirty="0" err="1">
                <a:solidFill>
                  <a:srgbClr val="000000"/>
                </a:solidFill>
                <a:effectLst/>
                <a:latin typeface="Varela Round" panose="00000500000000000000" pitchFamily="2" charset="-79"/>
                <a:cs typeface="Varela Round" panose="00000500000000000000" pitchFamily="2" charset="-79"/>
              </a:rPr>
              <a:t>pre</a:t>
            </a:r>
            <a:r>
              <a:rPr lang="it-IT" b="0" i="0" dirty="0">
                <a:solidFill>
                  <a:srgbClr val="000000"/>
                </a:solidFill>
                <a:effectLst/>
                <a:latin typeface="Varela Round" panose="00000500000000000000" pitchFamily="2" charset="-79"/>
                <a:cs typeface="Varela Round" panose="00000500000000000000" pitchFamily="2" charset="-79"/>
              </a:rPr>
              <a:t>-esistenti (già presenti prima di aver sviluppato l'infezione), quali </a:t>
            </a:r>
            <a:r>
              <a:rPr lang="it-IT" b="0" i="0" u="none" strike="noStrike" dirty="0">
                <a:solidFill>
                  <a:srgbClr val="00A3E2"/>
                </a:solidFill>
                <a:effectLst/>
                <a:latin typeface="Varela Round" panose="00000500000000000000" pitchFamily="2" charset="-79"/>
                <a:cs typeface="Varela Round" panose="00000500000000000000" pitchFamily="2" charset="-79"/>
                <a:hlinkClick r:id="rId5" tooltip="diabete (generalità)"/>
              </a:rPr>
              <a:t>diabete</a:t>
            </a:r>
            <a:r>
              <a:rPr lang="it-IT" b="0" i="0" dirty="0">
                <a:solidFill>
                  <a:srgbClr val="000000"/>
                </a:solidFill>
                <a:effectLst/>
                <a:latin typeface="Varela Round" panose="00000500000000000000" pitchFamily="2" charset="-79"/>
                <a:cs typeface="Varela Round" panose="00000500000000000000" pitchFamily="2" charset="-79"/>
              </a:rPr>
              <a:t>, malattie cardiache e respiratorie croniche, può essere molto più grave; nei bambini, invece, l'infezione si sviluppa senza causare disturbi o con disturbi simili a quelli degli adulti ma in forma molto lieve.</a:t>
            </a:r>
          </a:p>
          <a:p>
            <a:pPr algn="just"/>
            <a:r>
              <a:rPr lang="it-IT" b="0" i="0" dirty="0">
                <a:solidFill>
                  <a:srgbClr val="000000"/>
                </a:solidFill>
                <a:effectLst/>
                <a:latin typeface="Varela Round" panose="00000500000000000000" pitchFamily="2" charset="-79"/>
                <a:cs typeface="Varela Round" panose="00000500000000000000" pitchFamily="2" charset="-79"/>
              </a:rPr>
              <a:t>L'accertamento (diagnosi) dell'infezione da SARS CoV-2 avviene tramite esami di laboratorio specifici. Quelli attualmente utilizzati si dividono in:</a:t>
            </a: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esami che rilevano la presenza del materiale genetico virale</a:t>
            </a:r>
            <a:r>
              <a:rPr lang="it-IT" b="0" i="0" dirty="0">
                <a:solidFill>
                  <a:srgbClr val="000000"/>
                </a:solidFill>
                <a:effectLst/>
                <a:latin typeface="Varela Round" panose="00000500000000000000" pitchFamily="2" charset="-79"/>
                <a:cs typeface="Varela Round" panose="00000500000000000000" pitchFamily="2" charset="-79"/>
              </a:rPr>
              <a:t>, il cosiddetto tampone molecolare</a:t>
            </a: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esami che rivelano la presenza di proteine virali</a:t>
            </a:r>
            <a:r>
              <a:rPr lang="it-IT" b="0" i="0" dirty="0">
                <a:solidFill>
                  <a:srgbClr val="000000"/>
                </a:solidFill>
                <a:effectLst/>
                <a:latin typeface="Varela Round" panose="00000500000000000000" pitchFamily="2" charset="-79"/>
                <a:cs typeface="Varela Round" panose="00000500000000000000" pitchFamily="2" charset="-79"/>
              </a:rPr>
              <a:t>, tampone antigenico </a:t>
            </a: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esami che evidenziano gli </a:t>
            </a:r>
            <a:r>
              <a:rPr lang="it-IT" b="0" i="1" u="none" strike="noStrike" dirty="0">
                <a:solidFill>
                  <a:srgbClr val="00A3E2"/>
                </a:solidFill>
                <a:effectLst/>
                <a:latin typeface="Varela Round" panose="00000500000000000000" pitchFamily="2" charset="-79"/>
                <a:cs typeface="Varela Round" panose="00000500000000000000" pitchFamily="2" charset="-79"/>
                <a:hlinkClick r:id="rId6" tooltip="antigeni, anticorpi, immunità"/>
              </a:rPr>
              <a:t>anticorpi</a:t>
            </a:r>
            <a:r>
              <a:rPr lang="it-IT" b="0" i="1" dirty="0">
                <a:solidFill>
                  <a:srgbClr val="000000"/>
                </a:solidFill>
                <a:effectLst/>
                <a:latin typeface="Varela Round" panose="00000500000000000000" pitchFamily="2" charset="-79"/>
                <a:cs typeface="Varela Round" panose="00000500000000000000" pitchFamily="2" charset="-79"/>
              </a:rPr>
              <a:t> specifici contro SARS-CoV-2</a:t>
            </a:r>
            <a:r>
              <a:rPr lang="it-IT" b="0" i="0" dirty="0">
                <a:solidFill>
                  <a:srgbClr val="000000"/>
                </a:solidFill>
                <a:effectLst/>
                <a:latin typeface="Varela Round" panose="00000500000000000000" pitchFamily="2" charset="-79"/>
                <a:cs typeface="Varela Round" panose="00000500000000000000" pitchFamily="2" charset="-79"/>
              </a:rPr>
              <a:t>, prodotti dal sistema di difesa dell'organismo (sistema immunitario) in risposta all'infezione (test sierologico) </a:t>
            </a:r>
          </a:p>
        </p:txBody>
      </p:sp>
    </p:spTree>
    <p:extLst>
      <p:ext uri="{BB962C8B-B14F-4D97-AF65-F5344CB8AC3E}">
        <p14:creationId xmlns:p14="http://schemas.microsoft.com/office/powerpoint/2010/main" xmlns="" val="26357648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xmlns="" id="{775ED0F3-00C6-9D9C-3F48-19400D4F7911}"/>
              </a:ext>
            </a:extLst>
          </p:cNvPr>
          <p:cNvSpPr txBox="1"/>
          <p:nvPr/>
        </p:nvSpPr>
        <p:spPr>
          <a:xfrm>
            <a:off x="967409" y="754657"/>
            <a:ext cx="9872869" cy="3139321"/>
          </a:xfrm>
          <a:prstGeom prst="rect">
            <a:avLst/>
          </a:prstGeom>
          <a:noFill/>
        </p:spPr>
        <p:txBody>
          <a:bodyPr wrap="square">
            <a:spAutoFit/>
          </a:bodyPr>
          <a:lstStyle/>
          <a:p>
            <a:pPr algn="just"/>
            <a:r>
              <a:rPr lang="it-IT" b="0" i="0" dirty="0">
                <a:solidFill>
                  <a:srgbClr val="000000"/>
                </a:solidFill>
                <a:effectLst/>
                <a:latin typeface="Varela Round" panose="00000500000000000000" pitchFamily="2" charset="-79"/>
                <a:cs typeface="Varela Round" panose="00000500000000000000" pitchFamily="2" charset="-79"/>
              </a:rPr>
              <a:t>Identificare e isolare le persone infette è fondamentale per contenere la pandemia. Gli esami di laboratorio sono determinanti per confermare la presenza di </a:t>
            </a:r>
            <a:r>
              <a:rPr lang="it-IT" b="0" i="0" u="none" strike="noStrike" dirty="0">
                <a:solidFill>
                  <a:srgbClr val="00A3E2"/>
                </a:solidFill>
                <a:effectLst/>
                <a:latin typeface="Varela Round" panose="00000500000000000000" pitchFamily="2" charset="-79"/>
                <a:cs typeface="Varela Round" panose="00000500000000000000" pitchFamily="2" charset="-79"/>
                <a:hlinkClick r:id="rId2" tooltip="sars-CoV-2"/>
              </a:rPr>
              <a:t>SARS CoV-2</a:t>
            </a:r>
            <a:r>
              <a:rPr lang="it-IT" b="0" i="0" dirty="0">
                <a:solidFill>
                  <a:srgbClr val="000000"/>
                </a:solidFill>
                <a:effectLst/>
                <a:latin typeface="Varela Round" panose="00000500000000000000" pitchFamily="2" charset="-79"/>
                <a:cs typeface="Varela Round" panose="00000500000000000000" pitchFamily="2" charset="-79"/>
              </a:rPr>
              <a:t>.</a:t>
            </a:r>
          </a:p>
          <a:p>
            <a:pPr algn="just"/>
            <a:r>
              <a:rPr lang="it-IT" b="0" i="0" dirty="0">
                <a:solidFill>
                  <a:srgbClr val="000000"/>
                </a:solidFill>
                <a:effectLst/>
                <a:latin typeface="Varela Round" panose="00000500000000000000" pitchFamily="2" charset="-79"/>
                <a:cs typeface="Varela Round" panose="00000500000000000000" pitchFamily="2" charset="-79"/>
              </a:rPr>
              <a:t>I test attualmente utilizzati si dividono in due categorie differenti e complementari:</a:t>
            </a: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test che rivelano la presenza del </a:t>
            </a:r>
            <a:r>
              <a:rPr lang="it-IT" b="0" i="1" u="none" strike="noStrike" dirty="0">
                <a:solidFill>
                  <a:srgbClr val="00A3E2"/>
                </a:solidFill>
                <a:effectLst/>
                <a:latin typeface="Varela Round" panose="00000500000000000000" pitchFamily="2" charset="-79"/>
                <a:cs typeface="Varela Round" panose="00000500000000000000" pitchFamily="2" charset="-79"/>
                <a:hlinkClick r:id="rId3" tooltip="virus e batteri"/>
              </a:rPr>
              <a:t>virus</a:t>
            </a:r>
            <a:r>
              <a:rPr lang="it-IT" b="0" i="0" dirty="0">
                <a:solidFill>
                  <a:srgbClr val="000000"/>
                </a:solidFill>
                <a:effectLst/>
                <a:latin typeface="Varela Round" panose="00000500000000000000" pitchFamily="2" charset="-79"/>
                <a:cs typeface="Varela Round" panose="00000500000000000000" pitchFamily="2" charset="-79"/>
              </a:rPr>
              <a:t>, come i tamponi molecolari che individuano la presenza di materiale genetico virale e i tamponi antigenici che evidenziano le </a:t>
            </a:r>
            <a:r>
              <a:rPr lang="it-IT" b="0" i="0" u="none" strike="noStrike" dirty="0">
                <a:solidFill>
                  <a:srgbClr val="00A3E2"/>
                </a:solidFill>
                <a:effectLst/>
                <a:latin typeface="Varela Round" panose="00000500000000000000" pitchFamily="2" charset="-79"/>
                <a:cs typeface="Varela Round" panose="00000500000000000000" pitchFamily="2" charset="-79"/>
                <a:hlinkClick r:id="rId4" tooltip="proteine ed enzimi"/>
              </a:rPr>
              <a:t>proteine</a:t>
            </a:r>
            <a:r>
              <a:rPr lang="it-IT" b="0" i="0" dirty="0">
                <a:solidFill>
                  <a:srgbClr val="000000"/>
                </a:solidFill>
                <a:effectLst/>
                <a:latin typeface="Varela Round" panose="00000500000000000000" pitchFamily="2" charset="-79"/>
                <a:cs typeface="Varela Round" panose="00000500000000000000" pitchFamily="2" charset="-79"/>
              </a:rPr>
              <a:t> virali in modo da stabilire se è in atto l'</a:t>
            </a:r>
            <a:r>
              <a:rPr lang="it-IT" b="0" i="0" u="none" strike="noStrike" dirty="0">
                <a:solidFill>
                  <a:srgbClr val="00A3E2"/>
                </a:solidFill>
                <a:effectLst/>
                <a:latin typeface="Varela Round" panose="00000500000000000000" pitchFamily="2" charset="-79"/>
                <a:cs typeface="Varela Round" panose="00000500000000000000" pitchFamily="2" charset="-79"/>
                <a:hlinkClick r:id="rId5" tooltip="infezioni"/>
              </a:rPr>
              <a:t>infezione</a:t>
            </a:r>
            <a:endParaRPr lang="it-IT" b="0" i="0" dirty="0">
              <a:solidFill>
                <a:srgbClr val="000000"/>
              </a:solidFill>
              <a:effectLst/>
              <a:latin typeface="Varela Round" panose="00000500000000000000" pitchFamily="2" charset="-79"/>
              <a:cs typeface="Varela Round" panose="00000500000000000000" pitchFamily="2" charset="-79"/>
            </a:endParaRP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test anticorpali</a:t>
            </a:r>
            <a:r>
              <a:rPr lang="it-IT" b="0" i="0" dirty="0">
                <a:solidFill>
                  <a:srgbClr val="000000"/>
                </a:solidFill>
                <a:effectLst/>
                <a:latin typeface="Varela Round" panose="00000500000000000000" pitchFamily="2" charset="-79"/>
                <a:cs typeface="Varela Round" panose="00000500000000000000" pitchFamily="2" charset="-79"/>
              </a:rPr>
              <a:t>, chiamati comunemente test sierologici cercano gli </a:t>
            </a:r>
            <a:r>
              <a:rPr lang="it-IT" b="0" i="0" u="none" strike="noStrike" dirty="0">
                <a:solidFill>
                  <a:srgbClr val="00A3E2"/>
                </a:solidFill>
                <a:effectLst/>
                <a:latin typeface="Varela Round" panose="00000500000000000000" pitchFamily="2" charset="-79"/>
                <a:cs typeface="Varela Round" panose="00000500000000000000" pitchFamily="2" charset="-79"/>
                <a:hlinkClick r:id="rId6" tooltip="antigeni, anticorpi, immunità"/>
              </a:rPr>
              <a:t>anticorpi</a:t>
            </a:r>
            <a:r>
              <a:rPr lang="it-IT" b="0" i="0" dirty="0">
                <a:solidFill>
                  <a:srgbClr val="000000"/>
                </a:solidFill>
                <a:effectLst/>
                <a:latin typeface="Varela Round" panose="00000500000000000000" pitchFamily="2" charset="-79"/>
                <a:cs typeface="Varela Round" panose="00000500000000000000" pitchFamily="2" charset="-79"/>
              </a:rPr>
              <a:t> prodotti dal sistema di difesa dell'organismo (sistema immunitario) in risposta all'infezione. Consentono di capire se una persona è stata infettata da SARS-CoV-2 in precedenza. Affinché si sviluppino anticorpi identificabili con i test sierologici, tuttavia, deve trascorrere almeno una settimana dall'infezione</a:t>
            </a:r>
          </a:p>
        </p:txBody>
      </p:sp>
    </p:spTree>
    <p:extLst>
      <p:ext uri="{BB962C8B-B14F-4D97-AF65-F5344CB8AC3E}">
        <p14:creationId xmlns:p14="http://schemas.microsoft.com/office/powerpoint/2010/main" xmlns="" val="39087850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xmlns="" id="{5D33545A-12E9-C5D3-FFC3-C2B3430A2927}"/>
              </a:ext>
            </a:extLst>
          </p:cNvPr>
          <p:cNvSpPr txBox="1"/>
          <p:nvPr/>
        </p:nvSpPr>
        <p:spPr>
          <a:xfrm>
            <a:off x="821635" y="1305341"/>
            <a:ext cx="10548730" cy="4247317"/>
          </a:xfrm>
          <a:prstGeom prst="rect">
            <a:avLst/>
          </a:prstGeom>
          <a:noFill/>
        </p:spPr>
        <p:txBody>
          <a:bodyPr wrap="square">
            <a:spAutoFit/>
          </a:bodyPr>
          <a:lstStyle/>
          <a:p>
            <a:pPr algn="just"/>
            <a:r>
              <a:rPr lang="it-IT" b="1" i="1" dirty="0">
                <a:solidFill>
                  <a:srgbClr val="008000"/>
                </a:solidFill>
                <a:effectLst/>
                <a:latin typeface="Varela Round" panose="00000500000000000000" pitchFamily="2" charset="-79"/>
                <a:cs typeface="Varela Round" panose="00000500000000000000" pitchFamily="2" charset="-79"/>
              </a:rPr>
              <a:t>Test che rivelano la presenza del virus</a:t>
            </a:r>
          </a:p>
          <a:p>
            <a:pPr algn="just"/>
            <a:r>
              <a:rPr lang="it-IT" b="0" i="0" dirty="0">
                <a:solidFill>
                  <a:srgbClr val="000000"/>
                </a:solidFill>
                <a:effectLst/>
                <a:latin typeface="Varela Round" panose="00000500000000000000" pitchFamily="2" charset="-79"/>
                <a:cs typeface="Varela Round" panose="00000500000000000000" pitchFamily="2" charset="-79"/>
              </a:rPr>
              <a:t>Sono due diversi tipi di esame: il tampone molecolare, basato sull'individuazione del genoma (RNA) del virus SARS-CoV-2 sulle mucose respiratorie prelevando, tramite un </a:t>
            </a:r>
            <a:r>
              <a:rPr lang="it-IT" b="0" i="0" u="none" strike="noStrike" dirty="0">
                <a:solidFill>
                  <a:srgbClr val="00A3E2"/>
                </a:solidFill>
                <a:effectLst/>
                <a:latin typeface="Varela Round" panose="00000500000000000000" pitchFamily="2" charset="-79"/>
                <a:cs typeface="Varela Round" panose="00000500000000000000" pitchFamily="2" charset="-79"/>
                <a:hlinkClick r:id="rId2" tooltip="tampone (analisi cliniche)"/>
              </a:rPr>
              <a:t>tampone</a:t>
            </a:r>
            <a:r>
              <a:rPr lang="it-IT" b="0" i="0" dirty="0">
                <a:solidFill>
                  <a:srgbClr val="000000"/>
                </a:solidFill>
                <a:effectLst/>
                <a:latin typeface="Varela Round" panose="00000500000000000000" pitchFamily="2" charset="-79"/>
                <a:cs typeface="Varela Round" panose="00000500000000000000" pitchFamily="2" charset="-79"/>
              </a:rPr>
              <a:t> (una sorta di lungo </a:t>
            </a:r>
            <a:r>
              <a:rPr lang="it-IT" b="0" i="0" dirty="0" err="1">
                <a:solidFill>
                  <a:srgbClr val="000000"/>
                </a:solidFill>
                <a:effectLst/>
                <a:latin typeface="Varela Round" panose="00000500000000000000" pitchFamily="2" charset="-79"/>
                <a:cs typeface="Varela Round" panose="00000500000000000000" pitchFamily="2" charset="-79"/>
              </a:rPr>
              <a:t>cotton</a:t>
            </a:r>
            <a:r>
              <a:rPr lang="it-IT" b="0" i="0" dirty="0">
                <a:solidFill>
                  <a:srgbClr val="000000"/>
                </a:solidFill>
                <a:effectLst/>
                <a:latin typeface="Varela Round" panose="00000500000000000000" pitchFamily="2" charset="-79"/>
                <a:cs typeface="Varela Round" panose="00000500000000000000" pitchFamily="2" charset="-79"/>
              </a:rPr>
              <a:t> </a:t>
            </a:r>
            <a:r>
              <a:rPr lang="it-IT" b="0" i="0" dirty="0" err="1">
                <a:solidFill>
                  <a:srgbClr val="000000"/>
                </a:solidFill>
                <a:effectLst/>
                <a:latin typeface="Varela Round" panose="00000500000000000000" pitchFamily="2" charset="-79"/>
                <a:cs typeface="Varela Round" panose="00000500000000000000" pitchFamily="2" charset="-79"/>
              </a:rPr>
              <a:t>fioc</a:t>
            </a:r>
            <a:r>
              <a:rPr lang="it-IT" b="0" i="0" dirty="0">
                <a:solidFill>
                  <a:srgbClr val="000000"/>
                </a:solidFill>
                <a:effectLst/>
                <a:latin typeface="Varela Round" panose="00000500000000000000" pitchFamily="2" charset="-79"/>
                <a:cs typeface="Varela Round" panose="00000500000000000000" pitchFamily="2" charset="-79"/>
              </a:rPr>
              <a:t>), una piccola quantità di muco dal naso e di saliva dalla gola (tampone naso-faringeo). I campioni prelevati vengono successivamente inviati ad un laboratorio per essere sottoposti prima a particolari sostanze (reagenti) e poi a un metodo che amplifica l'RNA del virus per evidenziarne la presenza </a:t>
            </a:r>
            <a:r>
              <a:rPr lang="it-IT" b="0" i="1" dirty="0">
                <a:solidFill>
                  <a:srgbClr val="000000"/>
                </a:solidFill>
                <a:effectLst/>
                <a:latin typeface="Varela Round" panose="00000500000000000000" pitchFamily="2" charset="-79"/>
                <a:cs typeface="Varela Round" panose="00000500000000000000" pitchFamily="2" charset="-79"/>
              </a:rPr>
              <a:t>metodo RT-PCR (reverse </a:t>
            </a:r>
            <a:r>
              <a:rPr lang="it-IT" b="0" i="1" dirty="0" err="1">
                <a:solidFill>
                  <a:srgbClr val="000000"/>
                </a:solidFill>
                <a:effectLst/>
                <a:latin typeface="Varela Round" panose="00000500000000000000" pitchFamily="2" charset="-79"/>
                <a:cs typeface="Varela Round" panose="00000500000000000000" pitchFamily="2" charset="-79"/>
              </a:rPr>
              <a:t>transcription-polymerase</a:t>
            </a:r>
            <a:r>
              <a:rPr lang="it-IT" b="0" i="1" dirty="0">
                <a:solidFill>
                  <a:srgbClr val="000000"/>
                </a:solidFill>
                <a:effectLst/>
                <a:latin typeface="Varela Round" panose="00000500000000000000" pitchFamily="2" charset="-79"/>
                <a:cs typeface="Varela Round" panose="00000500000000000000" pitchFamily="2" charset="-79"/>
              </a:rPr>
              <a:t> chain reaction)</a:t>
            </a:r>
            <a:endParaRPr lang="it-IT" b="0" i="0" dirty="0">
              <a:solidFill>
                <a:srgbClr val="000000"/>
              </a:solidFill>
              <a:effectLst/>
              <a:latin typeface="Varela Round" panose="00000500000000000000" pitchFamily="2" charset="-79"/>
              <a:cs typeface="Varela Round" panose="00000500000000000000" pitchFamily="2" charset="-79"/>
            </a:endParaRPr>
          </a:p>
          <a:p>
            <a:pPr algn="just"/>
            <a:r>
              <a:rPr lang="it-IT" b="0" i="0" dirty="0">
                <a:solidFill>
                  <a:srgbClr val="000000"/>
                </a:solidFill>
                <a:effectLst/>
                <a:latin typeface="Varela Round" panose="00000500000000000000" pitchFamily="2" charset="-79"/>
                <a:cs typeface="Varela Round" panose="00000500000000000000" pitchFamily="2" charset="-79"/>
              </a:rPr>
              <a:t>Il test antigenico o tampone rapido, invece, evidenzia particolari proteine tipiche del virus (</a:t>
            </a:r>
            <a:r>
              <a:rPr lang="it-IT" b="0" i="0" u="none" strike="noStrike" dirty="0">
                <a:solidFill>
                  <a:srgbClr val="00A3E2"/>
                </a:solidFill>
                <a:effectLst/>
                <a:latin typeface="Varela Round" panose="00000500000000000000" pitchFamily="2" charset="-79"/>
                <a:cs typeface="Varela Round" panose="00000500000000000000" pitchFamily="2" charset="-79"/>
                <a:hlinkClick r:id="rId3" tooltip="antigeni, anticorpi, immunità"/>
              </a:rPr>
              <a:t>antigeni</a:t>
            </a:r>
            <a:r>
              <a:rPr lang="it-IT" b="0" i="0" dirty="0">
                <a:solidFill>
                  <a:srgbClr val="000000"/>
                </a:solidFill>
                <a:effectLst/>
                <a:latin typeface="Varela Round" panose="00000500000000000000" pitchFamily="2" charset="-79"/>
                <a:cs typeface="Varela Round" panose="00000500000000000000" pitchFamily="2" charset="-79"/>
              </a:rPr>
              <a:t>). Anche per eseguire questo test si preleva muco con un tampone naso-faringeo. I tamponi antigenici sono considerati una valida alternativa al tampone molecolare, sia per la velocità dell'analisi e della risposta, sia per il costo ridotto. Sono meno affidabili dei tamponi molecolari ma possono rivelarsi utili per tracciare i contatti dei casi positivi o per controllare velocemente la situazione dei contagi nei luoghi dove affluiscono numerose persone (aeroporti, scuole, luoghi di lavoro).</a:t>
            </a:r>
          </a:p>
        </p:txBody>
      </p:sp>
    </p:spTree>
    <p:extLst>
      <p:ext uri="{BB962C8B-B14F-4D97-AF65-F5344CB8AC3E}">
        <p14:creationId xmlns:p14="http://schemas.microsoft.com/office/powerpoint/2010/main" xmlns="" val="25006908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xmlns="" id="{AAB97885-E20C-BC3C-617E-926E47CB80D5}"/>
              </a:ext>
            </a:extLst>
          </p:cNvPr>
          <p:cNvSpPr txBox="1"/>
          <p:nvPr/>
        </p:nvSpPr>
        <p:spPr>
          <a:xfrm>
            <a:off x="1166191" y="2230330"/>
            <a:ext cx="9859617" cy="2862322"/>
          </a:xfrm>
          <a:prstGeom prst="rect">
            <a:avLst/>
          </a:prstGeom>
          <a:noFill/>
        </p:spPr>
        <p:txBody>
          <a:bodyPr wrap="square">
            <a:spAutoFit/>
          </a:bodyPr>
          <a:lstStyle/>
          <a:p>
            <a:pPr algn="just"/>
            <a:r>
              <a:rPr lang="it-IT" b="1" i="1" dirty="0">
                <a:solidFill>
                  <a:srgbClr val="008000"/>
                </a:solidFill>
                <a:effectLst/>
                <a:latin typeface="Varela Round" panose="00000500000000000000" pitchFamily="2" charset="-79"/>
                <a:cs typeface="Varela Round" panose="00000500000000000000" pitchFamily="2" charset="-79"/>
              </a:rPr>
              <a:t>Test sierologici</a:t>
            </a:r>
          </a:p>
          <a:p>
            <a:pPr algn="just"/>
            <a:r>
              <a:rPr lang="it-IT" b="0" i="0" dirty="0">
                <a:solidFill>
                  <a:srgbClr val="000000"/>
                </a:solidFill>
                <a:effectLst/>
                <a:latin typeface="Varela Round" panose="00000500000000000000" pitchFamily="2" charset="-79"/>
                <a:cs typeface="Varela Round" panose="00000500000000000000" pitchFamily="2" charset="-79"/>
              </a:rPr>
              <a:t>I test sierologici richiedono un prelievo di sangue e permettono di capire se una persona è venuta in contatto con il virus e se ha sviluppato gli anticorpi (immunoglobuline IgM e IgG). Gli anticorpi IgM compaiono subito dopo il contagio, diminuiscono rapidamente e quindi indicano una infezione recente (da almeno 7-10 giorni). Gli anticorpi IgG (immunoglobuline G) compaiono dopo circa 2 settimane dall'infezione e rimangono anche dopo la scomparsa del virus per diverse settimane o mesi.</a:t>
            </a:r>
          </a:p>
          <a:p>
            <a:pPr algn="just"/>
            <a:r>
              <a:rPr lang="it-IT" b="0" i="0" dirty="0">
                <a:solidFill>
                  <a:srgbClr val="000000"/>
                </a:solidFill>
                <a:effectLst/>
                <a:latin typeface="Varela Round" panose="00000500000000000000" pitchFamily="2" charset="-79"/>
                <a:cs typeface="Varela Round" panose="00000500000000000000" pitchFamily="2" charset="-79"/>
              </a:rPr>
              <a:t>Riassumendo: sia il tampone molecolare, sia quello antigenico indicano se in quel preciso momento si ha o meno il virus. I test sierologici, invece, evidenziano se, in tempi recenti, si è venuti in contatto con il virus e si sono sviluppati gli anticorpi.</a:t>
            </a:r>
          </a:p>
        </p:txBody>
      </p:sp>
    </p:spTree>
    <p:extLst>
      <p:ext uri="{BB962C8B-B14F-4D97-AF65-F5344CB8AC3E}">
        <p14:creationId xmlns:p14="http://schemas.microsoft.com/office/powerpoint/2010/main" xmlns="" val="1342148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xmlns="" id="{ADF755B5-0B1A-18AF-F21E-6ECACE818B13}"/>
              </a:ext>
            </a:extLst>
          </p:cNvPr>
          <p:cNvSpPr txBox="1"/>
          <p:nvPr/>
        </p:nvSpPr>
        <p:spPr>
          <a:xfrm>
            <a:off x="887895" y="339159"/>
            <a:ext cx="9674087" cy="5509200"/>
          </a:xfrm>
          <a:prstGeom prst="rect">
            <a:avLst/>
          </a:prstGeom>
          <a:noFill/>
        </p:spPr>
        <p:txBody>
          <a:bodyPr wrap="square">
            <a:spAutoFit/>
          </a:bodyPr>
          <a:lstStyle/>
          <a:p>
            <a:pPr algn="just"/>
            <a:endParaRPr lang="it-IT" b="0" i="0" dirty="0">
              <a:solidFill>
                <a:srgbClr val="000000"/>
              </a:solidFill>
              <a:effectLst/>
              <a:latin typeface="Varela Round" panose="00000500000000000000" pitchFamily="2" charset="-79"/>
              <a:cs typeface="Varela Round" panose="00000500000000000000" pitchFamily="2" charset="-79"/>
            </a:endParaRPr>
          </a:p>
          <a:p>
            <a:pPr algn="just"/>
            <a:r>
              <a:rPr lang="it-IT" sz="3200" dirty="0">
                <a:solidFill>
                  <a:srgbClr val="000000"/>
                </a:solidFill>
                <a:latin typeface="Varela Round" panose="00000500000000000000" pitchFamily="2" charset="-79"/>
                <a:cs typeface="Varela Round" panose="00000500000000000000" pitchFamily="2" charset="-79"/>
              </a:rPr>
              <a:t>Complicazioni</a:t>
            </a:r>
          </a:p>
          <a:p>
            <a:pPr algn="just"/>
            <a:endParaRPr lang="it-IT" sz="3200" dirty="0">
              <a:solidFill>
                <a:srgbClr val="000000"/>
              </a:solidFill>
              <a:latin typeface="Varela Round" panose="00000500000000000000" pitchFamily="2" charset="-79"/>
              <a:cs typeface="Varela Round" panose="00000500000000000000" pitchFamily="2" charset="-79"/>
            </a:endParaRPr>
          </a:p>
          <a:p>
            <a:pPr algn="just"/>
            <a:r>
              <a:rPr lang="it-IT" b="0" i="0" dirty="0">
                <a:solidFill>
                  <a:srgbClr val="000000"/>
                </a:solidFill>
                <a:effectLst/>
                <a:latin typeface="Varela Round" panose="00000500000000000000" pitchFamily="2" charset="-79"/>
                <a:cs typeface="Varela Round" panose="00000500000000000000" pitchFamily="2" charset="-79"/>
              </a:rPr>
              <a:t>Sebbene la maggior parte delle persone con COVID-19 abbia disturbi (sintomi) da lievi a moderati, questa malattia può causare gravi complicazioni e in alcuni casi portare a morte (nel 2-3% dei casi).</a:t>
            </a:r>
          </a:p>
          <a:p>
            <a:pPr algn="just"/>
            <a:r>
              <a:rPr lang="it-IT" b="0" i="0" dirty="0">
                <a:solidFill>
                  <a:srgbClr val="000000"/>
                </a:solidFill>
                <a:effectLst/>
                <a:latin typeface="Varela Round" panose="00000500000000000000" pitchFamily="2" charset="-79"/>
                <a:cs typeface="Varela Round" panose="00000500000000000000" pitchFamily="2" charset="-79"/>
              </a:rPr>
              <a:t>Gli anziani o le persone, anche giovani, con malattie già presenti prima dell'</a:t>
            </a:r>
            <a:r>
              <a:rPr lang="it-IT" b="0" i="0" u="none" strike="noStrike" dirty="0">
                <a:solidFill>
                  <a:srgbClr val="00A3E2"/>
                </a:solidFill>
                <a:effectLst/>
                <a:latin typeface="Varela Round" panose="00000500000000000000" pitchFamily="2" charset="-79"/>
                <a:cs typeface="Varela Round" panose="00000500000000000000" pitchFamily="2" charset="-79"/>
                <a:hlinkClick r:id="rId2" tooltip="infezioni"/>
              </a:rPr>
              <a:t>infezione</a:t>
            </a:r>
            <a:r>
              <a:rPr lang="it-IT" b="0" i="0" dirty="0">
                <a:solidFill>
                  <a:srgbClr val="000000"/>
                </a:solidFill>
                <a:effectLst/>
                <a:latin typeface="Varela Round" panose="00000500000000000000" pitchFamily="2" charset="-79"/>
                <a:cs typeface="Varela Round" panose="00000500000000000000" pitchFamily="2" charset="-79"/>
              </a:rPr>
              <a:t> corrono un rischio maggiore di ammalarsi gravemente e devono quindi prestare maggiore attenzione alle norme di prevenzione.</a:t>
            </a:r>
          </a:p>
          <a:p>
            <a:pPr algn="just"/>
            <a:r>
              <a:rPr lang="it-IT" b="0" i="0" dirty="0">
                <a:solidFill>
                  <a:srgbClr val="000000"/>
                </a:solidFill>
                <a:effectLst/>
                <a:latin typeface="Varela Round" panose="00000500000000000000" pitchFamily="2" charset="-79"/>
                <a:cs typeface="Varela Round" panose="00000500000000000000" pitchFamily="2" charset="-79"/>
              </a:rPr>
              <a:t>Le complicazioni possono includere:</a:t>
            </a:r>
          </a:p>
          <a:p>
            <a:pPr algn="just">
              <a:buFont typeface="Arial" panose="020B0604020202020204" pitchFamily="34" charset="0"/>
              <a:buChar char="•"/>
            </a:pPr>
            <a:r>
              <a:rPr lang="it-IT" b="0" i="1" u="none" strike="noStrike" dirty="0">
                <a:solidFill>
                  <a:srgbClr val="00A3E2"/>
                </a:solidFill>
                <a:effectLst/>
                <a:latin typeface="Varela Round" panose="00000500000000000000" pitchFamily="2" charset="-79"/>
                <a:cs typeface="Varela Round" panose="00000500000000000000" pitchFamily="2" charset="-79"/>
                <a:hlinkClick r:id="rId3" tooltip="polmonite"/>
              </a:rPr>
              <a:t>polmonite</a:t>
            </a:r>
            <a:endParaRPr lang="it-IT" b="0" i="0" dirty="0">
              <a:solidFill>
                <a:srgbClr val="000000"/>
              </a:solidFill>
              <a:effectLst/>
              <a:latin typeface="Varela Round" panose="00000500000000000000" pitchFamily="2" charset="-79"/>
              <a:cs typeface="Varela Round" panose="00000500000000000000" pitchFamily="2" charset="-79"/>
            </a:endParaRP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problemi al cuore e alla circolazione sanguigna</a:t>
            </a:r>
            <a:endParaRPr lang="it-IT" b="0" i="0" dirty="0">
              <a:solidFill>
                <a:srgbClr val="000000"/>
              </a:solidFill>
              <a:effectLst/>
              <a:latin typeface="Varela Round" panose="00000500000000000000" pitchFamily="2" charset="-79"/>
              <a:cs typeface="Varela Round" panose="00000500000000000000" pitchFamily="2" charset="-79"/>
            </a:endParaRP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sindrome da distress respiratorio acuto</a:t>
            </a:r>
            <a:r>
              <a:rPr lang="it-IT" b="0" i="0" dirty="0">
                <a:solidFill>
                  <a:srgbClr val="000000"/>
                </a:solidFill>
                <a:effectLst/>
                <a:latin typeface="Varela Round" panose="00000500000000000000" pitchFamily="2" charset="-79"/>
                <a:cs typeface="Varela Round" panose="00000500000000000000" pitchFamily="2" charset="-79"/>
              </a:rPr>
              <a:t> (una condizione polmonare grave che causa il passaggio di una bassa quantità di ossigeno agli organi attraverso il flusso del sangue)</a:t>
            </a: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formazione di </a:t>
            </a:r>
            <a:r>
              <a:rPr lang="it-IT" b="0" i="1" dirty="0" err="1">
                <a:solidFill>
                  <a:srgbClr val="000000"/>
                </a:solidFill>
                <a:effectLst/>
                <a:latin typeface="Varela Round" panose="00000500000000000000" pitchFamily="2" charset="-79"/>
                <a:cs typeface="Varela Round" panose="00000500000000000000" pitchFamily="2" charset="-79"/>
              </a:rPr>
              <a:t>microcoaguli</a:t>
            </a:r>
            <a:r>
              <a:rPr lang="it-IT" b="0" i="1" dirty="0">
                <a:solidFill>
                  <a:srgbClr val="000000"/>
                </a:solidFill>
                <a:effectLst/>
                <a:latin typeface="Varela Round" panose="00000500000000000000" pitchFamily="2" charset="-79"/>
                <a:cs typeface="Varela Round" panose="00000500000000000000" pitchFamily="2" charset="-79"/>
              </a:rPr>
              <a:t> di sangue (tromboembolia e coagulopatia associata a COVID-19)</a:t>
            </a:r>
            <a:endParaRPr lang="it-IT" b="0" i="0" dirty="0">
              <a:solidFill>
                <a:srgbClr val="000000"/>
              </a:solidFill>
              <a:effectLst/>
              <a:latin typeface="Varela Round" panose="00000500000000000000" pitchFamily="2" charset="-79"/>
              <a:cs typeface="Varela Round" panose="00000500000000000000" pitchFamily="2" charset="-79"/>
            </a:endParaRP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danni renali acuti</a:t>
            </a:r>
            <a:endParaRPr lang="it-IT" b="0" i="0" dirty="0">
              <a:solidFill>
                <a:srgbClr val="000000"/>
              </a:solidFill>
              <a:effectLst/>
              <a:latin typeface="Varela Round" panose="00000500000000000000" pitchFamily="2" charset="-79"/>
              <a:cs typeface="Varela Round" panose="00000500000000000000" pitchFamily="2" charset="-79"/>
            </a:endParaRP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infezioni virali, batteriche o fungine secondarie (</a:t>
            </a:r>
            <a:r>
              <a:rPr lang="it-IT" b="0" i="1" dirty="0" err="1">
                <a:solidFill>
                  <a:srgbClr val="000000"/>
                </a:solidFill>
                <a:effectLst/>
                <a:latin typeface="Varela Round" panose="00000500000000000000" pitchFamily="2" charset="-79"/>
                <a:cs typeface="Varela Round" panose="00000500000000000000" pitchFamily="2" charset="-79"/>
              </a:rPr>
              <a:t>sovrainfezioni</a:t>
            </a:r>
            <a:r>
              <a:rPr lang="it-IT" b="0" i="1" dirty="0">
                <a:solidFill>
                  <a:srgbClr val="000000"/>
                </a:solidFill>
                <a:effectLst/>
                <a:latin typeface="Varela Round" panose="00000500000000000000" pitchFamily="2" charset="-79"/>
                <a:cs typeface="Varela Round" panose="00000500000000000000" pitchFamily="2" charset="-79"/>
              </a:rPr>
              <a:t>)</a:t>
            </a:r>
            <a:endParaRPr lang="it-IT" b="0" i="0" dirty="0">
              <a:solidFill>
                <a:srgbClr val="000000"/>
              </a:solidFill>
              <a:effectLst/>
              <a:latin typeface="Varela Round" panose="00000500000000000000" pitchFamily="2" charset="-79"/>
              <a:cs typeface="Varela Round" panose="00000500000000000000" pitchFamily="2" charset="-79"/>
            </a:endParaRPr>
          </a:p>
        </p:txBody>
      </p:sp>
    </p:spTree>
    <p:extLst>
      <p:ext uri="{BB962C8B-B14F-4D97-AF65-F5344CB8AC3E}">
        <p14:creationId xmlns:p14="http://schemas.microsoft.com/office/powerpoint/2010/main" xmlns="" val="26977205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xmlns="" id="{B83E3EAD-5374-E266-FA80-40E78B007CE3}"/>
              </a:ext>
            </a:extLst>
          </p:cNvPr>
          <p:cNvSpPr txBox="1"/>
          <p:nvPr/>
        </p:nvSpPr>
        <p:spPr>
          <a:xfrm>
            <a:off x="278295" y="339159"/>
            <a:ext cx="11555895" cy="5632311"/>
          </a:xfrm>
          <a:prstGeom prst="rect">
            <a:avLst/>
          </a:prstGeom>
          <a:noFill/>
        </p:spPr>
        <p:txBody>
          <a:bodyPr wrap="square">
            <a:spAutoFit/>
          </a:bodyPr>
          <a:lstStyle/>
          <a:p>
            <a:pPr algn="just"/>
            <a:r>
              <a:rPr lang="it-IT" sz="3600" b="0" i="0" dirty="0">
                <a:solidFill>
                  <a:srgbClr val="000000"/>
                </a:solidFill>
                <a:effectLst/>
                <a:latin typeface="Varela Round" panose="00000500000000000000" pitchFamily="2" charset="-79"/>
                <a:cs typeface="Varela Round" panose="00000500000000000000" pitchFamily="2" charset="-79"/>
              </a:rPr>
              <a:t>Fattori di rischio</a:t>
            </a:r>
          </a:p>
          <a:p>
            <a:pPr algn="just"/>
            <a:endParaRPr lang="it-IT" dirty="0">
              <a:solidFill>
                <a:srgbClr val="000000"/>
              </a:solidFill>
              <a:latin typeface="Varela Round" panose="00000500000000000000" pitchFamily="2" charset="-79"/>
              <a:cs typeface="Varela Round" panose="00000500000000000000" pitchFamily="2" charset="-79"/>
            </a:endParaRPr>
          </a:p>
          <a:p>
            <a:pPr algn="just"/>
            <a:r>
              <a:rPr lang="it-IT" b="0" i="0" dirty="0">
                <a:solidFill>
                  <a:srgbClr val="000000"/>
                </a:solidFill>
                <a:effectLst/>
                <a:latin typeface="Varela Round" panose="00000500000000000000" pitchFamily="2" charset="-79"/>
                <a:cs typeface="Varela Round" panose="00000500000000000000" pitchFamily="2" charset="-79"/>
              </a:rPr>
              <a:t>Alcune delle principali condizioni che possono aumentare il rischio di complicazioni gravi includono:</a:t>
            </a: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gravi malattie cardiache</a:t>
            </a:r>
            <a:r>
              <a:rPr lang="it-IT" b="0" i="0" dirty="0">
                <a:solidFill>
                  <a:srgbClr val="000000"/>
                </a:solidFill>
                <a:effectLst/>
                <a:latin typeface="Varela Round" panose="00000500000000000000" pitchFamily="2" charset="-79"/>
                <a:cs typeface="Varela Round" panose="00000500000000000000" pitchFamily="2" charset="-79"/>
              </a:rPr>
              <a:t>, come </a:t>
            </a:r>
            <a:r>
              <a:rPr lang="it-IT" b="0" i="0" u="none" strike="noStrike" dirty="0">
                <a:solidFill>
                  <a:srgbClr val="00A3E2"/>
                </a:solidFill>
                <a:effectLst/>
                <a:latin typeface="Varela Round" panose="00000500000000000000" pitchFamily="2" charset="-79"/>
                <a:cs typeface="Varela Round" panose="00000500000000000000" pitchFamily="2" charset="-79"/>
                <a:hlinkClick r:id="rId2" tooltip="scompenso cardiaco"/>
              </a:rPr>
              <a:t>insufficienza cardiaca</a:t>
            </a:r>
            <a:r>
              <a:rPr lang="it-IT" b="0" i="0" dirty="0">
                <a:solidFill>
                  <a:srgbClr val="000000"/>
                </a:solidFill>
                <a:effectLst/>
                <a:latin typeface="Varela Round" panose="00000500000000000000" pitchFamily="2" charset="-79"/>
                <a:cs typeface="Varela Round" panose="00000500000000000000" pitchFamily="2" charset="-79"/>
              </a:rPr>
              <a:t> o </a:t>
            </a:r>
            <a:r>
              <a:rPr lang="it-IT" b="0" i="0" u="none" strike="noStrike" dirty="0">
                <a:solidFill>
                  <a:srgbClr val="00A3E2"/>
                </a:solidFill>
                <a:effectLst/>
                <a:latin typeface="Varela Round" panose="00000500000000000000" pitchFamily="2" charset="-79"/>
                <a:cs typeface="Varela Round" panose="00000500000000000000" pitchFamily="2" charset="-79"/>
                <a:hlinkClick r:id="rId3" tooltip="cardiomiopatie"/>
              </a:rPr>
              <a:t>cardiomiopatia</a:t>
            </a:r>
            <a:endParaRPr lang="it-IT" b="0" i="0" dirty="0">
              <a:solidFill>
                <a:srgbClr val="000000"/>
              </a:solidFill>
              <a:effectLst/>
              <a:latin typeface="Varela Round" panose="00000500000000000000" pitchFamily="2" charset="-79"/>
              <a:cs typeface="Varela Round" panose="00000500000000000000" pitchFamily="2" charset="-79"/>
            </a:endParaRPr>
          </a:p>
          <a:p>
            <a:pPr algn="just">
              <a:buFont typeface="Arial" panose="020B0604020202020204" pitchFamily="34" charset="0"/>
              <a:buChar char="•"/>
            </a:pPr>
            <a:r>
              <a:rPr lang="it-IT" b="0" i="1" u="none" strike="noStrike" dirty="0">
                <a:solidFill>
                  <a:srgbClr val="00A3E2"/>
                </a:solidFill>
                <a:effectLst/>
                <a:latin typeface="Varela Round" panose="00000500000000000000" pitchFamily="2" charset="-79"/>
                <a:cs typeface="Varela Round" panose="00000500000000000000" pitchFamily="2" charset="-79"/>
                <a:hlinkClick r:id="rId4" tooltip="tumori (generalità)"/>
              </a:rPr>
              <a:t>cancro</a:t>
            </a:r>
            <a:endParaRPr lang="it-IT" b="0" i="0" dirty="0">
              <a:solidFill>
                <a:srgbClr val="000000"/>
              </a:solidFill>
              <a:effectLst/>
              <a:latin typeface="Varela Round" panose="00000500000000000000" pitchFamily="2" charset="-79"/>
              <a:cs typeface="Varela Round" panose="00000500000000000000" pitchFamily="2" charset="-79"/>
            </a:endParaRPr>
          </a:p>
          <a:p>
            <a:pPr algn="just">
              <a:buFont typeface="Arial" panose="020B0604020202020204" pitchFamily="34" charset="0"/>
              <a:buChar char="•"/>
            </a:pPr>
            <a:r>
              <a:rPr lang="it-IT" b="0" i="1" u="none" strike="noStrike" dirty="0">
                <a:solidFill>
                  <a:srgbClr val="00A3E2"/>
                </a:solidFill>
                <a:effectLst/>
                <a:latin typeface="Varela Round" panose="00000500000000000000" pitchFamily="2" charset="-79"/>
                <a:cs typeface="Varela Round" panose="00000500000000000000" pitchFamily="2" charset="-79"/>
                <a:hlinkClick r:id="rId5" tooltip="BPCO - broncopneumopatia cronica ostruttiva "/>
              </a:rPr>
              <a:t>broncopneumopatia cronica ostruttiva (BPCO)</a:t>
            </a:r>
            <a:endParaRPr lang="it-IT" b="0" i="0" dirty="0">
              <a:solidFill>
                <a:srgbClr val="000000"/>
              </a:solidFill>
              <a:effectLst/>
              <a:latin typeface="Varela Round" panose="00000500000000000000" pitchFamily="2" charset="-79"/>
              <a:cs typeface="Varela Round" panose="00000500000000000000" pitchFamily="2" charset="-79"/>
            </a:endParaRPr>
          </a:p>
          <a:p>
            <a:pPr algn="just">
              <a:buFont typeface="Arial" panose="020B0604020202020204" pitchFamily="34" charset="0"/>
              <a:buChar char="•"/>
            </a:pPr>
            <a:r>
              <a:rPr lang="it-IT" b="0" i="1" u="none" strike="noStrike" dirty="0">
                <a:solidFill>
                  <a:srgbClr val="00A3E2"/>
                </a:solidFill>
                <a:effectLst/>
                <a:latin typeface="Varela Round" panose="00000500000000000000" pitchFamily="2" charset="-79"/>
                <a:cs typeface="Varela Round" panose="00000500000000000000" pitchFamily="2" charset="-79"/>
                <a:hlinkClick r:id="rId6" tooltip="diabete di tipo 2"/>
              </a:rPr>
              <a:t>diabete di tipo 2</a:t>
            </a:r>
            <a:endParaRPr lang="it-IT" b="0" i="0" dirty="0">
              <a:solidFill>
                <a:srgbClr val="000000"/>
              </a:solidFill>
              <a:effectLst/>
              <a:latin typeface="Varela Round" panose="00000500000000000000" pitchFamily="2" charset="-79"/>
              <a:cs typeface="Varela Round" panose="00000500000000000000" pitchFamily="2" charset="-79"/>
            </a:endParaRPr>
          </a:p>
          <a:p>
            <a:pPr algn="just">
              <a:buFont typeface="Arial" panose="020B0604020202020204" pitchFamily="34" charset="0"/>
              <a:buChar char="•"/>
            </a:pPr>
            <a:r>
              <a:rPr lang="it-IT" b="0" i="1" u="none" strike="noStrike" dirty="0">
                <a:solidFill>
                  <a:srgbClr val="00A3E2"/>
                </a:solidFill>
                <a:effectLst/>
                <a:latin typeface="Varela Round" panose="00000500000000000000" pitchFamily="2" charset="-79"/>
                <a:cs typeface="Varela Round" panose="00000500000000000000" pitchFamily="2" charset="-79"/>
                <a:hlinkClick r:id="rId7" tooltip="obesità"/>
              </a:rPr>
              <a:t>obesità</a:t>
            </a:r>
            <a:endParaRPr lang="it-IT" b="0" i="0" dirty="0">
              <a:solidFill>
                <a:srgbClr val="000000"/>
              </a:solidFill>
              <a:effectLst/>
              <a:latin typeface="Varela Round" panose="00000500000000000000" pitchFamily="2" charset="-79"/>
              <a:cs typeface="Varela Round" panose="00000500000000000000" pitchFamily="2" charset="-79"/>
            </a:endParaRP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malattia renale cronica</a:t>
            </a:r>
            <a:endParaRPr lang="it-IT" b="0" i="0" dirty="0">
              <a:solidFill>
                <a:srgbClr val="000000"/>
              </a:solidFill>
              <a:effectLst/>
              <a:latin typeface="Varela Round" panose="00000500000000000000" pitchFamily="2" charset="-79"/>
              <a:cs typeface="Varela Round" panose="00000500000000000000" pitchFamily="2" charset="-79"/>
            </a:endParaRPr>
          </a:p>
          <a:p>
            <a:pPr algn="just">
              <a:buFont typeface="Arial" panose="020B0604020202020204" pitchFamily="34" charset="0"/>
              <a:buChar char="•"/>
            </a:pPr>
            <a:r>
              <a:rPr lang="it-IT" b="0" i="1" u="none" strike="noStrike" dirty="0">
                <a:solidFill>
                  <a:srgbClr val="00A3E2"/>
                </a:solidFill>
                <a:effectLst/>
                <a:latin typeface="Varela Round" panose="00000500000000000000" pitchFamily="2" charset="-79"/>
                <a:cs typeface="Varela Round" panose="00000500000000000000" pitchFamily="2" charset="-79"/>
                <a:hlinkClick r:id="rId8" tooltip="anemia falciforme"/>
              </a:rPr>
              <a:t>anemia falciforme</a:t>
            </a:r>
            <a:endParaRPr lang="it-IT" b="0" i="0" dirty="0">
              <a:solidFill>
                <a:srgbClr val="000000"/>
              </a:solidFill>
              <a:effectLst/>
              <a:latin typeface="Varela Round" panose="00000500000000000000" pitchFamily="2" charset="-79"/>
              <a:cs typeface="Varela Round" panose="00000500000000000000" pitchFamily="2" charset="-79"/>
            </a:endParaRPr>
          </a:p>
          <a:p>
            <a:pPr algn="just">
              <a:buFont typeface="Arial" panose="020B0604020202020204" pitchFamily="34" charset="0"/>
              <a:buChar char="•"/>
            </a:pPr>
            <a:r>
              <a:rPr lang="it-IT" b="0" i="1" u="none" strike="noStrike" dirty="0">
                <a:solidFill>
                  <a:srgbClr val="00A3E2"/>
                </a:solidFill>
                <a:effectLst/>
                <a:latin typeface="Varela Round" panose="00000500000000000000" pitchFamily="2" charset="-79"/>
                <a:cs typeface="Varela Round" panose="00000500000000000000" pitchFamily="2" charset="-79"/>
                <a:hlinkClick r:id="rId9" tooltip="rete dei trapianti"/>
              </a:rPr>
              <a:t>trapianto d’organo</a:t>
            </a:r>
            <a:endParaRPr lang="it-IT" b="0" i="0" dirty="0">
              <a:solidFill>
                <a:srgbClr val="000000"/>
              </a:solidFill>
              <a:effectLst/>
              <a:latin typeface="Varela Round" panose="00000500000000000000" pitchFamily="2" charset="-79"/>
              <a:cs typeface="Varela Round" panose="00000500000000000000" pitchFamily="2" charset="-79"/>
            </a:endParaRPr>
          </a:p>
          <a:p>
            <a:pPr algn="just"/>
            <a:r>
              <a:rPr lang="it-IT" b="0" i="0" dirty="0">
                <a:solidFill>
                  <a:srgbClr val="000000"/>
                </a:solidFill>
                <a:effectLst/>
                <a:latin typeface="Varela Round" panose="00000500000000000000" pitchFamily="2" charset="-79"/>
                <a:cs typeface="Varela Round" panose="00000500000000000000" pitchFamily="2" charset="-79"/>
              </a:rPr>
              <a:t>Altre condizioni che possono aumentare il rischio di complicazioni sono:</a:t>
            </a:r>
          </a:p>
          <a:p>
            <a:pPr algn="just">
              <a:buFont typeface="Arial" panose="020B0604020202020204" pitchFamily="34" charset="0"/>
              <a:buChar char="•"/>
            </a:pPr>
            <a:r>
              <a:rPr lang="it-IT" b="0" i="1" u="none" strike="noStrike" dirty="0">
                <a:solidFill>
                  <a:srgbClr val="00A3E2"/>
                </a:solidFill>
                <a:effectLst/>
                <a:latin typeface="Varela Round" panose="00000500000000000000" pitchFamily="2" charset="-79"/>
                <a:cs typeface="Varela Round" panose="00000500000000000000" pitchFamily="2" charset="-79"/>
                <a:hlinkClick r:id="rId10" tooltip="asma"/>
              </a:rPr>
              <a:t>asma</a:t>
            </a:r>
            <a:endParaRPr lang="it-IT" b="0" i="0" dirty="0">
              <a:solidFill>
                <a:srgbClr val="000000"/>
              </a:solidFill>
              <a:effectLst/>
              <a:latin typeface="Varela Round" panose="00000500000000000000" pitchFamily="2" charset="-79"/>
              <a:cs typeface="Varela Round" panose="00000500000000000000" pitchFamily="2" charset="-79"/>
            </a:endParaRP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malattie del fegato</a:t>
            </a:r>
            <a:endParaRPr lang="it-IT" b="0" i="0" dirty="0">
              <a:solidFill>
                <a:srgbClr val="000000"/>
              </a:solidFill>
              <a:effectLst/>
              <a:latin typeface="Varela Round" panose="00000500000000000000" pitchFamily="2" charset="-79"/>
              <a:cs typeface="Varela Round" panose="00000500000000000000" pitchFamily="2" charset="-79"/>
            </a:endParaRP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sovrappeso</a:t>
            </a:r>
            <a:endParaRPr lang="it-IT" b="0" i="0" dirty="0">
              <a:solidFill>
                <a:srgbClr val="000000"/>
              </a:solidFill>
              <a:effectLst/>
              <a:latin typeface="Varela Round" panose="00000500000000000000" pitchFamily="2" charset="-79"/>
              <a:cs typeface="Varela Round" panose="00000500000000000000" pitchFamily="2" charset="-79"/>
            </a:endParaRP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malattie polmonari croniche</a:t>
            </a:r>
            <a:r>
              <a:rPr lang="it-IT" b="0" i="0" dirty="0">
                <a:solidFill>
                  <a:srgbClr val="000000"/>
                </a:solidFill>
                <a:effectLst/>
                <a:latin typeface="Varela Round" panose="00000500000000000000" pitchFamily="2" charset="-79"/>
                <a:cs typeface="Varela Round" panose="00000500000000000000" pitchFamily="2" charset="-79"/>
              </a:rPr>
              <a:t>, come la </a:t>
            </a:r>
            <a:r>
              <a:rPr lang="it-IT" b="0" i="0" u="none" strike="noStrike" dirty="0">
                <a:solidFill>
                  <a:srgbClr val="00A3E2"/>
                </a:solidFill>
                <a:effectLst/>
                <a:latin typeface="Varela Round" panose="00000500000000000000" pitchFamily="2" charset="-79"/>
                <a:cs typeface="Varela Round" panose="00000500000000000000" pitchFamily="2" charset="-79"/>
                <a:hlinkClick r:id="rId11" tooltip="fibrosi cistica"/>
              </a:rPr>
              <a:t>fibrosi cistica</a:t>
            </a:r>
            <a:r>
              <a:rPr lang="it-IT" b="0" i="0" dirty="0">
                <a:solidFill>
                  <a:srgbClr val="000000"/>
                </a:solidFill>
                <a:effectLst/>
                <a:latin typeface="Varela Round" panose="00000500000000000000" pitchFamily="2" charset="-79"/>
                <a:cs typeface="Varela Round" panose="00000500000000000000" pitchFamily="2" charset="-79"/>
              </a:rPr>
              <a:t> o la fibrosi polmonare</a:t>
            </a: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sistema immunitario indebolito per</a:t>
            </a:r>
            <a:r>
              <a:rPr lang="it-IT" b="0" i="0" dirty="0">
                <a:solidFill>
                  <a:srgbClr val="000000"/>
                </a:solidFill>
                <a:effectLst/>
                <a:latin typeface="Varela Round" panose="00000500000000000000" pitchFamily="2" charset="-79"/>
                <a:cs typeface="Varela Round" panose="00000500000000000000" pitchFamily="2" charset="-79"/>
              </a:rPr>
              <a:t> </a:t>
            </a:r>
            <a:r>
              <a:rPr lang="it-IT" b="0" i="0" u="none" strike="noStrike" dirty="0">
                <a:solidFill>
                  <a:srgbClr val="00A3E2"/>
                </a:solidFill>
                <a:effectLst/>
                <a:latin typeface="Varela Round" panose="00000500000000000000" pitchFamily="2" charset="-79"/>
                <a:cs typeface="Varela Round" panose="00000500000000000000" pitchFamily="2" charset="-79"/>
                <a:hlinkClick r:id="rId12" tooltip="trapianto di midollo"/>
              </a:rPr>
              <a:t>trapianto di midollo osseo</a:t>
            </a:r>
            <a:r>
              <a:rPr lang="it-IT" b="0" i="0" dirty="0">
                <a:solidFill>
                  <a:srgbClr val="000000"/>
                </a:solidFill>
                <a:effectLst/>
                <a:latin typeface="Varela Round" panose="00000500000000000000" pitchFamily="2" charset="-79"/>
                <a:cs typeface="Varela Round" panose="00000500000000000000" pitchFamily="2" charset="-79"/>
              </a:rPr>
              <a:t>, </a:t>
            </a:r>
            <a:r>
              <a:rPr lang="it-IT" b="0" i="0" u="none" strike="noStrike" dirty="0">
                <a:solidFill>
                  <a:srgbClr val="00A3E2"/>
                </a:solidFill>
                <a:effectLst/>
                <a:latin typeface="Varela Round" panose="00000500000000000000" pitchFamily="2" charset="-79"/>
                <a:cs typeface="Varela Round" panose="00000500000000000000" pitchFamily="2" charset="-79"/>
                <a:hlinkClick r:id="rId13" tooltip="HIV - AIDS"/>
              </a:rPr>
              <a:t>HIV</a:t>
            </a:r>
            <a:r>
              <a:rPr lang="it-IT" b="0" i="0" dirty="0">
                <a:solidFill>
                  <a:srgbClr val="000000"/>
                </a:solidFill>
                <a:effectLst/>
                <a:latin typeface="Varela Round" panose="00000500000000000000" pitchFamily="2" charset="-79"/>
                <a:cs typeface="Varela Round" panose="00000500000000000000" pitchFamily="2" charset="-79"/>
              </a:rPr>
              <a:t> o alcuni farmaci</a:t>
            </a:r>
          </a:p>
          <a:p>
            <a:pPr algn="just">
              <a:buFont typeface="Arial" panose="020B0604020202020204" pitchFamily="34" charset="0"/>
              <a:buChar char="•"/>
            </a:pPr>
            <a:r>
              <a:rPr lang="it-IT" b="0" i="1" u="none" strike="noStrike" dirty="0">
                <a:solidFill>
                  <a:srgbClr val="00A3E2"/>
                </a:solidFill>
                <a:effectLst/>
                <a:latin typeface="Varela Round" panose="00000500000000000000" pitchFamily="2" charset="-79"/>
                <a:cs typeface="Varela Round" panose="00000500000000000000" pitchFamily="2" charset="-79"/>
                <a:hlinkClick r:id="rId14" tooltip="diabete di tipo 1"/>
              </a:rPr>
              <a:t>diabete di tipo 1</a:t>
            </a:r>
            <a:endParaRPr lang="it-IT" b="0" i="0" dirty="0">
              <a:solidFill>
                <a:srgbClr val="000000"/>
              </a:solidFill>
              <a:effectLst/>
              <a:latin typeface="Varela Round" panose="00000500000000000000" pitchFamily="2" charset="-79"/>
              <a:cs typeface="Varela Round" panose="00000500000000000000" pitchFamily="2" charset="-79"/>
            </a:endParaRPr>
          </a:p>
          <a:p>
            <a:pPr algn="just">
              <a:buFont typeface="Arial" panose="020B0604020202020204" pitchFamily="34" charset="0"/>
              <a:buChar char="•"/>
            </a:pPr>
            <a:r>
              <a:rPr lang="it-IT" b="0" i="1" u="none" strike="noStrike" dirty="0">
                <a:solidFill>
                  <a:srgbClr val="00A3E2"/>
                </a:solidFill>
                <a:effectLst/>
                <a:latin typeface="Varela Round" panose="00000500000000000000" pitchFamily="2" charset="-79"/>
                <a:cs typeface="Varela Round" panose="00000500000000000000" pitchFamily="2" charset="-79"/>
                <a:hlinkClick r:id="rId15" tooltip="ipertensione arteriosa o pressione alta"/>
              </a:rPr>
              <a:t>ipertensione</a:t>
            </a:r>
            <a:endParaRPr lang="it-IT" b="0" i="0" dirty="0">
              <a:solidFill>
                <a:srgbClr val="000000"/>
              </a:solidFill>
              <a:effectLst/>
              <a:latin typeface="Varela Round" panose="00000500000000000000" pitchFamily="2" charset="-79"/>
              <a:cs typeface="Varela Round" panose="00000500000000000000" pitchFamily="2" charset="-79"/>
            </a:endParaRPr>
          </a:p>
        </p:txBody>
      </p:sp>
    </p:spTree>
    <p:extLst>
      <p:ext uri="{BB962C8B-B14F-4D97-AF65-F5344CB8AC3E}">
        <p14:creationId xmlns:p14="http://schemas.microsoft.com/office/powerpoint/2010/main" xmlns="" val="20373932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xmlns="" id="{E9E9E3A0-ABC2-719F-AC95-A6D4C4DCD2D9}"/>
              </a:ext>
            </a:extLst>
          </p:cNvPr>
          <p:cNvSpPr txBox="1"/>
          <p:nvPr/>
        </p:nvSpPr>
        <p:spPr>
          <a:xfrm>
            <a:off x="1406769" y="822520"/>
            <a:ext cx="8947053" cy="3970318"/>
          </a:xfrm>
          <a:prstGeom prst="rect">
            <a:avLst/>
          </a:prstGeom>
          <a:noFill/>
        </p:spPr>
        <p:txBody>
          <a:bodyPr wrap="square">
            <a:spAutoFit/>
          </a:bodyPr>
          <a:lstStyle/>
          <a:p>
            <a:pPr algn="just"/>
            <a:r>
              <a:rPr lang="it-IT" b="0" i="0" dirty="0">
                <a:solidFill>
                  <a:srgbClr val="000000"/>
                </a:solidFill>
                <a:effectLst/>
                <a:latin typeface="Varela Round" panose="00000500000000000000" pitchFamily="2" charset="-79"/>
                <a:cs typeface="Varela Round" panose="00000500000000000000" pitchFamily="2" charset="-79"/>
              </a:rPr>
              <a:t>Una terapia specifica per COVID-19 non è al momento disponibile. Se i disturbi (sintomi) sono lievi, il medico di famiglia fornisce indicazioni sui farmaci o precauzioni da prendere e si può rimanere nella propria abitazione, isolandosi dagli altri familiari. Nei casi gravi, al contrario, è necessario il ricovero in ospedale per ricevere cure adeguate ed eventuale supporto al funzionamento degli organi vitali. Se la persona ammalata ha gravi difficoltà respiratorie, ad esempio, può essere necessaria la respirazione assistita.</a:t>
            </a:r>
          </a:p>
          <a:p>
            <a:pPr algn="just"/>
            <a:r>
              <a:rPr lang="it-IT" b="0" i="0" dirty="0">
                <a:solidFill>
                  <a:srgbClr val="000000"/>
                </a:solidFill>
                <a:effectLst/>
                <a:latin typeface="Varela Round" panose="00000500000000000000" pitchFamily="2" charset="-79"/>
                <a:cs typeface="Varela Round" panose="00000500000000000000" pitchFamily="2" charset="-79"/>
              </a:rPr>
              <a:t>Attualmente sono disponibili diversi farmaci per contrastare la malattia, i più utilizzati sono gli </a:t>
            </a:r>
            <a:r>
              <a:rPr lang="it-IT" b="0" i="0" u="none" strike="noStrike" dirty="0">
                <a:solidFill>
                  <a:srgbClr val="00A3E2"/>
                </a:solidFill>
                <a:effectLst/>
                <a:latin typeface="Varela Round" panose="00000500000000000000" pitchFamily="2" charset="-79"/>
                <a:cs typeface="Varela Round" panose="00000500000000000000" pitchFamily="2" charset="-79"/>
                <a:hlinkClick r:id="rId2" tooltip="farmaci antivirali"/>
              </a:rPr>
              <a:t>antivirali</a:t>
            </a:r>
            <a:r>
              <a:rPr lang="it-IT" b="0" i="0" dirty="0">
                <a:solidFill>
                  <a:srgbClr val="000000"/>
                </a:solidFill>
                <a:effectLst/>
                <a:latin typeface="Varela Round" panose="00000500000000000000" pitchFamily="2" charset="-79"/>
                <a:cs typeface="Varela Round" panose="00000500000000000000" pitchFamily="2" charset="-79"/>
              </a:rPr>
              <a:t> e gli anti infiammatori. </a:t>
            </a:r>
          </a:p>
          <a:p>
            <a:pPr algn="just"/>
            <a:r>
              <a:rPr lang="it-IT" b="0" i="0" dirty="0">
                <a:solidFill>
                  <a:srgbClr val="000000"/>
                </a:solidFill>
                <a:effectLst/>
                <a:latin typeface="Varela Round" panose="00000500000000000000" pitchFamily="2" charset="-79"/>
                <a:cs typeface="Varela Round" panose="00000500000000000000" pitchFamily="2" charset="-79"/>
              </a:rPr>
              <a:t>La prevenzione di COVID-19 è basata sul distanziamento tra le persone (almeno 1 metro), sull'uso di mascherine che coprano naso e bocca e sulla disinfezione frequente delle mani e degli ambienti.</a:t>
            </a:r>
          </a:p>
          <a:p>
            <a:pPr algn="just"/>
            <a:r>
              <a:rPr lang="it-IT" b="0" i="0" dirty="0">
                <a:solidFill>
                  <a:srgbClr val="000000"/>
                </a:solidFill>
                <a:effectLst/>
                <a:latin typeface="Varela Round" panose="00000500000000000000" pitchFamily="2" charset="-79"/>
                <a:cs typeface="Varela Round" panose="00000500000000000000" pitchFamily="2" charset="-79"/>
              </a:rPr>
              <a:t>Dalla fine del 2020 sono a disposizione diversi vaccini e altri sono in via di sviluppo.</a:t>
            </a:r>
          </a:p>
        </p:txBody>
      </p:sp>
      <p:sp>
        <p:nvSpPr>
          <p:cNvPr id="5" name="CasellaDiTesto 4">
            <a:extLst>
              <a:ext uri="{FF2B5EF4-FFF2-40B4-BE49-F238E27FC236}">
                <a16:creationId xmlns:a16="http://schemas.microsoft.com/office/drawing/2014/main" xmlns="" id="{03B95C34-EC6D-D21D-A0F4-CAF94264EB1C}"/>
              </a:ext>
            </a:extLst>
          </p:cNvPr>
          <p:cNvSpPr txBox="1"/>
          <p:nvPr/>
        </p:nvSpPr>
        <p:spPr>
          <a:xfrm>
            <a:off x="1406769" y="5019817"/>
            <a:ext cx="10438227" cy="1477328"/>
          </a:xfrm>
          <a:prstGeom prst="rect">
            <a:avLst/>
          </a:prstGeom>
          <a:noFill/>
        </p:spPr>
        <p:txBody>
          <a:bodyPr wrap="square">
            <a:spAutoFit/>
          </a:bodyPr>
          <a:lstStyle/>
          <a:p>
            <a:pPr algn="just"/>
            <a:r>
              <a:rPr lang="it-IT" b="0" i="0" dirty="0">
                <a:solidFill>
                  <a:srgbClr val="000000"/>
                </a:solidFill>
                <a:effectLst/>
                <a:latin typeface="Varela Round" panose="00000500000000000000" pitchFamily="2" charset="-79"/>
                <a:cs typeface="Varela Round" panose="00000500000000000000" pitchFamily="2" charset="-79"/>
              </a:rPr>
              <a:t>Per aiutare la respirazione e migliorare l'ossigenazione si può ricorrere a diverse procedure:</a:t>
            </a: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ossigenoterapia a bassi dosaggi</a:t>
            </a:r>
            <a:endParaRPr lang="it-IT" b="0" i="0" dirty="0">
              <a:solidFill>
                <a:srgbClr val="000000"/>
              </a:solidFill>
              <a:effectLst/>
              <a:latin typeface="Varela Round" panose="00000500000000000000" pitchFamily="2" charset="-79"/>
              <a:cs typeface="Varela Round" panose="00000500000000000000" pitchFamily="2" charset="-79"/>
            </a:endParaRP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ventilazione a pressione positiva non invasiva</a:t>
            </a:r>
            <a:r>
              <a:rPr lang="it-IT" b="0" i="0" dirty="0">
                <a:solidFill>
                  <a:srgbClr val="000000"/>
                </a:solidFill>
                <a:effectLst/>
                <a:latin typeface="Varela Round" panose="00000500000000000000" pitchFamily="2" charset="-79"/>
                <a:cs typeface="Varela Round" panose="00000500000000000000" pitchFamily="2" charset="-79"/>
              </a:rPr>
              <a:t> (NIV)</a:t>
            </a: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ventilazione meccanica mediante intubazione</a:t>
            </a:r>
            <a:endParaRPr lang="it-IT" b="0" i="0" dirty="0">
              <a:solidFill>
                <a:srgbClr val="000000"/>
              </a:solidFill>
              <a:effectLst/>
              <a:latin typeface="Varela Round" panose="00000500000000000000" pitchFamily="2" charset="-79"/>
              <a:cs typeface="Varela Round" panose="00000500000000000000" pitchFamily="2" charset="-79"/>
            </a:endParaRP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ossigenazione mediante procedura di circolazione extracorporea</a:t>
            </a:r>
            <a:r>
              <a:rPr lang="it-IT" b="0" i="0" dirty="0">
                <a:solidFill>
                  <a:srgbClr val="000000"/>
                </a:solidFill>
                <a:effectLst/>
                <a:latin typeface="Varela Round" panose="00000500000000000000" pitchFamily="2" charset="-79"/>
                <a:cs typeface="Varela Round" panose="00000500000000000000" pitchFamily="2" charset="-79"/>
              </a:rPr>
              <a:t>, solo in casi estremi</a:t>
            </a:r>
          </a:p>
        </p:txBody>
      </p:sp>
    </p:spTree>
    <p:extLst>
      <p:ext uri="{BB962C8B-B14F-4D97-AF65-F5344CB8AC3E}">
        <p14:creationId xmlns:p14="http://schemas.microsoft.com/office/powerpoint/2010/main" xmlns="" val="2530185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xmlns="" id="{64A6B04E-B61C-38F8-2F89-A13522DBD949}"/>
              </a:ext>
            </a:extLst>
          </p:cNvPr>
          <p:cNvPicPr>
            <a:picLocks noChangeAspect="1"/>
          </p:cNvPicPr>
          <p:nvPr/>
        </p:nvPicPr>
        <p:blipFill>
          <a:blip r:embed="rId2" cstate="print"/>
          <a:stretch>
            <a:fillRect/>
          </a:stretch>
        </p:blipFill>
        <p:spPr>
          <a:xfrm>
            <a:off x="0" y="1673"/>
            <a:ext cx="12192000" cy="6854653"/>
          </a:xfrm>
          <a:prstGeom prst="rect">
            <a:avLst/>
          </a:prstGeom>
        </p:spPr>
      </p:pic>
    </p:spTree>
    <p:extLst>
      <p:ext uri="{BB962C8B-B14F-4D97-AF65-F5344CB8AC3E}">
        <p14:creationId xmlns:p14="http://schemas.microsoft.com/office/powerpoint/2010/main" xmlns="" val="33471419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xmlns="" id="{40DEA35B-CBE3-1CC6-0266-E5A3E3BA43E4}"/>
              </a:ext>
            </a:extLst>
          </p:cNvPr>
          <p:cNvSpPr txBox="1"/>
          <p:nvPr/>
        </p:nvSpPr>
        <p:spPr>
          <a:xfrm>
            <a:off x="1195754" y="2132822"/>
            <a:ext cx="7951762" cy="2585323"/>
          </a:xfrm>
          <a:prstGeom prst="rect">
            <a:avLst/>
          </a:prstGeom>
          <a:noFill/>
        </p:spPr>
        <p:txBody>
          <a:bodyPr wrap="square">
            <a:spAutoFit/>
          </a:bodyPr>
          <a:lstStyle/>
          <a:p>
            <a:r>
              <a:rPr lang="it-IT" dirty="0"/>
              <a:t> La variante Omicron risulta la variante di SARS-CoV-2 predominante nel nostro Paese. </a:t>
            </a:r>
          </a:p>
          <a:p>
            <a:r>
              <a:rPr lang="it-IT" dirty="0"/>
              <a:t> Si conferma la prevalenza di BA.5, con un aumento dei sequenziamenti attribuibili a BQ.1.1 ed una lieve diminuzione di BF.7, entrambi monitorati anche a livello internazionale. </a:t>
            </a:r>
          </a:p>
          <a:p>
            <a:r>
              <a:rPr lang="it-IT" dirty="0"/>
              <a:t> Nell’attuale scenario è necessario continuare a monitorare, in coerenza con le raccomandazioni nazionali ed internazionali, la diffusione delle varianti virali circolanti nel Paese attraverso il sequenziamento dei campioni positivi per COVID -19. </a:t>
            </a:r>
          </a:p>
        </p:txBody>
      </p:sp>
    </p:spTree>
    <p:extLst>
      <p:ext uri="{BB962C8B-B14F-4D97-AF65-F5344CB8AC3E}">
        <p14:creationId xmlns:p14="http://schemas.microsoft.com/office/powerpoint/2010/main" xmlns="" val="27212690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xmlns="" id="{3AF7E0C4-0AE7-75C6-8503-D003CEC83033}"/>
              </a:ext>
            </a:extLst>
          </p:cNvPr>
          <p:cNvSpPr txBox="1"/>
          <p:nvPr/>
        </p:nvSpPr>
        <p:spPr>
          <a:xfrm>
            <a:off x="914400" y="1671651"/>
            <a:ext cx="10363200" cy="3970318"/>
          </a:xfrm>
          <a:prstGeom prst="rect">
            <a:avLst/>
          </a:prstGeom>
          <a:noFill/>
        </p:spPr>
        <p:txBody>
          <a:bodyPr wrap="square">
            <a:spAutoFit/>
          </a:bodyPr>
          <a:lstStyle/>
          <a:p>
            <a:pPr algn="just"/>
            <a:r>
              <a:rPr lang="it-IT" b="0" i="0" dirty="0">
                <a:solidFill>
                  <a:srgbClr val="000000"/>
                </a:solidFill>
                <a:effectLst/>
                <a:latin typeface="Varela Round" panose="00000500000000000000" pitchFamily="2" charset="-79"/>
                <a:cs typeface="Varela Round" panose="00000500000000000000" pitchFamily="2" charset="-79"/>
              </a:rPr>
              <a:t>Assieme alla vaccinazione, è comunque importante la prevenzione dell'</a:t>
            </a:r>
            <a:r>
              <a:rPr lang="it-IT" b="0" i="0" u="none" strike="noStrike" dirty="0">
                <a:solidFill>
                  <a:srgbClr val="00A3E2"/>
                </a:solidFill>
                <a:effectLst/>
                <a:latin typeface="Varela Round" panose="00000500000000000000" pitchFamily="2" charset="-79"/>
                <a:cs typeface="Varela Round" panose="00000500000000000000" pitchFamily="2" charset="-79"/>
                <a:hlinkClick r:id="rId2" tooltip="infezioni"/>
              </a:rPr>
              <a:t>infezione</a:t>
            </a:r>
            <a:r>
              <a:rPr lang="it-IT" b="0" i="0" dirty="0">
                <a:solidFill>
                  <a:srgbClr val="000000"/>
                </a:solidFill>
                <a:effectLst/>
                <a:latin typeface="Varela Round" panose="00000500000000000000" pitchFamily="2" charset="-79"/>
                <a:cs typeface="Varela Round" panose="00000500000000000000" pitchFamily="2" charset="-79"/>
              </a:rPr>
              <a:t> per contrastare la diffusione della pandemia di COVID-19.</a:t>
            </a:r>
          </a:p>
          <a:p>
            <a:pPr algn="just"/>
            <a:r>
              <a:rPr lang="it-IT" b="0" i="0" dirty="0">
                <a:solidFill>
                  <a:srgbClr val="000000"/>
                </a:solidFill>
                <a:effectLst/>
                <a:latin typeface="Varela Round" panose="00000500000000000000" pitchFamily="2" charset="-79"/>
                <a:cs typeface="Varela Round" panose="00000500000000000000" pitchFamily="2" charset="-79"/>
              </a:rPr>
              <a:t>La modalità di trasmissione principale del virus è rappresentata dalle goccioline emesse con il respiro che possono passare da una persona all'altra attraverso uno starnuto, un colpo di tosse o semplicemente parlando ad alta voce.</a:t>
            </a:r>
          </a:p>
          <a:p>
            <a:pPr algn="just"/>
            <a:r>
              <a:rPr lang="it-IT" b="0" i="0" dirty="0">
                <a:solidFill>
                  <a:srgbClr val="000000"/>
                </a:solidFill>
                <a:effectLst/>
                <a:latin typeface="Varela Round" panose="00000500000000000000" pitchFamily="2" charset="-79"/>
                <a:cs typeface="Varela Round" panose="00000500000000000000" pitchFamily="2" charset="-79"/>
              </a:rPr>
              <a:t>Il virus può essere trasmesso anche per contatto con le superfici su cui si sono posate le goccioline infette. Se dopo aver toccato superfici contaminate ci si portano le mani al volto, agli occhi, al naso o alla bocca senza averle prime disinfettate con prodotti a base di alcol o lavate accuratamente con acqua e sapone per almeno 40 secondi, ci si può contagiare.</a:t>
            </a:r>
          </a:p>
          <a:p>
            <a:pPr algn="just"/>
            <a:r>
              <a:rPr lang="it-IT" b="0" i="0" dirty="0">
                <a:solidFill>
                  <a:srgbClr val="000000"/>
                </a:solidFill>
                <a:effectLst/>
                <a:latin typeface="Varela Round" panose="00000500000000000000" pitchFamily="2" charset="-79"/>
                <a:cs typeface="Varela Round" panose="00000500000000000000" pitchFamily="2" charset="-79"/>
              </a:rPr>
              <a:t>In alcune condizioni, soprattutto in ambienti chiusi affollati e non adeguatamente aerati, il virus presente nelle goccioline disperse nell'aria può infettare le persone che si trovano anche a distanza maggiore di un metro.</a:t>
            </a:r>
          </a:p>
          <a:p>
            <a:pPr algn="just"/>
            <a:r>
              <a:rPr lang="it-IT" b="0" i="0" dirty="0">
                <a:solidFill>
                  <a:srgbClr val="000000"/>
                </a:solidFill>
                <a:effectLst/>
                <a:latin typeface="Varela Round" panose="00000500000000000000" pitchFamily="2" charset="-79"/>
                <a:cs typeface="Varela Round" panose="00000500000000000000" pitchFamily="2" charset="-79"/>
              </a:rPr>
              <a:t>Un'altra via di trasmissione è quella oro-fecale perché il virus può essere eliminato anche con le feci dei malati.</a:t>
            </a:r>
          </a:p>
        </p:txBody>
      </p:sp>
    </p:spTree>
    <p:extLst>
      <p:ext uri="{BB962C8B-B14F-4D97-AF65-F5344CB8AC3E}">
        <p14:creationId xmlns:p14="http://schemas.microsoft.com/office/powerpoint/2010/main" xmlns="" val="15053155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xmlns="" id="{F83418E8-BDC0-C47D-B9AC-5B78627C2126}"/>
              </a:ext>
            </a:extLst>
          </p:cNvPr>
          <p:cNvSpPr txBox="1"/>
          <p:nvPr/>
        </p:nvSpPr>
        <p:spPr>
          <a:xfrm>
            <a:off x="1828800" y="1859339"/>
            <a:ext cx="9144000" cy="3139321"/>
          </a:xfrm>
          <a:prstGeom prst="rect">
            <a:avLst/>
          </a:prstGeom>
          <a:noFill/>
        </p:spPr>
        <p:txBody>
          <a:bodyPr wrap="square">
            <a:spAutoFit/>
          </a:bodyPr>
          <a:lstStyle/>
          <a:p>
            <a:pPr algn="just"/>
            <a:r>
              <a:rPr lang="it-IT" b="0" i="0" dirty="0">
                <a:solidFill>
                  <a:srgbClr val="000000"/>
                </a:solidFill>
                <a:effectLst/>
                <a:latin typeface="Varela Round" panose="00000500000000000000" pitchFamily="2" charset="-79"/>
                <a:cs typeface="Varela Round" panose="00000500000000000000" pitchFamily="2" charset="-79"/>
              </a:rPr>
              <a:t>Per ridurre il rischio di infettarsi, quindi, è necessario adottare alcune precauzioni:</a:t>
            </a: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mantenere sempre la distanza tra le persone di almeno di 1 metro</a:t>
            </a:r>
            <a:endParaRPr lang="it-IT" b="0" i="0" dirty="0">
              <a:solidFill>
                <a:srgbClr val="000000"/>
              </a:solidFill>
              <a:effectLst/>
              <a:latin typeface="Varela Round" panose="00000500000000000000" pitchFamily="2" charset="-79"/>
              <a:cs typeface="Varela Round" panose="00000500000000000000" pitchFamily="2" charset="-79"/>
            </a:endParaRP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indossare la mascherina coprendo bene naso e bocca</a:t>
            </a:r>
            <a:endParaRPr lang="it-IT" b="0" i="0" dirty="0">
              <a:solidFill>
                <a:srgbClr val="000000"/>
              </a:solidFill>
              <a:effectLst/>
              <a:latin typeface="Varela Round" panose="00000500000000000000" pitchFamily="2" charset="-79"/>
              <a:cs typeface="Varela Round" panose="00000500000000000000" pitchFamily="2" charset="-79"/>
            </a:endParaRP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lavarsi le mani</a:t>
            </a:r>
            <a:r>
              <a:rPr lang="it-IT" b="0" i="0" dirty="0">
                <a:solidFill>
                  <a:srgbClr val="000000"/>
                </a:solidFill>
                <a:effectLst/>
                <a:latin typeface="Varela Round" panose="00000500000000000000" pitchFamily="2" charset="-79"/>
                <a:cs typeface="Varela Round" panose="00000500000000000000" pitchFamily="2" charset="-79"/>
              </a:rPr>
              <a:t> </a:t>
            </a:r>
            <a:r>
              <a:rPr lang="it-IT" b="0" i="1" dirty="0">
                <a:solidFill>
                  <a:srgbClr val="000000"/>
                </a:solidFill>
                <a:effectLst/>
                <a:latin typeface="Varela Round" panose="00000500000000000000" pitchFamily="2" charset="-79"/>
                <a:cs typeface="Varela Round" panose="00000500000000000000" pitchFamily="2" charset="-79"/>
              </a:rPr>
              <a:t>spesso ed</a:t>
            </a:r>
            <a:r>
              <a:rPr lang="it-IT" b="0" i="0" dirty="0">
                <a:solidFill>
                  <a:srgbClr val="000000"/>
                </a:solidFill>
                <a:effectLst/>
                <a:latin typeface="Varela Round" panose="00000500000000000000" pitchFamily="2" charset="-79"/>
                <a:cs typeface="Varela Round" panose="00000500000000000000" pitchFamily="2" charset="-79"/>
              </a:rPr>
              <a:t> </a:t>
            </a:r>
            <a:r>
              <a:rPr lang="it-IT" b="0" i="1" dirty="0">
                <a:solidFill>
                  <a:srgbClr val="000000"/>
                </a:solidFill>
                <a:effectLst/>
                <a:latin typeface="Varela Round" panose="00000500000000000000" pitchFamily="2" charset="-79"/>
                <a:cs typeface="Varela Round" panose="00000500000000000000" pitchFamily="2" charset="-79"/>
              </a:rPr>
              <a:t>accuratamente</a:t>
            </a:r>
            <a:r>
              <a:rPr lang="it-IT" b="0" i="0" dirty="0">
                <a:solidFill>
                  <a:srgbClr val="000000"/>
                </a:solidFill>
                <a:effectLst/>
                <a:latin typeface="Varela Round" panose="00000500000000000000" pitchFamily="2" charset="-79"/>
                <a:cs typeface="Varela Round" panose="00000500000000000000" pitchFamily="2" charset="-79"/>
              </a:rPr>
              <a:t>, lavarle sempre dopo aver starnutito, tossito o soffiato il naso, con acqua e sapone per almeno 40 secondi oppure con un prodotto a base di alcol</a:t>
            </a: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non toccarsi occhi, naso e bocca con le mani</a:t>
            </a:r>
            <a:endParaRPr lang="it-IT" b="0" i="0" dirty="0">
              <a:solidFill>
                <a:srgbClr val="000000"/>
              </a:solidFill>
              <a:effectLst/>
              <a:latin typeface="Varela Round" panose="00000500000000000000" pitchFamily="2" charset="-79"/>
              <a:cs typeface="Varela Round" panose="00000500000000000000" pitchFamily="2" charset="-79"/>
            </a:endParaRP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evitare luoghi chiusi, affollati</a:t>
            </a:r>
            <a:r>
              <a:rPr lang="it-IT" b="0" i="0" dirty="0">
                <a:solidFill>
                  <a:srgbClr val="000000"/>
                </a:solidFill>
                <a:effectLst/>
                <a:latin typeface="Varela Round" panose="00000500000000000000" pitchFamily="2" charset="-79"/>
                <a:cs typeface="Varela Round" panose="00000500000000000000" pitchFamily="2" charset="-79"/>
              </a:rPr>
              <a:t> </a:t>
            </a:r>
            <a:r>
              <a:rPr lang="it-IT" b="0" i="1" dirty="0">
                <a:solidFill>
                  <a:srgbClr val="000000"/>
                </a:solidFill>
                <a:effectLst/>
                <a:latin typeface="Varela Round" panose="00000500000000000000" pitchFamily="2" charset="-79"/>
                <a:cs typeface="Varela Round" panose="00000500000000000000" pitchFamily="2" charset="-79"/>
              </a:rPr>
              <a:t>e con scarsa ventilazione</a:t>
            </a:r>
            <a:endParaRPr lang="it-IT" b="0" i="0" dirty="0">
              <a:solidFill>
                <a:srgbClr val="000000"/>
              </a:solidFill>
              <a:effectLst/>
              <a:latin typeface="Varela Round" panose="00000500000000000000" pitchFamily="2" charset="-79"/>
              <a:cs typeface="Varela Round" panose="00000500000000000000" pitchFamily="2" charset="-79"/>
            </a:endParaRP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disinfettare le superfici e gli oggetti che si usano di frequente</a:t>
            </a:r>
            <a:r>
              <a:rPr lang="it-IT" b="0" i="0" dirty="0">
                <a:solidFill>
                  <a:srgbClr val="000000"/>
                </a:solidFill>
                <a:effectLst/>
                <a:latin typeface="Varela Round" panose="00000500000000000000" pitchFamily="2" charset="-79"/>
                <a:cs typeface="Varela Round" panose="00000500000000000000" pitchFamily="2" charset="-79"/>
              </a:rPr>
              <a:t> (smartphone, computer, auricolari, maniglie delle porte) con </a:t>
            </a:r>
            <a:r>
              <a:rPr lang="it-IT" b="0" i="0" u="none" strike="noStrike" dirty="0">
                <a:solidFill>
                  <a:srgbClr val="00A3E2"/>
                </a:solidFill>
                <a:effectLst/>
                <a:latin typeface="Varela Round" panose="00000500000000000000" pitchFamily="2" charset="-79"/>
                <a:cs typeface="Varela Round" panose="00000500000000000000" pitchFamily="2" charset="-79"/>
                <a:hlinkClick r:id="rId2" tooltip="disinfettanti"/>
              </a:rPr>
              <a:t>disinfettanti</a:t>
            </a:r>
            <a:r>
              <a:rPr lang="it-IT" b="0" i="0" dirty="0">
                <a:solidFill>
                  <a:srgbClr val="000000"/>
                </a:solidFill>
                <a:effectLst/>
                <a:latin typeface="Varela Round" panose="00000500000000000000" pitchFamily="2" charset="-79"/>
                <a:cs typeface="Varela Round" panose="00000500000000000000" pitchFamily="2" charset="-79"/>
              </a:rPr>
              <a:t> contenenti alcol (etanolo) al 75% o a base di cloro allo 0,5% (candeggina)</a:t>
            </a:r>
          </a:p>
        </p:txBody>
      </p:sp>
    </p:spTree>
    <p:extLst>
      <p:ext uri="{BB962C8B-B14F-4D97-AF65-F5344CB8AC3E}">
        <p14:creationId xmlns:p14="http://schemas.microsoft.com/office/powerpoint/2010/main" xmlns="" val="25077194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xmlns="" id="{C460F5C5-27A8-79B1-B8DD-553F3F1D37A9}"/>
              </a:ext>
            </a:extLst>
          </p:cNvPr>
          <p:cNvSpPr txBox="1"/>
          <p:nvPr/>
        </p:nvSpPr>
        <p:spPr>
          <a:xfrm>
            <a:off x="1623391" y="1782349"/>
            <a:ext cx="8945217" cy="3970318"/>
          </a:xfrm>
          <a:prstGeom prst="rect">
            <a:avLst/>
          </a:prstGeom>
          <a:noFill/>
        </p:spPr>
        <p:txBody>
          <a:bodyPr wrap="square">
            <a:spAutoFit/>
          </a:bodyPr>
          <a:lstStyle/>
          <a:p>
            <a:pPr algn="just"/>
            <a:r>
              <a:rPr lang="it-IT" b="0" i="0" dirty="0">
                <a:solidFill>
                  <a:srgbClr val="000000"/>
                </a:solidFill>
                <a:effectLst/>
                <a:latin typeface="Varela Round" panose="00000500000000000000" pitchFamily="2" charset="-79"/>
                <a:cs typeface="Varela Round" panose="00000500000000000000" pitchFamily="2" charset="-79"/>
              </a:rPr>
              <a:t>Per evitare la diffusione di COVID-19 è importante:</a:t>
            </a: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indossare la mascherina in maniera corretta</a:t>
            </a:r>
            <a:r>
              <a:rPr lang="it-IT" b="0" i="0" dirty="0">
                <a:solidFill>
                  <a:srgbClr val="000000"/>
                </a:solidFill>
                <a:effectLst/>
                <a:latin typeface="Varela Round" panose="00000500000000000000" pitchFamily="2" charset="-79"/>
                <a:cs typeface="Varela Round" panose="00000500000000000000" pitchFamily="2" charset="-79"/>
              </a:rPr>
              <a:t> (deve coprire bocca e naso)</a:t>
            </a: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tossire o starnutire nella piega del gomito</a:t>
            </a:r>
            <a:r>
              <a:rPr lang="it-IT" b="0" i="0" dirty="0">
                <a:solidFill>
                  <a:srgbClr val="000000"/>
                </a:solidFill>
                <a:effectLst/>
                <a:latin typeface="Varela Round" panose="00000500000000000000" pitchFamily="2" charset="-79"/>
                <a:cs typeface="Varela Round" panose="00000500000000000000" pitchFamily="2" charset="-79"/>
              </a:rPr>
              <a:t>, in modo da non contaminare le mani con cui successivamente si può trasmettere il virus (toccando ad esempio il cellulare, la maniglia di una porta o dei mezzi pubblici, il carrello del supermercato, etc.)</a:t>
            </a:r>
          </a:p>
          <a:p>
            <a:pPr algn="just">
              <a:buFont typeface="Arial" panose="020B0604020202020204" pitchFamily="34" charset="0"/>
              <a:buChar char="•"/>
            </a:pPr>
            <a:r>
              <a:rPr lang="it-IT" b="0" i="1" dirty="0">
                <a:solidFill>
                  <a:srgbClr val="000000"/>
                </a:solidFill>
                <a:effectLst/>
                <a:latin typeface="Varela Round" panose="00000500000000000000" pitchFamily="2" charset="-79"/>
                <a:cs typeface="Varela Round" panose="00000500000000000000" pitchFamily="2" charset="-79"/>
              </a:rPr>
              <a:t>utilizzare fazzoletti monouso per soffiarsi il naso</a:t>
            </a:r>
            <a:r>
              <a:rPr lang="it-IT" b="0" i="0" dirty="0">
                <a:solidFill>
                  <a:srgbClr val="000000"/>
                </a:solidFill>
                <a:effectLst/>
                <a:latin typeface="Varela Round" panose="00000500000000000000" pitchFamily="2" charset="-79"/>
                <a:cs typeface="Varela Round" panose="00000500000000000000" pitchFamily="2" charset="-79"/>
              </a:rPr>
              <a:t>, gettandoli subito dopo nei rifiuti e lavandosi, o disinfettandosi, le mani</a:t>
            </a:r>
          </a:p>
          <a:p>
            <a:pPr algn="just"/>
            <a:r>
              <a:rPr lang="it-IT" b="0" i="0" dirty="0">
                <a:solidFill>
                  <a:srgbClr val="000000"/>
                </a:solidFill>
                <a:effectLst/>
                <a:latin typeface="Varela Round" panose="00000500000000000000" pitchFamily="2" charset="-79"/>
                <a:cs typeface="Varela Round" panose="00000500000000000000" pitchFamily="2" charset="-79"/>
              </a:rPr>
              <a:t>Le persone in isolamento domiciliare, e i familiari che le assistono, sono tenute ad osservare indicazioni specifiche. L'Istituto Superiore di Sanità (ISS) ha redatto e reso disponibile un </a:t>
            </a:r>
            <a:r>
              <a:rPr lang="it-IT" b="0" i="0" u="none" strike="noStrike" dirty="0">
                <a:solidFill>
                  <a:srgbClr val="00A3E2"/>
                </a:solidFill>
                <a:effectLst/>
                <a:latin typeface="Varela Round" panose="00000500000000000000" pitchFamily="2" charset="-79"/>
                <a:cs typeface="Varela Round" panose="00000500000000000000" pitchFamily="2" charset="-79"/>
                <a:hlinkClick r:id="rId2" tooltip="COVID-19 Raccomandazioni per le persone in isolamento domiciliare e per i familiari che li assistono"/>
              </a:rPr>
              <a:t>documento</a:t>
            </a:r>
            <a:r>
              <a:rPr lang="it-IT" b="0" i="0" dirty="0">
                <a:solidFill>
                  <a:srgbClr val="000000"/>
                </a:solidFill>
                <a:effectLst/>
                <a:latin typeface="Varela Round" panose="00000500000000000000" pitchFamily="2" charset="-79"/>
                <a:cs typeface="Varela Round" panose="00000500000000000000" pitchFamily="2" charset="-79"/>
              </a:rPr>
              <a:t> di lettura semplice ed immediata in cui sono elencate le raccomandazioni degli esperti.</a:t>
            </a:r>
            <a:br>
              <a:rPr lang="it-IT" b="0" i="0" dirty="0">
                <a:solidFill>
                  <a:srgbClr val="000000"/>
                </a:solidFill>
                <a:effectLst/>
                <a:latin typeface="Varela Round" panose="00000500000000000000" pitchFamily="2" charset="-79"/>
                <a:cs typeface="Varela Round" panose="00000500000000000000" pitchFamily="2" charset="-79"/>
              </a:rPr>
            </a:br>
            <a:r>
              <a:rPr lang="it-IT" b="0" i="0" dirty="0">
                <a:solidFill>
                  <a:srgbClr val="000000"/>
                </a:solidFill>
                <a:effectLst/>
                <a:latin typeface="Varela Round" panose="00000500000000000000" pitchFamily="2" charset="-79"/>
                <a:cs typeface="Varela Round" panose="00000500000000000000" pitchFamily="2" charset="-79"/>
              </a:rPr>
              <a:t>Anche nei confronti degli animali domestici, l'ISS consiglia di adottare comportamenti adeguati a preservarne la salute.</a:t>
            </a:r>
          </a:p>
        </p:txBody>
      </p:sp>
    </p:spTree>
    <p:extLst>
      <p:ext uri="{BB962C8B-B14F-4D97-AF65-F5344CB8AC3E}">
        <p14:creationId xmlns:p14="http://schemas.microsoft.com/office/powerpoint/2010/main" xmlns="" val="36172218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xmlns="" id="{6BB907E2-C01E-3F77-DD8E-FDC5C730337D}"/>
              </a:ext>
            </a:extLst>
          </p:cNvPr>
          <p:cNvPicPr>
            <a:picLocks noChangeAspect="1"/>
          </p:cNvPicPr>
          <p:nvPr/>
        </p:nvPicPr>
        <p:blipFill>
          <a:blip r:embed="rId2" cstate="print"/>
          <a:stretch>
            <a:fillRect/>
          </a:stretch>
        </p:blipFill>
        <p:spPr>
          <a:xfrm>
            <a:off x="0" y="1673"/>
            <a:ext cx="12192000" cy="6854653"/>
          </a:xfrm>
          <a:prstGeom prst="rect">
            <a:avLst/>
          </a:prstGeom>
        </p:spPr>
      </p:pic>
    </p:spTree>
    <p:extLst>
      <p:ext uri="{BB962C8B-B14F-4D97-AF65-F5344CB8AC3E}">
        <p14:creationId xmlns:p14="http://schemas.microsoft.com/office/powerpoint/2010/main" xmlns="" val="4048081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xmlns="" id="{80EEACFC-01E4-C087-A34D-8FB59A8445C6}"/>
              </a:ext>
            </a:extLst>
          </p:cNvPr>
          <p:cNvPicPr>
            <a:picLocks noChangeAspect="1"/>
          </p:cNvPicPr>
          <p:nvPr/>
        </p:nvPicPr>
        <p:blipFill rotWithShape="1">
          <a:blip r:embed="rId2" cstate="print"/>
          <a:srcRect t="9018" r="35731" b="11070"/>
          <a:stretch/>
        </p:blipFill>
        <p:spPr>
          <a:xfrm>
            <a:off x="193571" y="1083212"/>
            <a:ext cx="11804858" cy="5331656"/>
          </a:xfrm>
          <a:prstGeom prst="rect">
            <a:avLst/>
          </a:prstGeom>
        </p:spPr>
      </p:pic>
    </p:spTree>
    <p:extLst>
      <p:ext uri="{BB962C8B-B14F-4D97-AF65-F5344CB8AC3E}">
        <p14:creationId xmlns:p14="http://schemas.microsoft.com/office/powerpoint/2010/main" xmlns="" val="2890201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xmlns="" id="{9117EE3F-4895-A79B-F70A-3C80BD9B7EDB}"/>
              </a:ext>
            </a:extLst>
          </p:cNvPr>
          <p:cNvSpPr txBox="1"/>
          <p:nvPr/>
        </p:nvSpPr>
        <p:spPr>
          <a:xfrm>
            <a:off x="1871003" y="859365"/>
            <a:ext cx="9143999" cy="5355312"/>
          </a:xfrm>
          <a:prstGeom prst="rect">
            <a:avLst/>
          </a:prstGeom>
          <a:noFill/>
        </p:spPr>
        <p:txBody>
          <a:bodyPr wrap="square">
            <a:spAutoFit/>
          </a:bodyPr>
          <a:lstStyle/>
          <a:p>
            <a:pPr algn="l"/>
            <a:r>
              <a:rPr lang="it-IT" b="0" i="0" dirty="0">
                <a:solidFill>
                  <a:srgbClr val="2A2A25"/>
                </a:solidFill>
                <a:effectLst/>
                <a:latin typeface="trebuchet ms" panose="020B0603020202020204" pitchFamily="34" charset="0"/>
              </a:rPr>
              <a:t>Attualmente in Italia sono stati autorizzati i seguenti vaccini: </a:t>
            </a:r>
          </a:p>
          <a:p>
            <a:pPr algn="l">
              <a:buFont typeface="Arial" panose="020B0604020202020204" pitchFamily="34" charset="0"/>
              <a:buChar char="•"/>
            </a:pPr>
            <a:r>
              <a:rPr lang="it-IT" b="1" i="0" dirty="0">
                <a:solidFill>
                  <a:srgbClr val="2A2A25"/>
                </a:solidFill>
                <a:effectLst/>
                <a:latin typeface="trebuchet ms" panose="020B0603020202020204" pitchFamily="34" charset="0"/>
              </a:rPr>
              <a:t>Vaccini a m-RNA nella formulazione bivalente</a:t>
            </a:r>
            <a:r>
              <a:rPr lang="it-IT" b="0" i="0" dirty="0">
                <a:solidFill>
                  <a:srgbClr val="2A2A25"/>
                </a:solidFill>
                <a:effectLst/>
                <a:latin typeface="trebuchet ms" panose="020B0603020202020204" pitchFamily="34" charset="0"/>
              </a:rPr>
              <a:t>:</a:t>
            </a:r>
          </a:p>
          <a:p>
            <a:pPr marL="742950" lvl="1" indent="-285750" algn="l">
              <a:buFont typeface="Arial" panose="020B0604020202020204" pitchFamily="34" charset="0"/>
              <a:buChar char="•"/>
            </a:pPr>
            <a:r>
              <a:rPr lang="it-IT" b="0" i="0" dirty="0" err="1">
                <a:solidFill>
                  <a:srgbClr val="2A2A25"/>
                </a:solidFill>
                <a:effectLst/>
                <a:latin typeface="trebuchet ms" panose="020B0603020202020204" pitchFamily="34" charset="0"/>
              </a:rPr>
              <a:t>Original</a:t>
            </a:r>
            <a:r>
              <a:rPr lang="it-IT" b="0" i="0" dirty="0">
                <a:solidFill>
                  <a:srgbClr val="2A2A25"/>
                </a:solidFill>
                <a:effectLst/>
                <a:latin typeface="trebuchet ms" panose="020B0603020202020204" pitchFamily="34" charset="0"/>
              </a:rPr>
              <a:t>/Omicron/BA.4-5 di </a:t>
            </a:r>
            <a:r>
              <a:rPr lang="it-IT" b="0" i="0" dirty="0" err="1">
                <a:solidFill>
                  <a:srgbClr val="2A2A25"/>
                </a:solidFill>
                <a:effectLst/>
                <a:latin typeface="trebuchet ms" panose="020B0603020202020204" pitchFamily="34" charset="0"/>
              </a:rPr>
              <a:t>Comirnaty</a:t>
            </a:r>
            <a:r>
              <a:rPr lang="it-IT" b="0" i="0" dirty="0">
                <a:solidFill>
                  <a:srgbClr val="2A2A25"/>
                </a:solidFill>
                <a:effectLst/>
                <a:latin typeface="trebuchet ms" panose="020B0603020202020204" pitchFamily="34" charset="0"/>
              </a:rPr>
              <a:t> - Il 12 settembre 2022 è stato autorizzati dall'EMA  e il 14 settembre dall'AIFA</a:t>
            </a:r>
          </a:p>
          <a:p>
            <a:pPr marL="742950" lvl="1" indent="-285750" algn="l">
              <a:buFont typeface="Arial" panose="020B0604020202020204" pitchFamily="34" charset="0"/>
              <a:buChar char="•"/>
            </a:pPr>
            <a:r>
              <a:rPr lang="it-IT" b="0" i="0" dirty="0" err="1">
                <a:solidFill>
                  <a:srgbClr val="2A2A25"/>
                </a:solidFill>
                <a:effectLst/>
                <a:latin typeface="trebuchet ms" panose="020B0603020202020204" pitchFamily="34" charset="0"/>
              </a:rPr>
              <a:t>Original</a:t>
            </a:r>
            <a:r>
              <a:rPr lang="it-IT" b="0" i="0" dirty="0">
                <a:solidFill>
                  <a:srgbClr val="2A2A25"/>
                </a:solidFill>
                <a:effectLst/>
                <a:latin typeface="trebuchet ms" panose="020B0603020202020204" pitchFamily="34" charset="0"/>
              </a:rPr>
              <a:t>/Omicron BA.1 di </a:t>
            </a:r>
            <a:r>
              <a:rPr lang="it-IT" b="0" i="0" dirty="0" err="1">
                <a:solidFill>
                  <a:srgbClr val="2A2A25"/>
                </a:solidFill>
                <a:effectLst/>
                <a:latin typeface="trebuchet ms" panose="020B0603020202020204" pitchFamily="34" charset="0"/>
              </a:rPr>
              <a:t>Spikevax</a:t>
            </a:r>
            <a:r>
              <a:rPr lang="it-IT" b="0" i="0" dirty="0">
                <a:solidFill>
                  <a:srgbClr val="2A2A25"/>
                </a:solidFill>
                <a:effectLst/>
                <a:latin typeface="trebuchet ms" panose="020B0603020202020204" pitchFamily="34" charset="0"/>
              </a:rPr>
              <a:t> e </a:t>
            </a:r>
            <a:r>
              <a:rPr lang="it-IT" b="0" i="0" dirty="0" err="1">
                <a:solidFill>
                  <a:srgbClr val="2A2A25"/>
                </a:solidFill>
                <a:effectLst/>
                <a:latin typeface="trebuchet ms" panose="020B0603020202020204" pitchFamily="34" charset="0"/>
              </a:rPr>
              <a:t>Comirnaty</a:t>
            </a:r>
            <a:r>
              <a:rPr lang="it-IT" b="0" i="0" dirty="0">
                <a:solidFill>
                  <a:srgbClr val="2A2A25"/>
                </a:solidFill>
                <a:effectLst/>
                <a:latin typeface="trebuchet ms" panose="020B0603020202020204" pitchFamily="34" charset="0"/>
              </a:rPr>
              <a:t> - Il 1° settembre 2022 sono stati autorizzati dall’EMA e il 5 settembre dall’AIFA.</a:t>
            </a:r>
            <a:br>
              <a:rPr lang="it-IT" b="0" i="0" dirty="0">
                <a:solidFill>
                  <a:srgbClr val="2A2A25"/>
                </a:solidFill>
                <a:effectLst/>
                <a:latin typeface="trebuchet ms" panose="020B0603020202020204" pitchFamily="34" charset="0"/>
              </a:rPr>
            </a:br>
            <a:r>
              <a:rPr lang="it-IT" b="0" i="0" dirty="0">
                <a:solidFill>
                  <a:srgbClr val="2A2A25"/>
                </a:solidFill>
                <a:effectLst/>
                <a:latin typeface="trebuchet ms" panose="020B0603020202020204" pitchFamily="34" charset="0"/>
              </a:rPr>
              <a:t>I vaccini bivalenti vengono utilizzati per i richiami (</a:t>
            </a:r>
            <a:r>
              <a:rPr lang="it-IT" b="0" i="1" dirty="0">
                <a:solidFill>
                  <a:srgbClr val="2A2A25"/>
                </a:solidFill>
                <a:effectLst/>
                <a:latin typeface="trebuchet ms" panose="020B0603020202020204" pitchFamily="34" charset="0"/>
              </a:rPr>
              <a:t>booster</a:t>
            </a:r>
            <a:r>
              <a:rPr lang="it-IT" b="0" i="0" dirty="0">
                <a:solidFill>
                  <a:srgbClr val="2A2A25"/>
                </a:solidFill>
                <a:effectLst/>
                <a:latin typeface="trebuchet ms" panose="020B0603020202020204" pitchFamily="34" charset="0"/>
              </a:rPr>
              <a:t>).</a:t>
            </a:r>
          </a:p>
          <a:p>
            <a:pPr algn="l">
              <a:buFont typeface="Arial" panose="020B0604020202020204" pitchFamily="34" charset="0"/>
              <a:buChar char="•"/>
            </a:pPr>
            <a:r>
              <a:rPr lang="it-IT" b="0" i="0" dirty="0">
                <a:solidFill>
                  <a:srgbClr val="2A2A25"/>
                </a:solidFill>
                <a:effectLst/>
                <a:latin typeface="trebuchet ms" panose="020B0603020202020204" pitchFamily="34" charset="0"/>
              </a:rPr>
              <a:t>Vaccino </a:t>
            </a:r>
            <a:r>
              <a:rPr lang="it-IT" b="1" i="0" dirty="0">
                <a:solidFill>
                  <a:srgbClr val="2A2A25"/>
                </a:solidFill>
                <a:effectLst/>
                <a:latin typeface="trebuchet ms" panose="020B0603020202020204" pitchFamily="34" charset="0"/>
              </a:rPr>
              <a:t>Nuvaxovid (Novavax)</a:t>
            </a:r>
            <a:r>
              <a:rPr lang="it-IT" b="0" i="0" dirty="0">
                <a:solidFill>
                  <a:srgbClr val="2A2A25"/>
                </a:solidFill>
                <a:effectLst/>
                <a:latin typeface="trebuchet ms" panose="020B0603020202020204" pitchFamily="34" charset="0"/>
              </a:rPr>
              <a:t> - Il 20 dicembre 2021 è stato autorizzato dall’EMA e il 22 dicembre dall'AIFA.</a:t>
            </a:r>
          </a:p>
          <a:p>
            <a:pPr algn="l">
              <a:buFont typeface="Arial" panose="020B0604020202020204" pitchFamily="34" charset="0"/>
              <a:buChar char="•"/>
            </a:pPr>
            <a:r>
              <a:rPr lang="it-IT" b="0" i="0" dirty="0">
                <a:solidFill>
                  <a:srgbClr val="2A2A25"/>
                </a:solidFill>
                <a:effectLst/>
                <a:latin typeface="trebuchet ms" panose="020B0603020202020204" pitchFamily="34" charset="0"/>
              </a:rPr>
              <a:t>Vaccino </a:t>
            </a:r>
            <a:r>
              <a:rPr lang="it-IT" b="1" i="0" dirty="0">
                <a:solidFill>
                  <a:srgbClr val="2A2A25"/>
                </a:solidFill>
                <a:effectLst/>
                <a:latin typeface="trebuchet ms" panose="020B0603020202020204" pitchFamily="34" charset="0"/>
              </a:rPr>
              <a:t>Janssen (Johnson &amp; Johnson)</a:t>
            </a:r>
            <a:r>
              <a:rPr lang="it-IT" b="0" i="0" dirty="0">
                <a:solidFill>
                  <a:srgbClr val="2A2A25"/>
                </a:solidFill>
                <a:effectLst/>
                <a:latin typeface="trebuchet ms" panose="020B0603020202020204" pitchFamily="34" charset="0"/>
              </a:rPr>
              <a:t> - L'11 marzo 2021 è stato autorizzato dall'EMA e il 12 marzo dall'AIFA</a:t>
            </a:r>
          </a:p>
          <a:p>
            <a:pPr algn="l">
              <a:buFont typeface="Arial" panose="020B0604020202020204" pitchFamily="34" charset="0"/>
              <a:buChar char="•"/>
            </a:pPr>
            <a:r>
              <a:rPr lang="it-IT" b="0" i="0" dirty="0">
                <a:solidFill>
                  <a:srgbClr val="2A2A25"/>
                </a:solidFill>
                <a:effectLst/>
                <a:latin typeface="trebuchet ms" panose="020B0603020202020204" pitchFamily="34" charset="0"/>
              </a:rPr>
              <a:t>Vaccino </a:t>
            </a:r>
            <a:r>
              <a:rPr lang="it-IT" b="1" i="0" dirty="0" err="1">
                <a:solidFill>
                  <a:srgbClr val="2A2A25"/>
                </a:solidFill>
                <a:effectLst/>
                <a:latin typeface="trebuchet ms" panose="020B0603020202020204" pitchFamily="34" charset="0"/>
              </a:rPr>
              <a:t>Vaxzevria</a:t>
            </a:r>
            <a:r>
              <a:rPr lang="it-IT" b="0" i="0" dirty="0">
                <a:solidFill>
                  <a:srgbClr val="2A2A25"/>
                </a:solidFill>
                <a:effectLst/>
                <a:latin typeface="trebuchet ms" panose="020B0603020202020204" pitchFamily="34" charset="0"/>
              </a:rPr>
              <a:t> </a:t>
            </a:r>
            <a:r>
              <a:rPr lang="it-IT" b="1" i="0" dirty="0">
                <a:solidFill>
                  <a:srgbClr val="2A2A25"/>
                </a:solidFill>
                <a:effectLst/>
                <a:latin typeface="trebuchet ms" panose="020B0603020202020204" pitchFamily="34" charset="0"/>
              </a:rPr>
              <a:t>di</a:t>
            </a:r>
            <a:r>
              <a:rPr lang="it-IT" b="0" i="0" dirty="0">
                <a:solidFill>
                  <a:srgbClr val="2A2A25"/>
                </a:solidFill>
                <a:effectLst/>
                <a:latin typeface="trebuchet ms" panose="020B0603020202020204" pitchFamily="34" charset="0"/>
              </a:rPr>
              <a:t> </a:t>
            </a:r>
            <a:r>
              <a:rPr lang="it-IT" b="1" i="0" dirty="0">
                <a:solidFill>
                  <a:srgbClr val="2A2A25"/>
                </a:solidFill>
                <a:effectLst/>
                <a:latin typeface="trebuchet ms" panose="020B0603020202020204" pitchFamily="34" charset="0"/>
              </a:rPr>
              <a:t>AstraZeneca</a:t>
            </a:r>
            <a:r>
              <a:rPr lang="it-IT" b="0" i="0" dirty="0">
                <a:solidFill>
                  <a:srgbClr val="2A2A25"/>
                </a:solidFill>
                <a:effectLst/>
                <a:latin typeface="trebuchet ms" panose="020B0603020202020204" pitchFamily="34" charset="0"/>
              </a:rPr>
              <a:t> - Il 29 gennaio 2021 è stato autorizzato dall’EMA e il 30 gennaio dall’AIFA. </a:t>
            </a:r>
          </a:p>
          <a:p>
            <a:pPr algn="l">
              <a:buFont typeface="Arial" panose="020B0604020202020204" pitchFamily="34" charset="0"/>
              <a:buChar char="•"/>
            </a:pPr>
            <a:r>
              <a:rPr lang="it-IT" b="0" i="0" dirty="0">
                <a:solidFill>
                  <a:srgbClr val="2A2A25"/>
                </a:solidFill>
                <a:effectLst/>
                <a:latin typeface="trebuchet ms" panose="020B0603020202020204" pitchFamily="34" charset="0"/>
              </a:rPr>
              <a:t>Vaccino </a:t>
            </a:r>
            <a:r>
              <a:rPr lang="it-IT" b="1" i="0" dirty="0" err="1">
                <a:solidFill>
                  <a:srgbClr val="2A2A25"/>
                </a:solidFill>
                <a:effectLst/>
                <a:latin typeface="trebuchet ms" panose="020B0603020202020204" pitchFamily="34" charset="0"/>
              </a:rPr>
              <a:t>Spikevax</a:t>
            </a:r>
            <a:r>
              <a:rPr lang="it-IT" b="0" i="0" dirty="0">
                <a:solidFill>
                  <a:srgbClr val="2A2A25"/>
                </a:solidFill>
                <a:effectLst/>
                <a:latin typeface="trebuchet ms" panose="020B0603020202020204" pitchFamily="34" charset="0"/>
              </a:rPr>
              <a:t> (</a:t>
            </a:r>
            <a:r>
              <a:rPr lang="it-IT" b="1" i="0" dirty="0">
                <a:solidFill>
                  <a:srgbClr val="2A2A25"/>
                </a:solidFill>
                <a:effectLst/>
                <a:latin typeface="trebuchet ms" panose="020B0603020202020204" pitchFamily="34" charset="0"/>
              </a:rPr>
              <a:t>Moderna) monovalente </a:t>
            </a:r>
            <a:r>
              <a:rPr lang="it-IT" b="0" i="0" dirty="0">
                <a:solidFill>
                  <a:srgbClr val="2A2A25"/>
                </a:solidFill>
                <a:effectLst/>
                <a:latin typeface="trebuchet ms" panose="020B0603020202020204" pitchFamily="34" charset="0"/>
              </a:rPr>
              <a:t>- il 6 gennaio 2021 è stato autorizzato dall'EMA e il 7 gennaio dall'AIFA. Viene utilizzato per il ciclo primario.</a:t>
            </a:r>
          </a:p>
          <a:p>
            <a:pPr algn="l">
              <a:buFont typeface="Arial" panose="020B0604020202020204" pitchFamily="34" charset="0"/>
              <a:buChar char="•"/>
            </a:pPr>
            <a:r>
              <a:rPr lang="it-IT" b="0" i="0" dirty="0">
                <a:solidFill>
                  <a:srgbClr val="2A2A25"/>
                </a:solidFill>
                <a:effectLst/>
                <a:latin typeface="trebuchet ms" panose="020B0603020202020204" pitchFamily="34" charset="0"/>
              </a:rPr>
              <a:t>Vaccino </a:t>
            </a:r>
            <a:r>
              <a:rPr lang="it-IT" b="1" i="0" dirty="0" err="1">
                <a:solidFill>
                  <a:srgbClr val="2A2A25"/>
                </a:solidFill>
                <a:effectLst/>
                <a:latin typeface="trebuchet ms" panose="020B0603020202020204" pitchFamily="34" charset="0"/>
              </a:rPr>
              <a:t>Comirnaty</a:t>
            </a:r>
            <a:r>
              <a:rPr lang="it-IT" b="1" i="0" dirty="0">
                <a:solidFill>
                  <a:srgbClr val="2A2A25"/>
                </a:solidFill>
                <a:effectLst/>
                <a:latin typeface="trebuchet ms" panose="020B0603020202020204" pitchFamily="34" charset="0"/>
              </a:rPr>
              <a:t> di Pfizer-</a:t>
            </a:r>
            <a:r>
              <a:rPr lang="it-IT" b="1" i="0" dirty="0" err="1">
                <a:solidFill>
                  <a:srgbClr val="2A2A25"/>
                </a:solidFill>
                <a:effectLst/>
                <a:latin typeface="trebuchet ms" panose="020B0603020202020204" pitchFamily="34" charset="0"/>
              </a:rPr>
              <a:t>BioNtech</a:t>
            </a:r>
            <a:r>
              <a:rPr lang="it-IT" b="0" i="0" dirty="0">
                <a:solidFill>
                  <a:srgbClr val="2A2A25"/>
                </a:solidFill>
                <a:effectLst/>
                <a:latin typeface="trebuchet ms" panose="020B0603020202020204" pitchFamily="34" charset="0"/>
              </a:rPr>
              <a:t> </a:t>
            </a:r>
            <a:r>
              <a:rPr lang="it-IT" b="1" i="0" dirty="0">
                <a:solidFill>
                  <a:srgbClr val="2A2A25"/>
                </a:solidFill>
                <a:effectLst/>
                <a:latin typeface="trebuchet ms" panose="020B0603020202020204" pitchFamily="34" charset="0"/>
              </a:rPr>
              <a:t>monovalente </a:t>
            </a:r>
            <a:r>
              <a:rPr lang="it-IT" b="0" i="0" dirty="0">
                <a:solidFill>
                  <a:srgbClr val="2A2A25"/>
                </a:solidFill>
                <a:effectLst/>
                <a:latin typeface="trebuchet ms" panose="020B0603020202020204" pitchFamily="34" charset="0"/>
              </a:rPr>
              <a:t>- È il primo vaccino ad essere stato autorizzato in Unione Europea: il 21 dicembre 2020 dall'Agenzia Europea per i Medicinali (EMA) e il 22 dicembre dall'Agenzia Italiana del Farmaco (AIFA). Viene utilizzato per il ciclo primario.</a:t>
            </a:r>
          </a:p>
        </p:txBody>
      </p:sp>
    </p:spTree>
    <p:extLst>
      <p:ext uri="{BB962C8B-B14F-4D97-AF65-F5344CB8AC3E}">
        <p14:creationId xmlns:p14="http://schemas.microsoft.com/office/powerpoint/2010/main" xmlns="" val="4243820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xmlns="" id="{7046420D-106A-EF6E-36CA-756A39DA984E}"/>
              </a:ext>
            </a:extLst>
          </p:cNvPr>
          <p:cNvPicPr>
            <a:picLocks noChangeAspect="1"/>
          </p:cNvPicPr>
          <p:nvPr/>
        </p:nvPicPr>
        <p:blipFill>
          <a:blip r:embed="rId2" cstate="print"/>
          <a:stretch>
            <a:fillRect/>
          </a:stretch>
        </p:blipFill>
        <p:spPr>
          <a:xfrm>
            <a:off x="0" y="1673"/>
            <a:ext cx="12192000" cy="6854653"/>
          </a:xfrm>
          <a:prstGeom prst="rect">
            <a:avLst/>
          </a:prstGeom>
        </p:spPr>
      </p:pic>
    </p:spTree>
    <p:extLst>
      <p:ext uri="{BB962C8B-B14F-4D97-AF65-F5344CB8AC3E}">
        <p14:creationId xmlns:p14="http://schemas.microsoft.com/office/powerpoint/2010/main" xmlns="" val="26065486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xmlns="" id="{7F40305C-71E4-E98F-2A94-EBA630EA10B7}"/>
              </a:ext>
            </a:extLst>
          </p:cNvPr>
          <p:cNvPicPr>
            <a:picLocks noChangeAspect="1"/>
          </p:cNvPicPr>
          <p:nvPr/>
        </p:nvPicPr>
        <p:blipFill>
          <a:blip r:embed="rId2" cstate="print"/>
          <a:stretch>
            <a:fillRect/>
          </a:stretch>
        </p:blipFill>
        <p:spPr>
          <a:xfrm>
            <a:off x="0" y="1673"/>
            <a:ext cx="12192000" cy="6854653"/>
          </a:xfrm>
          <a:prstGeom prst="rect">
            <a:avLst/>
          </a:prstGeom>
        </p:spPr>
      </p:pic>
    </p:spTree>
    <p:extLst>
      <p:ext uri="{BB962C8B-B14F-4D97-AF65-F5344CB8AC3E}">
        <p14:creationId xmlns:p14="http://schemas.microsoft.com/office/powerpoint/2010/main" xmlns="" val="31031496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xmlns="" id="{26DFC82B-F342-DAFE-1635-B489755E2BEB}"/>
              </a:ext>
            </a:extLst>
          </p:cNvPr>
          <p:cNvPicPr>
            <a:picLocks noChangeAspect="1"/>
          </p:cNvPicPr>
          <p:nvPr/>
        </p:nvPicPr>
        <p:blipFill>
          <a:blip r:embed="rId2" cstate="print"/>
          <a:stretch>
            <a:fillRect/>
          </a:stretch>
        </p:blipFill>
        <p:spPr>
          <a:xfrm>
            <a:off x="0" y="1673"/>
            <a:ext cx="12192000" cy="6854653"/>
          </a:xfrm>
          <a:prstGeom prst="rect">
            <a:avLst/>
          </a:prstGeom>
        </p:spPr>
      </p:pic>
    </p:spTree>
    <p:extLst>
      <p:ext uri="{BB962C8B-B14F-4D97-AF65-F5344CB8AC3E}">
        <p14:creationId xmlns:p14="http://schemas.microsoft.com/office/powerpoint/2010/main" xmlns="" val="4134503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xmlns="" id="{302827E5-AAB1-5794-537C-4CF323A9514B}"/>
              </a:ext>
            </a:extLst>
          </p:cNvPr>
          <p:cNvPicPr>
            <a:picLocks noChangeAspect="1"/>
          </p:cNvPicPr>
          <p:nvPr/>
        </p:nvPicPr>
        <p:blipFill>
          <a:blip r:embed="rId2" cstate="print"/>
          <a:stretch>
            <a:fillRect/>
          </a:stretch>
        </p:blipFill>
        <p:spPr>
          <a:xfrm>
            <a:off x="0" y="1673"/>
            <a:ext cx="12192000" cy="6854653"/>
          </a:xfrm>
          <a:prstGeom prst="rect">
            <a:avLst/>
          </a:prstGeom>
        </p:spPr>
      </p:pic>
    </p:spTree>
    <p:extLst>
      <p:ext uri="{BB962C8B-B14F-4D97-AF65-F5344CB8AC3E}">
        <p14:creationId xmlns:p14="http://schemas.microsoft.com/office/powerpoint/2010/main" xmlns="" val="3223787193"/>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120</TotalTime>
  <Words>602</Words>
  <Application>Microsoft Office PowerPoint</Application>
  <PresentationFormat>Personalizzato</PresentationFormat>
  <Paragraphs>94</Paragraphs>
  <Slides>23</Slides>
  <Notes>0</Notes>
  <HiddenSlides>0</HiddenSlides>
  <MMClips>0</MMClips>
  <ScaleCrop>false</ScaleCrop>
  <HeadingPairs>
    <vt:vector size="4" baseType="variant">
      <vt:variant>
        <vt:lpstr>Tema</vt:lpstr>
      </vt:variant>
      <vt:variant>
        <vt:i4>1</vt:i4>
      </vt:variant>
      <vt:variant>
        <vt:lpstr>Titoli diapositive</vt:lpstr>
      </vt:variant>
      <vt:variant>
        <vt:i4>23</vt:i4>
      </vt:variant>
    </vt:vector>
  </HeadingPairs>
  <TitlesOfParts>
    <vt:vector size="24" baseType="lpstr">
      <vt:lpstr>Tema di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Pc</dc:creator>
  <cp:lastModifiedBy>ECM</cp:lastModifiedBy>
  <cp:revision>10</cp:revision>
  <dcterms:created xsi:type="dcterms:W3CDTF">2023-01-15T18:37:10Z</dcterms:created>
  <dcterms:modified xsi:type="dcterms:W3CDTF">2023-01-30T11:26:54Z</dcterms:modified>
</cp:coreProperties>
</file>