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 id="270" r:id="rId16"/>
    <p:sldId id="271"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6FED94-FDF4-F1F1-50DD-94AB082E002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7CC5297-E818-7E06-5947-B1443F55BE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4B00A78E-DEFA-5CFA-5950-3D02DEA9AF33}"/>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5C78EFA1-5C8D-CBC9-D836-394D78B0DC8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DBE5260-3D9A-E55C-FEBB-B55101E0F31D}"/>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925813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A810EF-6C84-2605-81DC-1D15168118D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EC2F100-3D64-8300-997B-B46B4177199F}"/>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15D76C8-2E3C-2D8B-DCDF-CED62AE0D517}"/>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4E1D9717-11FE-2EDF-BC55-6467F2A0D8F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D8E4D96-C858-F5A4-28F4-A90F89A1CE61}"/>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1730014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3F9B219-E42A-916E-49C5-B7CBD31573C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7E7B496-A18C-51B7-CE83-171B19A72837}"/>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858BE0-9CCA-13CB-0418-4A539552F5BF}"/>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1462D44D-A56A-0FFA-A0E5-A44AC001268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4201087-1E2D-909B-A4E2-5CE33B78667A}"/>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3229956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635E48-4D77-1D2B-8E60-3E98EE3B05A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22FC12A-7239-F167-DBBE-3B007F0C0B4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C5F1FED-E092-FA40-247D-5A8C6419FEA7}"/>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3A761360-16D5-09B1-9D78-AB8EE7BCDBE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2DD7B72-5AD5-A7EC-1EAB-1633DC84D59C}"/>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2154638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BC486E-C14A-F0E7-8735-0A26909368F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F0026C3-9317-0B48-E088-0B3F7C8911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B786B42F-5493-BEAC-ACD0-CDFE8ABFFAAF}"/>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E7F4A8EA-3562-24CE-CC1F-948EF588531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6543FEB-4AF9-9F35-36A3-E264E735A770}"/>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27377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8BB055-E919-2FBD-38E4-4AC67282D5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751BE92-B8EE-A0CF-E43E-56DAB941711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829DBC5-A48E-E080-0B89-62CB9ACC777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A9AA9AD-0A1D-FA11-5293-B003544A3F34}"/>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6" name="Segnaposto piè di pagina 5">
            <a:extLst>
              <a:ext uri="{FF2B5EF4-FFF2-40B4-BE49-F238E27FC236}">
                <a16:creationId xmlns:a16="http://schemas.microsoft.com/office/drawing/2014/main" id="{B5BD2436-FC93-2AD5-F0D5-6A43D092C8D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841BF34-26A4-6566-9D0E-34DBA0835616}"/>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3261206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ECE908-0AF8-4963-9684-D2BF828D188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2E1177E-AED8-0370-3D26-565B151E42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B4D2BE1-B995-01C5-93E3-FD95754C55F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E3CF83F-79F8-50B6-55CC-44856F2193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C751AF4F-4A24-29CF-93C8-23145991C6C2}"/>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DE2E633A-E281-9729-3510-EF1AA29722C3}"/>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8" name="Segnaposto piè di pagina 7">
            <a:extLst>
              <a:ext uri="{FF2B5EF4-FFF2-40B4-BE49-F238E27FC236}">
                <a16:creationId xmlns:a16="http://schemas.microsoft.com/office/drawing/2014/main" id="{167A5CC8-9BA6-53A2-2ADA-E3248B8A4A46}"/>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AA6D05C5-2EFC-718C-438B-D3D95F5601D9}"/>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3350459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C3A15-42FE-E6FC-2FE1-5CC3BCAAA3E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B2C79D8-CB8D-ED4B-BE1D-8FD2806C17AB}"/>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4" name="Segnaposto piè di pagina 3">
            <a:extLst>
              <a:ext uri="{FF2B5EF4-FFF2-40B4-BE49-F238E27FC236}">
                <a16:creationId xmlns:a16="http://schemas.microsoft.com/office/drawing/2014/main" id="{8296F121-A145-2553-8537-ADE7F2DF6DE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AD60F17-9E85-B5F5-31FA-5E23B974B075}"/>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3504001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A90DDBD-6432-5D1F-A70B-B2C8F22B2599}"/>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3" name="Segnaposto piè di pagina 2">
            <a:extLst>
              <a:ext uri="{FF2B5EF4-FFF2-40B4-BE49-F238E27FC236}">
                <a16:creationId xmlns:a16="http://schemas.microsoft.com/office/drawing/2014/main" id="{CA261BA4-9C7D-E3F8-9E73-0456B7A9FC1C}"/>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8B87721-A2FB-C64C-182D-8E87E05C0642}"/>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3864410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26249D-29CE-3858-C2D9-7B4CB11443D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79E951-4E16-23E0-007A-7F724774DD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55CD605-8D66-4B58-3EEB-90189A162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09364DB-BF22-8037-1944-2D48EB808FF5}"/>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6" name="Segnaposto piè di pagina 5">
            <a:extLst>
              <a:ext uri="{FF2B5EF4-FFF2-40B4-BE49-F238E27FC236}">
                <a16:creationId xmlns:a16="http://schemas.microsoft.com/office/drawing/2014/main" id="{D3AB2D48-E9B8-E6F4-BA5F-D6366134866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2ED4D6F-A7BE-D819-64B0-DF989265DE41}"/>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2844450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7D828E-A301-9ACC-87E4-E8DD0FE0D9E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2DFDB5E-5B38-DA87-F603-151D01CA17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4D9E185-008E-BC0B-8A6D-9A3540E86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9EAD6BC-74D4-118D-4C8B-F5053F34865D}"/>
              </a:ext>
            </a:extLst>
          </p:cNvPr>
          <p:cNvSpPr>
            <a:spLocks noGrp="1"/>
          </p:cNvSpPr>
          <p:nvPr>
            <p:ph type="dt" sz="half" idx="10"/>
          </p:nvPr>
        </p:nvSpPr>
        <p:spPr/>
        <p:txBody>
          <a:bodyPr/>
          <a:lstStyle/>
          <a:p>
            <a:fld id="{A74366D7-2802-4A84-88D6-D4A8939274C9}" type="datetimeFigureOut">
              <a:rPr lang="it-IT" smtClean="0"/>
              <a:t>15/12/2022</a:t>
            </a:fld>
            <a:endParaRPr lang="it-IT"/>
          </a:p>
        </p:txBody>
      </p:sp>
      <p:sp>
        <p:nvSpPr>
          <p:cNvPr id="6" name="Segnaposto piè di pagina 5">
            <a:extLst>
              <a:ext uri="{FF2B5EF4-FFF2-40B4-BE49-F238E27FC236}">
                <a16:creationId xmlns:a16="http://schemas.microsoft.com/office/drawing/2014/main" id="{14F1F489-5577-6D82-168A-A9CA16483FD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E4AC192-B63C-654E-32F9-BC242996A20B}"/>
              </a:ext>
            </a:extLst>
          </p:cNvPr>
          <p:cNvSpPr>
            <a:spLocks noGrp="1"/>
          </p:cNvSpPr>
          <p:nvPr>
            <p:ph type="sldNum" sz="quarter" idx="12"/>
          </p:nvPr>
        </p:nvSpPr>
        <p:spPr/>
        <p:txBody>
          <a:bodyPr/>
          <a:lstStyle/>
          <a:p>
            <a:fld id="{944A8243-1FAA-4030-98C1-7787F460A896}" type="slidenum">
              <a:rPr lang="it-IT" smtClean="0"/>
              <a:t>‹N›</a:t>
            </a:fld>
            <a:endParaRPr lang="it-IT"/>
          </a:p>
        </p:txBody>
      </p:sp>
    </p:spTree>
    <p:extLst>
      <p:ext uri="{BB962C8B-B14F-4D97-AF65-F5344CB8AC3E}">
        <p14:creationId xmlns:p14="http://schemas.microsoft.com/office/powerpoint/2010/main" val="239610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87CBAFBF-0AA1-8E58-6C3A-DC50ABE199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BDD08DD-D7CC-6B60-95D3-B08D148EA3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DF7A19F-704C-1EE2-C19C-517911287C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366D7-2802-4A84-88D6-D4A8939274C9}" type="datetimeFigureOut">
              <a:rPr lang="it-IT" smtClean="0"/>
              <a:t>15/12/2022</a:t>
            </a:fld>
            <a:endParaRPr lang="it-IT"/>
          </a:p>
        </p:txBody>
      </p:sp>
      <p:sp>
        <p:nvSpPr>
          <p:cNvPr id="5" name="Segnaposto piè di pagina 4">
            <a:extLst>
              <a:ext uri="{FF2B5EF4-FFF2-40B4-BE49-F238E27FC236}">
                <a16:creationId xmlns:a16="http://schemas.microsoft.com/office/drawing/2014/main" id="{D8004522-78E0-07C2-BA10-4D71296579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E060E0D0-B792-B135-06D5-F99AAB33A3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A8243-1FAA-4030-98C1-7787F460A896}" type="slidenum">
              <a:rPr lang="it-IT" smtClean="0"/>
              <a:t>‹N›</a:t>
            </a:fld>
            <a:endParaRPr lang="it-IT"/>
          </a:p>
        </p:txBody>
      </p:sp>
    </p:spTree>
    <p:extLst>
      <p:ext uri="{BB962C8B-B14F-4D97-AF65-F5344CB8AC3E}">
        <p14:creationId xmlns:p14="http://schemas.microsoft.com/office/powerpoint/2010/main" val="2812638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epicentro.iss.it/influenza/tec"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ecdc.europa.eu/en/publications-data/expert-opinion-neuraminidase-inhibitors-prevention-and-treatment-influenza-review" TargetMode="External"/><Relationship Id="rId2" Type="http://schemas.openxmlformats.org/officeDocument/2006/relationships/hyperlink" Target="http://www.who.int/mediacentre/factsheets/fs211/en/"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epicentro.iss.it/influenza/PandemiaH1N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02E64879-EA68-062D-3E72-4669FE67551D}"/>
              </a:ext>
            </a:extLst>
          </p:cNvPr>
          <p:cNvSpPr txBox="1"/>
          <p:nvPr/>
        </p:nvSpPr>
        <p:spPr>
          <a:xfrm>
            <a:off x="2093844" y="1951242"/>
            <a:ext cx="9554817" cy="4524315"/>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L’influenza è un problema di sanità pubblica con un considerevole impatto dal punto di vista epidemiologico, clinico ed economico. Ciò è riconducibile a più fattori: l’ubiquità e la contagiosità della malattia, la variabilità antigenica dei virus, l’andamento epidemico (e periodicamente pandemico) e stagionale, la possibilità di complicanze gravi in alcune categorie di soggetti (bambini, anziani, persone con comorbidità e malattie croniche), i costi di gestione in caso di complicanze e i costi sociali (giorni lavorativi persi, perdita di produttività, </a:t>
            </a:r>
            <a:r>
              <a:rPr lang="it-IT" b="0" i="0" dirty="0" err="1">
                <a:solidFill>
                  <a:srgbClr val="000000"/>
                </a:solidFill>
                <a:effectLst/>
                <a:latin typeface="Titillium Web" panose="00000500000000000000" pitchFamily="2" charset="0"/>
              </a:rPr>
              <a:t>ecc</a:t>
            </a:r>
            <a:r>
              <a:rPr lang="it-IT" b="0" i="0" dirty="0">
                <a:solidFill>
                  <a:srgbClr val="000000"/>
                </a:solidFill>
                <a:effectLst/>
                <a:latin typeface="Titillium Web" panose="00000500000000000000" pitchFamily="2" charset="0"/>
              </a:rPr>
              <a:t>).</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L’influenza è una malattia respiratoria acuta causata da virus influenzali. È una malattia stagionale che, nell’emisfero occidentale, si presenta durante il periodo invernale. Il primo isolamento nell’uomo risale al 1933 in Inghilterra (ma in precedenza erano già stati isolati virus influenzali sia nei polli che nei suini). Da allora, ne sono stati identificati </a:t>
            </a:r>
            <a:r>
              <a:rPr lang="it-IT" b="0" i="0" u="sng" dirty="0">
                <a:solidFill>
                  <a:srgbClr val="005EA8"/>
                </a:solidFill>
                <a:effectLst/>
                <a:latin typeface="Titillium Web" panose="00000500000000000000" pitchFamily="2" charset="0"/>
                <a:hlinkClick r:id="rId2"/>
              </a:rPr>
              <a:t>quattro tipi differenti</a:t>
            </a:r>
            <a:r>
              <a:rPr lang="it-IT" b="0" i="0" dirty="0">
                <a:solidFill>
                  <a:srgbClr val="000000"/>
                </a:solidFill>
                <a:effectLst/>
                <a:latin typeface="Titillium Web" panose="00000500000000000000" pitchFamily="2" charset="0"/>
              </a:rPr>
              <a:t>, tutti appartenenti alla famiglia </a:t>
            </a:r>
            <a:r>
              <a:rPr lang="it-IT" b="0" i="0" dirty="0" err="1">
                <a:solidFill>
                  <a:srgbClr val="000000"/>
                </a:solidFill>
                <a:effectLst/>
                <a:latin typeface="Titillium Web" panose="00000500000000000000" pitchFamily="2" charset="0"/>
              </a:rPr>
              <a:t>Orthomixoviridae</a:t>
            </a:r>
            <a:r>
              <a:rPr lang="it-IT" b="0" i="0" dirty="0">
                <a:solidFill>
                  <a:srgbClr val="000000"/>
                </a:solidFill>
                <a:effectLst/>
                <a:latin typeface="Titillium Web" panose="00000500000000000000" pitchFamily="2" charset="0"/>
              </a:rPr>
              <a:t>: i tipi A e i B, responsabili della sintomatologia influenzale classica; il tipo C, di scarsa rilevanza clinica (generalmente asintomatico); il tipo D, la cui possibilità di infettare l’uomo non è ancora chiara. I virus dell’influenza A sono ulteriormente suddivisi in sottotipi sulla base di differenze molecolari nelle due glicoproteine di superficie emoagglutinina (HA) e neuraminidasi (NA).</a:t>
            </a:r>
          </a:p>
        </p:txBody>
      </p:sp>
      <p:sp>
        <p:nvSpPr>
          <p:cNvPr id="6" name="CasellaDiTesto 5">
            <a:extLst>
              <a:ext uri="{FF2B5EF4-FFF2-40B4-BE49-F238E27FC236}">
                <a16:creationId xmlns:a16="http://schemas.microsoft.com/office/drawing/2014/main" id="{0F0CC4D0-1C88-E2DC-242A-1CB197E426BB}"/>
              </a:ext>
            </a:extLst>
          </p:cNvPr>
          <p:cNvSpPr txBox="1"/>
          <p:nvPr/>
        </p:nvSpPr>
        <p:spPr>
          <a:xfrm>
            <a:off x="1895061" y="781878"/>
            <a:ext cx="9090991" cy="830997"/>
          </a:xfrm>
          <a:prstGeom prst="rect">
            <a:avLst/>
          </a:prstGeom>
          <a:noFill/>
        </p:spPr>
        <p:txBody>
          <a:bodyPr wrap="square" rtlCol="0">
            <a:spAutoFit/>
          </a:bodyPr>
          <a:lstStyle/>
          <a:p>
            <a:pPr algn="ctr"/>
            <a:r>
              <a:rPr lang="it-IT" sz="4800" dirty="0"/>
              <a:t>INFLUENZA</a:t>
            </a:r>
          </a:p>
        </p:txBody>
      </p:sp>
    </p:spTree>
    <p:extLst>
      <p:ext uri="{BB962C8B-B14F-4D97-AF65-F5344CB8AC3E}">
        <p14:creationId xmlns:p14="http://schemas.microsoft.com/office/powerpoint/2010/main" val="2297218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868DABB-CB34-985B-2B45-070D6C96D4A0}"/>
              </a:ext>
            </a:extLst>
          </p:cNvPr>
          <p:cNvSpPr txBox="1"/>
          <p:nvPr/>
        </p:nvSpPr>
        <p:spPr>
          <a:xfrm>
            <a:off x="1749287" y="1170156"/>
            <a:ext cx="9766852" cy="4893647"/>
          </a:xfrm>
          <a:prstGeom prst="rect">
            <a:avLst/>
          </a:prstGeom>
          <a:noFill/>
        </p:spPr>
        <p:txBody>
          <a:bodyPr wrap="square">
            <a:spAutoFit/>
          </a:bodyPr>
          <a:lstStyle/>
          <a:p>
            <a:r>
              <a:rPr lang="it-IT" sz="2400" b="0" i="0" dirty="0">
                <a:solidFill>
                  <a:srgbClr val="000000"/>
                </a:solidFill>
                <a:effectLst/>
                <a:latin typeface="Titillium Web" panose="00000500000000000000" pitchFamily="2" charset="0"/>
              </a:rPr>
              <a:t>Esistono due classi di farmaci antivirali impiegabili nell’influenza: gli inibitori della neuraminidasi (oseltamivir -Tamiflu e zanamivir -</a:t>
            </a:r>
            <a:r>
              <a:rPr lang="it-IT" sz="2400" b="0" i="0" dirty="0" err="1">
                <a:solidFill>
                  <a:srgbClr val="000000"/>
                </a:solidFill>
                <a:effectLst/>
                <a:latin typeface="Titillium Web" panose="00000500000000000000" pitchFamily="2" charset="0"/>
              </a:rPr>
              <a:t>Relenza</a:t>
            </a:r>
            <a:r>
              <a:rPr lang="it-IT" sz="2400" b="0" i="0" dirty="0">
                <a:solidFill>
                  <a:srgbClr val="000000"/>
                </a:solidFill>
                <a:effectLst/>
                <a:latin typeface="Titillium Web" panose="00000500000000000000" pitchFamily="2" charset="0"/>
              </a:rPr>
              <a:t>) e gli inibitori della proteina virale M2 (</a:t>
            </a:r>
            <a:r>
              <a:rPr lang="it-IT" sz="2400" b="0" i="0" dirty="0" err="1">
                <a:solidFill>
                  <a:srgbClr val="000000"/>
                </a:solidFill>
                <a:effectLst/>
                <a:latin typeface="Titillium Web" panose="00000500000000000000" pitchFamily="2" charset="0"/>
              </a:rPr>
              <a:t>amantadina</a:t>
            </a:r>
            <a:r>
              <a:rPr lang="it-IT" sz="2400" b="0" i="0" dirty="0">
                <a:solidFill>
                  <a:srgbClr val="000000"/>
                </a:solidFill>
                <a:effectLst/>
                <a:latin typeface="Titillium Web" panose="00000500000000000000" pitchFamily="2" charset="0"/>
              </a:rPr>
              <a:t> e rimantadina). L’impiego degli antivirali è stato oggetto di un vivace dibattito e, attualmente, le indicazioni espresse dalle linee guida dell’</a:t>
            </a:r>
            <a:r>
              <a:rPr lang="it-IT" sz="2400" b="0" i="0" u="sng" dirty="0">
                <a:solidFill>
                  <a:srgbClr val="005EA8"/>
                </a:solidFill>
                <a:effectLst/>
                <a:latin typeface="Titillium Web" panose="00000500000000000000" pitchFamily="2" charset="0"/>
                <a:hlinkClick r:id="rId2" tooltip="Link esterno su nuova finestra"/>
              </a:rPr>
              <a:t>Oms</a:t>
            </a:r>
            <a:r>
              <a:rPr lang="it-IT" sz="2400" b="0" i="0" dirty="0">
                <a:solidFill>
                  <a:srgbClr val="000000"/>
                </a:solidFill>
                <a:effectLst/>
                <a:latin typeface="Titillium Web" panose="00000500000000000000" pitchFamily="2" charset="0"/>
              </a:rPr>
              <a:t> e </a:t>
            </a:r>
            <a:r>
              <a:rPr lang="it-IT" sz="2400" b="0" i="0" dirty="0" err="1">
                <a:solidFill>
                  <a:srgbClr val="000000"/>
                </a:solidFill>
                <a:effectLst/>
                <a:latin typeface="Titillium Web" panose="00000500000000000000" pitchFamily="2" charset="0"/>
              </a:rPr>
              <a:t>dell’</a:t>
            </a:r>
            <a:r>
              <a:rPr lang="it-IT" sz="2400" b="0" i="0" u="sng" dirty="0" err="1">
                <a:solidFill>
                  <a:srgbClr val="005EA8"/>
                </a:solidFill>
                <a:effectLst/>
                <a:latin typeface="Titillium Web" panose="00000500000000000000" pitchFamily="2" charset="0"/>
                <a:hlinkClick r:id="rId3" tooltip="Link esterno su nuova finestra"/>
              </a:rPr>
              <a:t>Ecdc</a:t>
            </a:r>
            <a:r>
              <a:rPr lang="it-IT" sz="2400" b="0" i="0" dirty="0">
                <a:solidFill>
                  <a:srgbClr val="000000"/>
                </a:solidFill>
                <a:effectLst/>
                <a:latin typeface="Titillium Web" panose="00000500000000000000" pitchFamily="2" charset="0"/>
              </a:rPr>
              <a:t> concordano nel limitarlo a casi selezionati. L’uso di routine non è appropriato, data l’irrilevanza degli esiti (riduzione statisticamente significativa ma non clinicamente significativa del decorso: diminuzione di circa un giorno della febbre negli adulti e di circa mezza giornata nei bambini), a fronte della possibilità di eventi avversi (nausea, vomito, disturbi neuropsichiatrici, alterazioni della funzione renale), oltre che di fenomeni di resistenza. In ogni modo devono essere somministrati precocemente (al massimo entro 48 dall’insorgenza dei sintomi).</a:t>
            </a:r>
            <a:endParaRPr lang="it-IT" sz="2400" dirty="0"/>
          </a:p>
        </p:txBody>
      </p:sp>
    </p:spTree>
    <p:extLst>
      <p:ext uri="{BB962C8B-B14F-4D97-AF65-F5344CB8AC3E}">
        <p14:creationId xmlns:p14="http://schemas.microsoft.com/office/powerpoint/2010/main" val="1956061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140E2B5-8BF4-A89C-A3E5-45F6BACC2B9E}"/>
              </a:ext>
            </a:extLst>
          </p:cNvPr>
          <p:cNvSpPr txBox="1"/>
          <p:nvPr/>
        </p:nvSpPr>
        <p:spPr>
          <a:xfrm>
            <a:off x="1974574" y="616158"/>
            <a:ext cx="9448800" cy="5447645"/>
          </a:xfrm>
          <a:prstGeom prst="rect">
            <a:avLst/>
          </a:prstGeom>
          <a:noFill/>
        </p:spPr>
        <p:txBody>
          <a:bodyPr wrap="square">
            <a:spAutoFit/>
          </a:bodyPr>
          <a:lstStyle/>
          <a:p>
            <a:r>
              <a:rPr lang="it-IT" sz="2400" dirty="0"/>
              <a:t>La vaccinazione</a:t>
            </a:r>
          </a:p>
          <a:p>
            <a:r>
              <a:rPr lang="it-IT" sz="2400" dirty="0"/>
              <a:t> </a:t>
            </a:r>
          </a:p>
          <a:p>
            <a:r>
              <a:rPr lang="it-IT" sz="2000" dirty="0"/>
              <a:t>La vaccinazione è la forma più efficace di prevenzione dell'influenza. L’Organizzazione Mondiale della Sanità e il Piano Nazionale Prevenzione Vaccinale 2017-19 riportano, tra gli obiettivi di copertura per la vaccinazione antinfluenzale il 75% come obiettivo minimo perseguibile e il 95% come obiettivo ottimale negli ultrasessantacinquenni e nei gruppi a rischio. Per ciò che concerne l’individuazione dei gruppi a rischio rispetto alle epidemie di influenza stagionale, ai quali la vaccinazione va offerta in via preferenziale, esiste una sostanziale concordanza, in ambito europeo, sul fatto che principali destinatari dell’offerta di vaccino antinfluenzale stagionale debbano essere le persone di età pari o superiore a 65 anni, nonché le persone di tutte le età con alcune patologie di base che aumentano il rischio di complicanze in corso di influenza e gli operatori sanitari. Pertanto, gli obiettivi della campagna vaccinale stagionale contro l’influenza sono: </a:t>
            </a:r>
          </a:p>
          <a:p>
            <a:r>
              <a:rPr lang="it-IT" sz="2000" dirty="0"/>
              <a:t>1. riduzione del rischio individuale di malattia, ospedalizzazione e morte</a:t>
            </a:r>
          </a:p>
          <a:p>
            <a:r>
              <a:rPr lang="it-IT" sz="2000" dirty="0"/>
              <a:t>2. riduzione del rischio di trasmissione a soggetti ad alto rischio di complicanze o ospedalizzazione</a:t>
            </a:r>
          </a:p>
          <a:p>
            <a:r>
              <a:rPr lang="it-IT" sz="2000" dirty="0"/>
              <a:t>3. riduzione dei costi sociali connessi con morbosità e mortalità </a:t>
            </a:r>
          </a:p>
        </p:txBody>
      </p:sp>
    </p:spTree>
    <p:extLst>
      <p:ext uri="{BB962C8B-B14F-4D97-AF65-F5344CB8AC3E}">
        <p14:creationId xmlns:p14="http://schemas.microsoft.com/office/powerpoint/2010/main" val="1644425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DC71C8C0-1264-43BD-7B31-7A615E389960}"/>
              </a:ext>
            </a:extLst>
          </p:cNvPr>
          <p:cNvSpPr txBox="1"/>
          <p:nvPr/>
        </p:nvSpPr>
        <p:spPr>
          <a:xfrm>
            <a:off x="887896" y="627829"/>
            <a:ext cx="11304104" cy="6247864"/>
          </a:xfrm>
          <a:prstGeom prst="rect">
            <a:avLst/>
          </a:prstGeom>
          <a:noFill/>
        </p:spPr>
        <p:txBody>
          <a:bodyPr wrap="square">
            <a:spAutoFit/>
          </a:bodyPr>
          <a:lstStyle/>
          <a:p>
            <a:r>
              <a:rPr lang="it-IT" sz="1600" dirty="0"/>
              <a:t>Offerta attiva e gratuita</a:t>
            </a:r>
          </a:p>
          <a:p>
            <a:r>
              <a:rPr lang="it-IT" sz="1600" dirty="0"/>
              <a:t>Persone ad alto rischio di complicanze o ricoveri correlati all'influenza:</a:t>
            </a:r>
          </a:p>
          <a:p>
            <a:r>
              <a:rPr lang="it-IT" sz="1600" dirty="0"/>
              <a:t>‐ Donne che all’inizio della stagione epidemica si trovano in gravidanza e nel periodo “</a:t>
            </a:r>
            <a:r>
              <a:rPr lang="it-IT" sz="1600" dirty="0" err="1"/>
              <a:t>postpartum</a:t>
            </a:r>
            <a:r>
              <a:rPr lang="it-IT" sz="1600" dirty="0"/>
              <a:t>”.</a:t>
            </a:r>
          </a:p>
          <a:p>
            <a:r>
              <a:rPr lang="it-IT" sz="1600" dirty="0"/>
              <a:t>‐ Soggetti dai 6 mesi ai 65 anni di età affetti da patologie che aumentano il rischio di complicanze da</a:t>
            </a:r>
          </a:p>
          <a:p>
            <a:r>
              <a:rPr lang="it-IT" sz="1600" dirty="0"/>
              <a:t>influenza:</a:t>
            </a:r>
          </a:p>
          <a:p>
            <a:r>
              <a:rPr lang="it-IT" sz="1600" dirty="0"/>
              <a:t>a) malattie croniche a carico dell'apparato respiratorio (inclusa l’asma grave, la displasia</a:t>
            </a:r>
          </a:p>
          <a:p>
            <a:r>
              <a:rPr lang="it-IT" sz="1600" dirty="0"/>
              <a:t>broncopolmonare, la fibrosi cistica e la broncopatia cronico ostruttiva-BPCO);</a:t>
            </a:r>
          </a:p>
          <a:p>
            <a:r>
              <a:rPr lang="it-IT" sz="1600" dirty="0"/>
              <a:t>b) malattie dell’apparato cardio-circolatorio, comprese le cardiopatie congenite e acquisite;</a:t>
            </a:r>
          </a:p>
          <a:p>
            <a:r>
              <a:rPr lang="it-IT" sz="1600" dirty="0"/>
              <a:t>c) diabete mellito e altre malattie metaboliche (inclusi gli obesi con indice di massa corporea BMI</a:t>
            </a:r>
          </a:p>
          <a:p>
            <a:r>
              <a:rPr lang="it-IT" sz="1600" dirty="0"/>
              <a:t>&gt;30);</a:t>
            </a:r>
          </a:p>
          <a:p>
            <a:r>
              <a:rPr lang="it-IT" sz="1600" dirty="0"/>
              <a:t>d) insufficienza renale/surrenale cronica;</a:t>
            </a:r>
          </a:p>
          <a:p>
            <a:r>
              <a:rPr lang="it-IT" sz="1600" dirty="0"/>
              <a:t>e) malattie degli organi emopoietici ed emoglobinopatie;</a:t>
            </a:r>
          </a:p>
          <a:p>
            <a:r>
              <a:rPr lang="it-IT" sz="1600" dirty="0"/>
              <a:t>f) tumori e in corso di trattamento chemioterapico;</a:t>
            </a:r>
          </a:p>
          <a:p>
            <a:r>
              <a:rPr lang="it-IT" sz="1600" dirty="0"/>
              <a:t>g) malattie congenite o acquisite che comportino carente produzione di anticorpi,</a:t>
            </a:r>
          </a:p>
          <a:p>
            <a:r>
              <a:rPr lang="it-IT" sz="1600" dirty="0"/>
              <a:t>immunosoppressione indotta da farmaci o da HIV;</a:t>
            </a:r>
          </a:p>
          <a:p>
            <a:r>
              <a:rPr lang="it-IT" sz="1600" dirty="0"/>
              <a:t>h) malattie infiammatorie croniche e sindromi da malassorbimento intestinali;</a:t>
            </a:r>
          </a:p>
          <a:p>
            <a:r>
              <a:rPr lang="it-IT" sz="1600" dirty="0"/>
              <a:t>i) patologie per le quali sono programmati importanti interventi chirurgici;</a:t>
            </a:r>
          </a:p>
          <a:p>
            <a:r>
              <a:rPr lang="it-IT" sz="1600" dirty="0"/>
              <a:t>j) patologie associate a un aumentato rischio di aspirazione delle secrezioni respiratorie (ad es.</a:t>
            </a:r>
          </a:p>
          <a:p>
            <a:r>
              <a:rPr lang="it-IT" sz="1600" dirty="0"/>
              <a:t>malattie neuromuscolari);</a:t>
            </a:r>
          </a:p>
          <a:p>
            <a:r>
              <a:rPr lang="it-IT" sz="1600" dirty="0"/>
              <a:t>k) epatopatie croniche.</a:t>
            </a:r>
          </a:p>
          <a:p>
            <a:r>
              <a:rPr lang="it-IT" sz="1600" dirty="0"/>
              <a:t>‐ Soggetti di età pari o superiore a 65 anni.</a:t>
            </a:r>
          </a:p>
          <a:p>
            <a:r>
              <a:rPr lang="it-IT" sz="1600" dirty="0"/>
              <a:t>‐ Bambini e adolescenti in trattamento a lungo termine con acido acetilsalicilico, a rischio di Sindrome di</a:t>
            </a:r>
          </a:p>
          <a:p>
            <a:r>
              <a:rPr lang="it-IT" sz="1600" dirty="0"/>
              <a:t>Reye in caso di infezione influenzale.</a:t>
            </a:r>
          </a:p>
          <a:p>
            <a:r>
              <a:rPr lang="it-IT" sz="1600" dirty="0"/>
              <a:t>‐ Individui di qualunque età ricoverati presso strutture per lungodegenti.</a:t>
            </a:r>
          </a:p>
          <a:p>
            <a:r>
              <a:rPr lang="it-IT" sz="1600" dirty="0"/>
              <a:t>‐ Familiari e contatti (adulti e bambini) di soggetti ad alto rischio di complicanze</a:t>
            </a:r>
          </a:p>
        </p:txBody>
      </p:sp>
    </p:spTree>
    <p:extLst>
      <p:ext uri="{BB962C8B-B14F-4D97-AF65-F5344CB8AC3E}">
        <p14:creationId xmlns:p14="http://schemas.microsoft.com/office/powerpoint/2010/main" val="1679822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931BA4EF-8CEA-4C16-A338-822AE1C1F2F0}"/>
              </a:ext>
            </a:extLst>
          </p:cNvPr>
          <p:cNvSpPr txBox="1"/>
          <p:nvPr/>
        </p:nvSpPr>
        <p:spPr>
          <a:xfrm>
            <a:off x="2743200" y="2139652"/>
            <a:ext cx="7739270" cy="4062651"/>
          </a:xfrm>
          <a:prstGeom prst="rect">
            <a:avLst/>
          </a:prstGeom>
          <a:noFill/>
        </p:spPr>
        <p:txBody>
          <a:bodyPr wrap="square">
            <a:spAutoFit/>
          </a:bodyPr>
          <a:lstStyle/>
          <a:p>
            <a:r>
              <a:rPr lang="it-IT" sz="2400" dirty="0"/>
              <a:t>Somministrazione simultanea di più vaccini </a:t>
            </a:r>
          </a:p>
          <a:p>
            <a:endParaRPr lang="it-IT" dirty="0"/>
          </a:p>
          <a:p>
            <a:r>
              <a:rPr lang="it-IT" sz="2400" dirty="0"/>
              <a:t>Il vaccino antinfluenzale non interferisce con la risposta immune ad altri vaccini inattivati o vivi attenuati. I soggetti che rientrano nelle categorie indicate possono ricevere, se necessario, il vaccino antinfluenzale contemporaneamente ad altri vaccini (vedi PNPV vigente), in sedi corporee e con siringhe diverse.</a:t>
            </a:r>
          </a:p>
          <a:p>
            <a:r>
              <a:rPr lang="it-IT" sz="2400" dirty="0"/>
              <a:t>E’ possibile altresì, laddove sostenibile, la </a:t>
            </a:r>
            <a:r>
              <a:rPr lang="it-IT" sz="2400" dirty="0" err="1"/>
              <a:t>cosomministrazione</a:t>
            </a:r>
            <a:r>
              <a:rPr lang="it-IT" sz="2400" dirty="0"/>
              <a:t> di tutti i vaccini antinfluenzali con i vaccini anti-SARS-CoV-2/COVID</a:t>
            </a:r>
          </a:p>
        </p:txBody>
      </p:sp>
    </p:spTree>
    <p:extLst>
      <p:ext uri="{BB962C8B-B14F-4D97-AF65-F5344CB8AC3E}">
        <p14:creationId xmlns:p14="http://schemas.microsoft.com/office/powerpoint/2010/main" val="613553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24846AE-83A6-8862-4A44-A8591F835935}"/>
              </a:ext>
            </a:extLst>
          </p:cNvPr>
          <p:cNvSpPr txBox="1"/>
          <p:nvPr/>
        </p:nvSpPr>
        <p:spPr>
          <a:xfrm>
            <a:off x="1437860" y="1275666"/>
            <a:ext cx="10330070" cy="3046988"/>
          </a:xfrm>
          <a:prstGeom prst="rect">
            <a:avLst/>
          </a:prstGeom>
          <a:noFill/>
        </p:spPr>
        <p:txBody>
          <a:bodyPr wrap="square">
            <a:spAutoFit/>
          </a:bodyPr>
          <a:lstStyle/>
          <a:p>
            <a:r>
              <a:rPr lang="it-IT" sz="3200" dirty="0"/>
              <a:t>Composizione vaccini 2022/2023</a:t>
            </a:r>
          </a:p>
          <a:p>
            <a:endParaRPr lang="it-IT" sz="3200" dirty="0"/>
          </a:p>
          <a:p>
            <a:r>
              <a:rPr lang="it-IT" sz="3200" dirty="0"/>
              <a:t> • A/Victoria/2570/2019 (H1N1) pdm09-like virus</a:t>
            </a:r>
          </a:p>
          <a:p>
            <a:r>
              <a:rPr lang="it-IT" sz="3200" dirty="0"/>
              <a:t> • A/Darwin/9/2021 (H3N2)-like virus</a:t>
            </a:r>
          </a:p>
          <a:p>
            <a:r>
              <a:rPr lang="it-IT" sz="3200" dirty="0"/>
              <a:t> • B/Austria/1359417/2021-like virus (</a:t>
            </a:r>
            <a:r>
              <a:rPr lang="it-IT" sz="3200" dirty="0" err="1"/>
              <a:t>lineaggio</a:t>
            </a:r>
            <a:r>
              <a:rPr lang="it-IT" sz="3200" dirty="0"/>
              <a:t> B/Victoria) </a:t>
            </a:r>
          </a:p>
          <a:p>
            <a:r>
              <a:rPr lang="it-IT" sz="3200" dirty="0"/>
              <a:t> • B/Phuket/3073/2013-like virus (</a:t>
            </a:r>
            <a:r>
              <a:rPr lang="it-IT" sz="3200" dirty="0" err="1"/>
              <a:t>lineaggio</a:t>
            </a:r>
            <a:r>
              <a:rPr lang="it-IT" sz="3200" dirty="0"/>
              <a:t> B/Yamagata)</a:t>
            </a:r>
          </a:p>
        </p:txBody>
      </p:sp>
    </p:spTree>
    <p:extLst>
      <p:ext uri="{BB962C8B-B14F-4D97-AF65-F5344CB8AC3E}">
        <p14:creationId xmlns:p14="http://schemas.microsoft.com/office/powerpoint/2010/main" val="1937125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56BA7B0-8BC4-DB5C-463B-CBDFFAABEABE}"/>
              </a:ext>
            </a:extLst>
          </p:cNvPr>
          <p:cNvSpPr txBox="1"/>
          <p:nvPr/>
        </p:nvSpPr>
        <p:spPr>
          <a:xfrm>
            <a:off x="1755912" y="1166842"/>
            <a:ext cx="9667461" cy="4801314"/>
          </a:xfrm>
          <a:prstGeom prst="rect">
            <a:avLst/>
          </a:prstGeom>
          <a:noFill/>
        </p:spPr>
        <p:txBody>
          <a:bodyPr wrap="square">
            <a:spAutoFit/>
          </a:bodyPr>
          <a:lstStyle/>
          <a:p>
            <a:r>
              <a:rPr lang="it-IT" dirty="0"/>
              <a:t>Soggetti addetti a servizi pubblici di primario interesse collettivo e categorie di lavoratori: </a:t>
            </a:r>
          </a:p>
          <a:p>
            <a:r>
              <a:rPr lang="it-IT" dirty="0"/>
              <a:t>‐ Medici e personale sanitario di assistenza in strutture che, attraverso le loro attività, sono in grado di trasmettere l'influenza a chi è ad alto rischio di complicanze influenzali. ‐ Forze di polizia ‐ Vigili del fuoco ‐ Altre categorie socialmente utili che potrebbero avvantaggiarsi della vaccinazione, per motivi vincolati allo svolgimento della loro attività lavorativa; a tale riguardo, la vaccinazione è raccomandata ed è facoltà delle Regioni/PP.AA. definire i principi e le modalità dell’offerta a tali categorie. ‐ Infine, è pratica internazionalmente diffusa l’offerta attiva e gratuita della vaccinazione antinfluenzale da parte dei datori di lavoro ai lavoratori particolarmente esposti per attività svolta e al fine di contenere ricadute negative sulla produttività.</a:t>
            </a:r>
          </a:p>
          <a:p>
            <a:r>
              <a:rPr lang="it-IT" dirty="0"/>
              <a:t> Personale che, per motivi di lavoro, è a contatto con animali che potrebbero costituire fonte di infezione da virus influenzali non umani: </a:t>
            </a:r>
          </a:p>
          <a:p>
            <a:r>
              <a:rPr lang="it-IT" dirty="0"/>
              <a:t>‐ Allevatori ‐ Addetti all’attività di allevamento ‐ Addetti al trasporto di animali vivi ‐ Macellatori e vaccinatori ‐ Veterinari pubblici e libero-professionisti </a:t>
            </a:r>
          </a:p>
          <a:p>
            <a:r>
              <a:rPr lang="it-IT" dirty="0"/>
              <a:t>Altre categorie cui la vaccinazione è fortemente raccomandata</a:t>
            </a:r>
          </a:p>
          <a:p>
            <a:r>
              <a:rPr lang="it-IT" dirty="0"/>
              <a:t> ‐ Donatori di sangue ‐ Bambini sani nella fascia di età 6 mesi - 6 anni. ‐ Soggetti nella fascia di età 60-64 anni, ** </a:t>
            </a:r>
          </a:p>
          <a:p>
            <a:r>
              <a:rPr lang="it-IT" dirty="0"/>
              <a:t>**Anche per la stagione 2022-2023, vista l’attuale circolazione del virus SARS-CoV-2</a:t>
            </a:r>
          </a:p>
        </p:txBody>
      </p:sp>
    </p:spTree>
    <p:extLst>
      <p:ext uri="{BB962C8B-B14F-4D97-AF65-F5344CB8AC3E}">
        <p14:creationId xmlns:p14="http://schemas.microsoft.com/office/powerpoint/2010/main" val="1665215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DB43E05C-56EE-B7B9-A626-C7AED235B3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339" y="381000"/>
            <a:ext cx="11343861" cy="6096000"/>
          </a:xfrm>
          <a:prstGeom prst="rect">
            <a:avLst/>
          </a:prstGeom>
        </p:spPr>
      </p:pic>
    </p:spTree>
    <p:extLst>
      <p:ext uri="{BB962C8B-B14F-4D97-AF65-F5344CB8AC3E}">
        <p14:creationId xmlns:p14="http://schemas.microsoft.com/office/powerpoint/2010/main" val="143570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42D53EC-9779-1684-9CB2-7F2F8591693E}"/>
              </a:ext>
            </a:extLst>
          </p:cNvPr>
          <p:cNvSpPr>
            <a:spLocks noChangeArrowheads="1"/>
          </p:cNvSpPr>
          <p:nvPr/>
        </p:nvSpPr>
        <p:spPr bwMode="auto">
          <a:xfrm>
            <a:off x="0" y="-3164636"/>
            <a:ext cx="23168038" cy="67864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300" b="1" i="0" u="none" strike="noStrike" cap="none" normalizeH="0" baseline="0">
                <a:ln>
                  <a:noFill/>
                </a:ln>
                <a:solidFill>
                  <a:srgbClr val="000000"/>
                </a:solidFill>
                <a:effectLst/>
                <a:latin typeface="Titillium Web" panose="00000500000000000000" pitchFamily="2" charset="0"/>
              </a:rPr>
              <a:t>Figura: sottotipi antigenici dell'emagglutinina (H) e della neuraminidasi (N)</a:t>
            </a:r>
            <a:endParaRPr kumimoji="0" lang="it-IT" altLang="it-IT"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300" b="0" i="0" u="none" strike="noStrike" cap="none" normalizeH="0" baseline="0">
                <a:ln>
                  <a:noFill/>
                </a:ln>
                <a:solidFill>
                  <a:srgbClr val="000000"/>
                </a:solidFill>
                <a:effectLst/>
                <a:latin typeface="Titillium Web" panose="00000500000000000000" pitchFamily="2" charset="0"/>
              </a:rPr>
              <a:t>  </a:t>
            </a:r>
            <a:r>
              <a:rPr kumimoji="0" lang="it-IT" altLang="it-IT" sz="42200" b="0" i="0" u="none" strike="noStrike" cap="none" normalizeH="0" baseline="0">
                <a:ln>
                  <a:noFill/>
                </a:ln>
                <a:solidFill>
                  <a:srgbClr val="000000"/>
                </a:solidFill>
                <a:effectLst/>
                <a:latin typeface="Titillium Web" panose="00000500000000000000" pitchFamily="2" charset="0"/>
              </a:rPr>
              <a:t>     </a:t>
            </a:r>
            <a:endParaRPr kumimoji="0" lang="it-IT" altLang="it-IT" sz="1800" b="0" i="0" u="none" strike="noStrike" cap="none" normalizeH="0" baseline="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BD04A501-1772-23A2-64B6-138314AF0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188" y="1125428"/>
            <a:ext cx="8926822" cy="5511934"/>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D1871292-6C63-489E-B81D-392564636A9D}"/>
              </a:ext>
            </a:extLst>
          </p:cNvPr>
          <p:cNvSpPr txBox="1"/>
          <p:nvPr/>
        </p:nvSpPr>
        <p:spPr>
          <a:xfrm>
            <a:off x="2511188" y="228600"/>
            <a:ext cx="8926822" cy="1077218"/>
          </a:xfrm>
          <a:prstGeom prst="rect">
            <a:avLst/>
          </a:prstGeom>
          <a:noFill/>
        </p:spPr>
        <p:txBody>
          <a:bodyPr wrap="square" rtlCol="0">
            <a:spAutoFit/>
          </a:bodyPr>
          <a:lstStyle/>
          <a:p>
            <a:pPr algn="ctr"/>
            <a:r>
              <a:rPr lang="it-IT" sz="3200" b="1" i="0" dirty="0">
                <a:solidFill>
                  <a:srgbClr val="000000"/>
                </a:solidFill>
                <a:effectLst/>
                <a:latin typeface="Titillium Web" panose="00000500000000000000" pitchFamily="2" charset="0"/>
              </a:rPr>
              <a:t>sottotipi antigenici dell'</a:t>
            </a:r>
            <a:r>
              <a:rPr lang="it-IT" sz="3200" b="1" i="0" dirty="0" err="1">
                <a:solidFill>
                  <a:srgbClr val="000000"/>
                </a:solidFill>
                <a:effectLst/>
                <a:latin typeface="Titillium Web" panose="00000500000000000000" pitchFamily="2" charset="0"/>
              </a:rPr>
              <a:t>emagglutinina</a:t>
            </a:r>
            <a:r>
              <a:rPr lang="it-IT" sz="3200" b="1" i="0" dirty="0">
                <a:solidFill>
                  <a:srgbClr val="000000"/>
                </a:solidFill>
                <a:effectLst/>
                <a:latin typeface="Titillium Web" panose="00000500000000000000" pitchFamily="2" charset="0"/>
              </a:rPr>
              <a:t> (H) e della neuraminidasi (N)</a:t>
            </a:r>
            <a:endParaRPr lang="it-IT" sz="3200" dirty="0"/>
          </a:p>
        </p:txBody>
      </p:sp>
    </p:spTree>
    <p:extLst>
      <p:ext uri="{BB962C8B-B14F-4D97-AF65-F5344CB8AC3E}">
        <p14:creationId xmlns:p14="http://schemas.microsoft.com/office/powerpoint/2010/main" val="714148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FC52625-197A-A562-7363-95CC8A780760}"/>
              </a:ext>
            </a:extLst>
          </p:cNvPr>
          <p:cNvSpPr txBox="1"/>
          <p:nvPr/>
        </p:nvSpPr>
        <p:spPr>
          <a:xfrm>
            <a:off x="2411897" y="1447154"/>
            <a:ext cx="7924800" cy="4093428"/>
          </a:xfrm>
          <a:prstGeom prst="rect">
            <a:avLst/>
          </a:prstGeom>
          <a:noFill/>
        </p:spPr>
        <p:txBody>
          <a:bodyPr wrap="square">
            <a:spAutoFit/>
          </a:bodyPr>
          <a:lstStyle/>
          <a:p>
            <a:pPr algn="l"/>
            <a:r>
              <a:rPr lang="it-IT" sz="2000" b="0" i="0" dirty="0">
                <a:solidFill>
                  <a:srgbClr val="000000"/>
                </a:solidFill>
                <a:effectLst/>
                <a:latin typeface="Titillium Web" panose="00000500000000000000" pitchFamily="2" charset="0"/>
              </a:rPr>
              <a:t>Alla base dell’epidemiologia dell’influenza vi è la marcata tendenza dei virus influenzali a mutare, cioè presentare variazioni antigeniche nelle due glicoproteine HA e NA che permettono loro di eludere la risposta immunitaria dell’ospite dovuta a precedenti infezioni e trova quindi gran parte della popolazione immunologicamente suscettibile e può quindi diffondersi ampiamente e rapidamente.</a:t>
            </a:r>
          </a:p>
          <a:p>
            <a:pPr algn="l"/>
            <a:r>
              <a:rPr lang="it-IT" sz="2000" b="0" i="0" dirty="0">
                <a:solidFill>
                  <a:srgbClr val="000000"/>
                </a:solidFill>
                <a:effectLst/>
                <a:latin typeface="Titillium Web" panose="00000500000000000000" pitchFamily="2" charset="0"/>
              </a:rPr>
              <a:t> </a:t>
            </a:r>
          </a:p>
          <a:p>
            <a:pPr algn="l"/>
            <a:r>
              <a:rPr lang="it-IT" sz="2000" b="0" i="0" dirty="0">
                <a:solidFill>
                  <a:srgbClr val="000000"/>
                </a:solidFill>
                <a:effectLst/>
                <a:latin typeface="Titillium Web" panose="00000500000000000000" pitchFamily="2" charset="0"/>
              </a:rPr>
              <a:t>Di queste variazioni molecolari va tenuto conto nella preparazione dei vaccini, la cui composizione deve essere aggiornata tutti gli anni ed in questo le attività di sorveglianza sono fondamentali per selezionare i ceppi specifici da inserire sulla base del grado di differenza epidemiologica e sierologica rispetto a ciò che ha circolato nelle stagioni precedenti.</a:t>
            </a:r>
          </a:p>
        </p:txBody>
      </p:sp>
    </p:spTree>
    <p:extLst>
      <p:ext uri="{BB962C8B-B14F-4D97-AF65-F5344CB8AC3E}">
        <p14:creationId xmlns:p14="http://schemas.microsoft.com/office/powerpoint/2010/main" val="3485850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714413CA-C212-E27D-BE50-1AEBAA3A405D}"/>
              </a:ext>
            </a:extLst>
          </p:cNvPr>
          <p:cNvSpPr txBox="1"/>
          <p:nvPr/>
        </p:nvSpPr>
        <p:spPr>
          <a:xfrm>
            <a:off x="1994452" y="814940"/>
            <a:ext cx="8203095" cy="5016758"/>
          </a:xfrm>
          <a:prstGeom prst="rect">
            <a:avLst/>
          </a:prstGeom>
          <a:noFill/>
        </p:spPr>
        <p:txBody>
          <a:bodyPr wrap="square">
            <a:spAutoFit/>
          </a:bodyPr>
          <a:lstStyle/>
          <a:p>
            <a:r>
              <a:rPr lang="it-IT" sz="2000" b="0" i="0" dirty="0">
                <a:solidFill>
                  <a:srgbClr val="000000"/>
                </a:solidFill>
                <a:effectLst/>
                <a:latin typeface="Titillium Web" panose="00000500000000000000" pitchFamily="2" charset="0"/>
              </a:rPr>
              <a:t>Le pandemie si verificano ad intervalli di tempo imprevedibili e in questo secolo sono avvenute nel 1918 (Spagnola, sottotipo H1N1 responsabile di almeno 20 milioni di decessi), nel 1957 (Asiatica, sottotipo H2N2), nel 1968 (Hong Kong, sottotipo H3N2). L’ultima pandemia influenzale, dovuta al virus </a:t>
            </a:r>
            <a:r>
              <a:rPr lang="it-IT" sz="2000" b="0" i="0" u="sng" dirty="0">
                <a:solidFill>
                  <a:srgbClr val="005EA8"/>
                </a:solidFill>
                <a:effectLst/>
                <a:latin typeface="Titillium Web" panose="00000500000000000000" pitchFamily="2" charset="0"/>
                <a:hlinkClick r:id="rId2"/>
              </a:rPr>
              <a:t>A(H1N1)pdm09</a:t>
            </a:r>
            <a:r>
              <a:rPr lang="it-IT" sz="2000" b="0" i="0" dirty="0">
                <a:solidFill>
                  <a:srgbClr val="000000"/>
                </a:solidFill>
                <a:effectLst/>
                <a:latin typeface="Titillium Web" panose="00000500000000000000" pitchFamily="2" charset="0"/>
              </a:rPr>
              <a:t> si è verificata nel 2009.  È comunque importante sottolineare che la comparsa di un ceppo con proteine di superficie radicalmente nuove, quindi di un virus influenzale completamente diverso da quelli precedentemente circolanti, non è di per sé sufficiente per il verificarsi di una pandemia. Occorre anche che il nuovo virus sia capace di trasmettersi da uomo a uomo in modo efficace. E i virus di sottotipo H5N1 isolati da vari individui ad Hong Kong nel 1997 non possedevano, fortunatamente, questa caratteristica. Un evento simile si è avuto nel 1999, quando due bambini, sempre di Hong Kong risultarono affetti da influenza causata dal virus sottotipo A(H9N2), solitamente infettivo sugli uccelli. Anche in questo caso, però, il virus non si è trasmesso ad altri individui e nessun nuovo caso è stato segnalato dopo l’aprile 1999.</a:t>
            </a:r>
            <a:endParaRPr lang="it-IT" sz="2000" dirty="0"/>
          </a:p>
        </p:txBody>
      </p:sp>
    </p:spTree>
    <p:extLst>
      <p:ext uri="{BB962C8B-B14F-4D97-AF65-F5344CB8AC3E}">
        <p14:creationId xmlns:p14="http://schemas.microsoft.com/office/powerpoint/2010/main" val="392626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28370C6-926E-32F6-4E85-80A74BBD4335}"/>
              </a:ext>
            </a:extLst>
          </p:cNvPr>
          <p:cNvSpPr txBox="1"/>
          <p:nvPr/>
        </p:nvSpPr>
        <p:spPr>
          <a:xfrm>
            <a:off x="2027583" y="754657"/>
            <a:ext cx="8746433" cy="5016758"/>
          </a:xfrm>
          <a:prstGeom prst="rect">
            <a:avLst/>
          </a:prstGeom>
          <a:noFill/>
        </p:spPr>
        <p:txBody>
          <a:bodyPr wrap="square">
            <a:spAutoFit/>
          </a:bodyPr>
          <a:lstStyle/>
          <a:p>
            <a:pPr algn="l"/>
            <a:r>
              <a:rPr lang="it-IT" sz="2000" b="0" i="0" dirty="0">
                <a:solidFill>
                  <a:srgbClr val="000000"/>
                </a:solidFill>
                <a:effectLst/>
                <a:latin typeface="Titillium Web" panose="00000500000000000000" pitchFamily="2" charset="0"/>
              </a:rPr>
              <a:t>Modalità di trasmissione</a:t>
            </a:r>
          </a:p>
          <a:p>
            <a:pPr algn="l"/>
            <a:endParaRPr lang="it-IT" sz="2000" b="0" i="0" dirty="0">
              <a:solidFill>
                <a:srgbClr val="000000"/>
              </a:solidFill>
              <a:effectLst/>
              <a:latin typeface="Titillium Web" panose="00000500000000000000" pitchFamily="2" charset="0"/>
            </a:endParaRPr>
          </a:p>
          <a:p>
            <a:pPr algn="l"/>
            <a:r>
              <a:rPr lang="it-IT" sz="2000" b="0" i="0" dirty="0">
                <a:solidFill>
                  <a:srgbClr val="000000"/>
                </a:solidFill>
                <a:effectLst/>
                <a:latin typeface="Titillium Web" panose="00000500000000000000" pitchFamily="2" charset="0"/>
              </a:rPr>
              <a:t>I virus influenzali si trasmettono prevalentemente per via aerea e si diffondono molto facilmente attraverso le goccioline di saliva che il malato produce tossendo, starnutendo o semplicemente parlando, soprattutto negli ambienti affollati e chiusi. La trasmissione avviene anche per contatto diretto con persone infette (ad esempio attraverso le mani contaminate sugli occhi, sul naso o sulla bocca) o attraverso utensili o oggetti, dato che il virus dell’influenza può persistere molto a lungo e penetrare nell’organismo attraverso le mucose.</a:t>
            </a:r>
          </a:p>
          <a:p>
            <a:pPr algn="l"/>
            <a:r>
              <a:rPr lang="it-IT" sz="2000" b="0" i="0" dirty="0">
                <a:solidFill>
                  <a:srgbClr val="000000"/>
                </a:solidFill>
                <a:effectLst/>
                <a:latin typeface="Titillium Web" panose="00000500000000000000" pitchFamily="2" charset="0"/>
              </a:rPr>
              <a:t> </a:t>
            </a:r>
          </a:p>
          <a:p>
            <a:pPr algn="l"/>
            <a:r>
              <a:rPr lang="it-IT" sz="2000" b="0" i="0" dirty="0">
                <a:solidFill>
                  <a:srgbClr val="000000"/>
                </a:solidFill>
                <a:effectLst/>
                <a:latin typeface="Titillium Web" panose="00000500000000000000" pitchFamily="2" charset="0"/>
              </a:rPr>
              <a:t>Le persone infette, sono contagiose da un giorno o due prima che i sintomi compaiono, fino a circa cinque giorni dopo l’inizio della sintomatologia, talvolta fino a 10 giorni dopo. Questo significa che il virus può essere trasmesso anche da persone apparentemente sane. I bambini e le persone con sistema immunitario indebolito, possono essere contagiosi per un tempo ancora più lungo.</a:t>
            </a:r>
          </a:p>
        </p:txBody>
      </p:sp>
    </p:spTree>
    <p:extLst>
      <p:ext uri="{BB962C8B-B14F-4D97-AF65-F5344CB8AC3E}">
        <p14:creationId xmlns:p14="http://schemas.microsoft.com/office/powerpoint/2010/main" val="91937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8E83CD3-9CB8-DA4C-FB9C-91FD3FACDBC4}"/>
              </a:ext>
            </a:extLst>
          </p:cNvPr>
          <p:cNvSpPr txBox="1"/>
          <p:nvPr/>
        </p:nvSpPr>
        <p:spPr>
          <a:xfrm>
            <a:off x="2226365" y="1012954"/>
            <a:ext cx="8216348" cy="3539430"/>
          </a:xfrm>
          <a:prstGeom prst="rect">
            <a:avLst/>
          </a:prstGeom>
          <a:noFill/>
        </p:spPr>
        <p:txBody>
          <a:bodyPr wrap="square">
            <a:spAutoFit/>
          </a:bodyPr>
          <a:lstStyle/>
          <a:p>
            <a:pPr algn="l"/>
            <a:r>
              <a:rPr lang="it-IT" sz="2800" b="0" i="0" dirty="0">
                <a:solidFill>
                  <a:srgbClr val="000000"/>
                </a:solidFill>
                <a:effectLst/>
                <a:latin typeface="Titillium Web" panose="00000500000000000000" pitchFamily="2" charset="0"/>
              </a:rPr>
              <a:t>Incidenza</a:t>
            </a:r>
          </a:p>
          <a:p>
            <a:pPr algn="l"/>
            <a:endParaRPr lang="it-IT" sz="2800" b="0" i="0" dirty="0">
              <a:solidFill>
                <a:srgbClr val="000000"/>
              </a:solidFill>
              <a:effectLst/>
              <a:latin typeface="Titillium Web" panose="00000500000000000000" pitchFamily="2" charset="0"/>
            </a:endParaRPr>
          </a:p>
          <a:p>
            <a:pPr algn="l"/>
            <a:r>
              <a:rPr lang="it-IT" sz="2800" b="0" i="0" dirty="0">
                <a:solidFill>
                  <a:srgbClr val="000000"/>
                </a:solidFill>
                <a:effectLst/>
                <a:latin typeface="Titillium Web" panose="00000500000000000000" pitchFamily="2" charset="0"/>
              </a:rPr>
              <a:t>La frequenza con cui insorgono casi di influenza, pur essendo assai diverso da stagione a stagione, si aggira mediamente intorno al 9% (</a:t>
            </a:r>
            <a:r>
              <a:rPr lang="it-IT" sz="2800" b="0" i="1" dirty="0">
                <a:solidFill>
                  <a:srgbClr val="000000"/>
                </a:solidFill>
                <a:effectLst/>
                <a:latin typeface="Titillium Web" panose="00000500000000000000" pitchFamily="2" charset="0"/>
              </a:rPr>
              <a:t>range</a:t>
            </a:r>
            <a:r>
              <a:rPr lang="it-IT" sz="2800" b="0" i="0" dirty="0">
                <a:solidFill>
                  <a:srgbClr val="000000"/>
                </a:solidFill>
                <a:effectLst/>
                <a:latin typeface="Titillium Web" panose="00000500000000000000" pitchFamily="2" charset="0"/>
              </a:rPr>
              <a:t>: 4-15%) della popolazione generale, ogni anno, mentre nella fascia d’età 0–14 anni, che è quella più colpita, l’incidenza, mediamente, è pari a circa il 26% (12-40%).</a:t>
            </a:r>
          </a:p>
        </p:txBody>
      </p:sp>
    </p:spTree>
    <p:extLst>
      <p:ext uri="{BB962C8B-B14F-4D97-AF65-F5344CB8AC3E}">
        <p14:creationId xmlns:p14="http://schemas.microsoft.com/office/powerpoint/2010/main" val="596469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CCAD3DF4-54FE-6B64-4E2E-CB29FF74E739}"/>
              </a:ext>
            </a:extLst>
          </p:cNvPr>
          <p:cNvSpPr txBox="1"/>
          <p:nvPr/>
        </p:nvSpPr>
        <p:spPr>
          <a:xfrm>
            <a:off x="1822174" y="151179"/>
            <a:ext cx="8547652" cy="6555641"/>
          </a:xfrm>
          <a:prstGeom prst="rect">
            <a:avLst/>
          </a:prstGeom>
          <a:noFill/>
        </p:spPr>
        <p:txBody>
          <a:bodyPr wrap="square">
            <a:spAutoFit/>
          </a:bodyPr>
          <a:lstStyle/>
          <a:p>
            <a:pPr algn="l"/>
            <a:r>
              <a:rPr lang="it-IT" sz="2400" b="0" i="0" dirty="0">
                <a:solidFill>
                  <a:srgbClr val="000000"/>
                </a:solidFill>
                <a:effectLst/>
                <a:latin typeface="Titillium Web" panose="00000500000000000000" pitchFamily="2" charset="0"/>
              </a:rPr>
              <a:t>Sintomi</a:t>
            </a:r>
          </a:p>
          <a:p>
            <a:pPr algn="l"/>
            <a:endParaRPr lang="it-IT" sz="2000" b="0" i="0" dirty="0">
              <a:solidFill>
                <a:srgbClr val="000000"/>
              </a:solidFill>
              <a:effectLst/>
              <a:latin typeface="Titillium Web" panose="00000500000000000000" pitchFamily="2" charset="0"/>
            </a:endParaRPr>
          </a:p>
          <a:p>
            <a:pPr algn="l"/>
            <a:r>
              <a:rPr lang="it-IT" sz="2000" b="0" i="0" dirty="0">
                <a:solidFill>
                  <a:srgbClr val="000000"/>
                </a:solidFill>
                <a:effectLst/>
                <a:latin typeface="Titillium Web" panose="00000500000000000000" pitchFamily="2" charset="0"/>
              </a:rPr>
              <a:t>L’influenza è contraddistinta da un repentino manifestarsi di sintomi generali e respiratori, dopo un’incubazione in genere abbastanza breve (circa 1-2 giorni) e che durano solitamente per 3-4 giorni, potendo tuttavia prolungarsi per una/due settimane: febbre, che si manifesta bruscamente, accompagnata da brividi, dolori ossei e muscolari, mal di testa, grave malessere generale, astenia, mialgia, mal di gola, raffreddore, tosse non catarrale e congiuntivite.</a:t>
            </a:r>
          </a:p>
          <a:p>
            <a:pPr algn="l"/>
            <a:r>
              <a:rPr lang="it-IT" sz="2000" b="0" i="0" dirty="0">
                <a:solidFill>
                  <a:srgbClr val="000000"/>
                </a:solidFill>
                <a:effectLst/>
                <a:latin typeface="Titillium Web" panose="00000500000000000000" pitchFamily="2" charset="0"/>
              </a:rPr>
              <a:t> </a:t>
            </a:r>
          </a:p>
          <a:p>
            <a:pPr algn="l"/>
            <a:r>
              <a:rPr lang="it-IT" sz="2000" b="0" i="0" dirty="0">
                <a:solidFill>
                  <a:srgbClr val="000000"/>
                </a:solidFill>
                <a:effectLst/>
                <a:latin typeface="Titillium Web" panose="00000500000000000000" pitchFamily="2" charset="0"/>
              </a:rPr>
              <a:t>La vera sindrome influenzale è caratterizzata dalla febbre, da sintomi delle vie respiratorie, che sono sempre interessate, e da manifestazioni generali, a carico dell’intero organismo. In particolare la febbre si presenta improvvisamente ed è in genere alta superiore ai 38°C, nei bambini con puntate anche fino a 39-40°C, accompagnata da tosse (di solito secca), dolori ossei e muscolari diffusi, mal di testa, grave malessere (spossatezza), mal di gola e naso che cola. La tosse può essere grave e molto fastidiosa, può durare 2 o più settimane. Possono essere presenti altri sintomi come fotofobia (eccessiva sensibilità e intolleranza alla luce) e inappetenza. Non sono comuni sintomi a carico del tratto gastrointestinale, quali nausea, vomito, diarrea, poiché di solito sono provocati da virus simil-influenzali, ma possono presentarsi soprattutto nei bambini.</a:t>
            </a:r>
          </a:p>
        </p:txBody>
      </p:sp>
    </p:spTree>
    <p:extLst>
      <p:ext uri="{BB962C8B-B14F-4D97-AF65-F5344CB8AC3E}">
        <p14:creationId xmlns:p14="http://schemas.microsoft.com/office/powerpoint/2010/main" val="256325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5506A713-715B-37E9-9513-ECF766235839}"/>
              </a:ext>
            </a:extLst>
          </p:cNvPr>
          <p:cNvSpPr txBox="1"/>
          <p:nvPr/>
        </p:nvSpPr>
        <p:spPr>
          <a:xfrm>
            <a:off x="993913" y="903530"/>
            <a:ext cx="10919792" cy="5447645"/>
          </a:xfrm>
          <a:prstGeom prst="rect">
            <a:avLst/>
          </a:prstGeom>
          <a:noFill/>
        </p:spPr>
        <p:txBody>
          <a:bodyPr wrap="square">
            <a:spAutoFit/>
          </a:bodyPr>
          <a:lstStyle/>
          <a:p>
            <a:pPr algn="l"/>
            <a:r>
              <a:rPr lang="it-IT" sz="2400" b="0" i="0" dirty="0">
                <a:solidFill>
                  <a:srgbClr val="000000"/>
                </a:solidFill>
                <a:effectLst/>
                <a:latin typeface="Titillium Web" panose="00000500000000000000" pitchFamily="2" charset="0"/>
              </a:rPr>
              <a:t>Complicanze</a:t>
            </a:r>
          </a:p>
          <a:p>
            <a:pPr algn="l"/>
            <a:r>
              <a:rPr lang="it-IT" b="0" i="0" dirty="0">
                <a:solidFill>
                  <a:srgbClr val="000000"/>
                </a:solidFill>
                <a:effectLst/>
                <a:latin typeface="Titillium Web" panose="00000500000000000000" pitchFamily="2" charset="0"/>
              </a:rPr>
              <a:t>La maggior parte delle persone guarisce entro una settimana senza richiedere cure mediche e nel soggetto sano l’influenza raramente dà luogo a complicazioni. Tuttavia in alcuni casi possono verificarsi complicanze gravi o la morte nelle persone ad alto rischio, fra cui: donne in gravidanza, bambini fra i 6 mesi e i 5 anni, anziani, pazienti con malattie croniche o sottoposti a terapie che indeboliscono il sistema immunitario, obesi gravi, personale sanitario.</a:t>
            </a:r>
          </a:p>
          <a:p>
            <a:pPr algn="l"/>
            <a:r>
              <a:rPr lang="it-IT" b="0" i="0" dirty="0">
                <a:solidFill>
                  <a:srgbClr val="000000"/>
                </a:solidFill>
                <a:effectLst/>
                <a:latin typeface="Titillium Web" panose="00000500000000000000" pitchFamily="2" charset="0"/>
              </a:rPr>
              <a:t>La complicanza più comune è la sovrapposizione di un’infezione batterica a carico dell’apparato respiratorio (che può quindi portare a bronchite, ed aggravarsi fino a sviluppare una polmonite) e dell’orecchio (otite, sinusite, soprattutto nei bambini), ma anche complicanze a carico dell’apparato cardiovascolare (miocardite) e del sistema nervoso, oltre che l’aggravamento di malattie preesistenti. Più della metà dei casi complicati si registrano nei soggetti di età superiore ai 65 anni.</a:t>
            </a:r>
          </a:p>
          <a:p>
            <a:pPr algn="l"/>
            <a:r>
              <a:rPr lang="it-IT" b="0" i="0" dirty="0">
                <a:solidFill>
                  <a:srgbClr val="000000"/>
                </a:solidFill>
                <a:effectLst/>
                <a:latin typeface="Titillium Web" panose="00000500000000000000" pitchFamily="2" charset="0"/>
              </a:rPr>
              <a:t>Nelle persone con diabete, l’influenza può influenzare i livelli di zucchero nel sangue, causando potenzialmente iperglicemia o, nelle persone con diabete di tipo 1, chetoacidosi diabetica.</a:t>
            </a:r>
          </a:p>
          <a:p>
            <a:pPr algn="l"/>
            <a:r>
              <a:rPr lang="it-IT" b="0" i="0" dirty="0">
                <a:solidFill>
                  <a:srgbClr val="000000"/>
                </a:solidFill>
                <a:effectLst/>
                <a:latin typeface="Titillium Web" panose="00000500000000000000" pitchFamily="2" charset="0"/>
              </a:rPr>
              <a:t>Nel caso in cui si contragga durante la gravidanza, può insorgere un travaglio prematuro (prima della 37° settimana di gravidanza), o un basso peso alla nascita del bambino. Occasionalmente può causare aborto spontaneo o parto prematuro.</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Complicazioni meno comuni dell’influenza includono: tonsillite, otite, sinusite, convulsioni (nel bambino con febbre alta), meningite, encefalite.</a:t>
            </a:r>
          </a:p>
        </p:txBody>
      </p:sp>
    </p:spTree>
    <p:extLst>
      <p:ext uri="{BB962C8B-B14F-4D97-AF65-F5344CB8AC3E}">
        <p14:creationId xmlns:p14="http://schemas.microsoft.com/office/powerpoint/2010/main" val="759349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6E49D81-E16A-FF69-88E8-98DA27678E49}"/>
              </a:ext>
            </a:extLst>
          </p:cNvPr>
          <p:cNvSpPr txBox="1"/>
          <p:nvPr/>
        </p:nvSpPr>
        <p:spPr>
          <a:xfrm>
            <a:off x="927652" y="339159"/>
            <a:ext cx="10495722" cy="6370975"/>
          </a:xfrm>
          <a:prstGeom prst="rect">
            <a:avLst/>
          </a:prstGeom>
          <a:noFill/>
        </p:spPr>
        <p:txBody>
          <a:bodyPr wrap="square">
            <a:spAutoFit/>
          </a:bodyPr>
          <a:lstStyle/>
          <a:p>
            <a:pPr algn="l"/>
            <a:r>
              <a:rPr lang="it-IT" sz="2400" b="0" i="0" dirty="0">
                <a:solidFill>
                  <a:srgbClr val="000000"/>
                </a:solidFill>
                <a:effectLst/>
                <a:latin typeface="Titillium Web" panose="00000500000000000000" pitchFamily="2" charset="0"/>
              </a:rPr>
              <a:t>Terapia</a:t>
            </a:r>
          </a:p>
          <a:p>
            <a:pPr algn="l"/>
            <a:r>
              <a:rPr lang="it-IT" sz="2400" b="0" i="0" dirty="0">
                <a:solidFill>
                  <a:srgbClr val="000000"/>
                </a:solidFill>
                <a:effectLst/>
                <a:latin typeface="Titillium Web" panose="00000500000000000000" pitchFamily="2" charset="0"/>
              </a:rPr>
              <a:t>Le persone in forma e sane, di solito non hanno necessità di consultare un medico nel caso in cui contraggano l’influenza o abbiamo sintomi simil-influenzali. Il miglior rimedio è il riposo a casa, stare al caldo e bere molta acqua per evitare la disidratazione. Si può assumerne se necessario, paracetamolo o ibuprofene per abbassare la temperatura se la febbre è elevata e alleviare i dolori; astenersi dal lavoro o da scuola fino alla guarigione che per la maggior parte delle persone, richiede circa una settimana.</a:t>
            </a:r>
          </a:p>
          <a:p>
            <a:pPr algn="l"/>
            <a:r>
              <a:rPr lang="it-IT" sz="2400" b="0" i="0" dirty="0">
                <a:solidFill>
                  <a:srgbClr val="000000"/>
                </a:solidFill>
                <a:effectLst/>
                <a:latin typeface="Titillium Web" panose="00000500000000000000" pitchFamily="2" charset="0"/>
              </a:rPr>
              <a:t> </a:t>
            </a:r>
          </a:p>
          <a:p>
            <a:pPr algn="l"/>
            <a:r>
              <a:rPr lang="it-IT" sz="2400" b="0" i="0" dirty="0">
                <a:solidFill>
                  <a:srgbClr val="000000"/>
                </a:solidFill>
                <a:effectLst/>
                <a:latin typeface="Titillium Web" panose="00000500000000000000" pitchFamily="2" charset="0"/>
              </a:rPr>
              <a:t>Se sono invece presenti condizioni di rischio, o altre situazioni di fragilità, va presa in considerazione una visita dal medico di famiglia. In particolare nel caso di: soggetti di 65 anni di età o oltre, donne incinte, presenza di malattie croniche, indebolimento del sistema immunitario - per esempio, per chemioterapia, se si sviluppa dolore al petto, mancanza di respiro o difficoltà di respirazione, o tosse con sangue, peggioramento del quadro clinico dopo una settimana. In queste situazioni, potrebbe essere necessaria una terapia farmacologica per attenuare i sintomi e aiutare a recuperare più rapidamente.</a:t>
            </a:r>
          </a:p>
        </p:txBody>
      </p:sp>
    </p:spTree>
    <p:extLst>
      <p:ext uri="{BB962C8B-B14F-4D97-AF65-F5344CB8AC3E}">
        <p14:creationId xmlns:p14="http://schemas.microsoft.com/office/powerpoint/2010/main" val="33951980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2492</Words>
  <Application>Microsoft Office PowerPoint</Application>
  <PresentationFormat>Widescreen</PresentationFormat>
  <Paragraphs>84</Paragraphs>
  <Slides>16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16</vt:i4>
      </vt:variant>
    </vt:vector>
  </HeadingPairs>
  <TitlesOfParts>
    <vt:vector size="21" baseType="lpstr">
      <vt:lpstr>Arial</vt:lpstr>
      <vt:lpstr>Calibri</vt:lpstr>
      <vt:lpstr>Calibri Light</vt:lpstr>
      <vt:lpstr>Titillium Web</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Pc</dc:creator>
  <cp:lastModifiedBy>Pc</cp:lastModifiedBy>
  <cp:revision>2</cp:revision>
  <dcterms:created xsi:type="dcterms:W3CDTF">2022-12-15T14:46:42Z</dcterms:created>
  <dcterms:modified xsi:type="dcterms:W3CDTF">2022-12-15T15:57:41Z</dcterms:modified>
</cp:coreProperties>
</file>