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70" r:id="rId14"/>
    <p:sldId id="269" r:id="rId15"/>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1" d="100"/>
          <a:sy n="71" d="100"/>
        </p:scale>
        <p:origin x="1109" y="-78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4964D3-6CBC-6ECB-BC20-23D4D8D23314}"/>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B0DECE0E-5FD5-2375-BF9C-C48CD94BCD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E54205A3-EFC7-2E3C-D0B3-20BD09BC35C9}"/>
              </a:ext>
            </a:extLst>
          </p:cNvPr>
          <p:cNvSpPr>
            <a:spLocks noGrp="1"/>
          </p:cNvSpPr>
          <p:nvPr>
            <p:ph type="dt" sz="half" idx="10"/>
          </p:nvPr>
        </p:nvSpPr>
        <p:spPr/>
        <p:txBody>
          <a:bodyPr/>
          <a:lstStyle/>
          <a:p>
            <a:fld id="{5D3A92D8-EDC2-4B65-84D6-4A6C0192D304}" type="datetimeFigureOut">
              <a:rPr lang="it-IT" smtClean="0"/>
              <a:t>22/01/2023</a:t>
            </a:fld>
            <a:endParaRPr lang="it-IT"/>
          </a:p>
        </p:txBody>
      </p:sp>
      <p:sp>
        <p:nvSpPr>
          <p:cNvPr id="5" name="Segnaposto piè di pagina 4">
            <a:extLst>
              <a:ext uri="{FF2B5EF4-FFF2-40B4-BE49-F238E27FC236}">
                <a16:creationId xmlns:a16="http://schemas.microsoft.com/office/drawing/2014/main" id="{4AD2CEC3-CFF7-F141-C242-D7E13039052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D87C6B8-11CA-C7B6-DD24-FFCDA93A42B7}"/>
              </a:ext>
            </a:extLst>
          </p:cNvPr>
          <p:cNvSpPr>
            <a:spLocks noGrp="1"/>
          </p:cNvSpPr>
          <p:nvPr>
            <p:ph type="sldNum" sz="quarter" idx="12"/>
          </p:nvPr>
        </p:nvSpPr>
        <p:spPr/>
        <p:txBody>
          <a:bodyPr/>
          <a:lstStyle/>
          <a:p>
            <a:fld id="{995C48B1-714D-4904-A836-5EDAA65821FA}" type="slidenum">
              <a:rPr lang="it-IT" smtClean="0"/>
              <a:t>‹N›</a:t>
            </a:fld>
            <a:endParaRPr lang="it-IT"/>
          </a:p>
        </p:txBody>
      </p:sp>
    </p:spTree>
    <p:extLst>
      <p:ext uri="{BB962C8B-B14F-4D97-AF65-F5344CB8AC3E}">
        <p14:creationId xmlns:p14="http://schemas.microsoft.com/office/powerpoint/2010/main" val="3597803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5DABAC2-1B80-5016-18E8-1BC23B3F0247}"/>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BE70F3BD-639C-31B8-3381-9423ECCBB398}"/>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1A0116D-C5A7-4E3D-ABA4-FB2537BF6DC9}"/>
              </a:ext>
            </a:extLst>
          </p:cNvPr>
          <p:cNvSpPr>
            <a:spLocks noGrp="1"/>
          </p:cNvSpPr>
          <p:nvPr>
            <p:ph type="dt" sz="half" idx="10"/>
          </p:nvPr>
        </p:nvSpPr>
        <p:spPr/>
        <p:txBody>
          <a:bodyPr/>
          <a:lstStyle/>
          <a:p>
            <a:fld id="{5D3A92D8-EDC2-4B65-84D6-4A6C0192D304}" type="datetimeFigureOut">
              <a:rPr lang="it-IT" smtClean="0"/>
              <a:t>22/01/2023</a:t>
            </a:fld>
            <a:endParaRPr lang="it-IT"/>
          </a:p>
        </p:txBody>
      </p:sp>
      <p:sp>
        <p:nvSpPr>
          <p:cNvPr id="5" name="Segnaposto piè di pagina 4">
            <a:extLst>
              <a:ext uri="{FF2B5EF4-FFF2-40B4-BE49-F238E27FC236}">
                <a16:creationId xmlns:a16="http://schemas.microsoft.com/office/drawing/2014/main" id="{13313098-7EF3-30EA-69C1-F29714099D2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5C2B92F-9690-BC55-2DEA-44F6EFEFC71B}"/>
              </a:ext>
            </a:extLst>
          </p:cNvPr>
          <p:cNvSpPr>
            <a:spLocks noGrp="1"/>
          </p:cNvSpPr>
          <p:nvPr>
            <p:ph type="sldNum" sz="quarter" idx="12"/>
          </p:nvPr>
        </p:nvSpPr>
        <p:spPr/>
        <p:txBody>
          <a:bodyPr/>
          <a:lstStyle/>
          <a:p>
            <a:fld id="{995C48B1-714D-4904-A836-5EDAA65821FA}" type="slidenum">
              <a:rPr lang="it-IT" smtClean="0"/>
              <a:t>‹N›</a:t>
            </a:fld>
            <a:endParaRPr lang="it-IT"/>
          </a:p>
        </p:txBody>
      </p:sp>
    </p:spTree>
    <p:extLst>
      <p:ext uri="{BB962C8B-B14F-4D97-AF65-F5344CB8AC3E}">
        <p14:creationId xmlns:p14="http://schemas.microsoft.com/office/powerpoint/2010/main" val="2263513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BBCE68C2-46EC-AF13-271B-78BF248F5063}"/>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EB20BFFB-43BF-D8FE-849A-8D84213B4FC1}"/>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B4A2A1D-0ED2-7DCD-A1A0-7F33172BBF39}"/>
              </a:ext>
            </a:extLst>
          </p:cNvPr>
          <p:cNvSpPr>
            <a:spLocks noGrp="1"/>
          </p:cNvSpPr>
          <p:nvPr>
            <p:ph type="dt" sz="half" idx="10"/>
          </p:nvPr>
        </p:nvSpPr>
        <p:spPr/>
        <p:txBody>
          <a:bodyPr/>
          <a:lstStyle/>
          <a:p>
            <a:fld id="{5D3A92D8-EDC2-4B65-84D6-4A6C0192D304}" type="datetimeFigureOut">
              <a:rPr lang="it-IT" smtClean="0"/>
              <a:t>22/01/2023</a:t>
            </a:fld>
            <a:endParaRPr lang="it-IT"/>
          </a:p>
        </p:txBody>
      </p:sp>
      <p:sp>
        <p:nvSpPr>
          <p:cNvPr id="5" name="Segnaposto piè di pagina 4">
            <a:extLst>
              <a:ext uri="{FF2B5EF4-FFF2-40B4-BE49-F238E27FC236}">
                <a16:creationId xmlns:a16="http://schemas.microsoft.com/office/drawing/2014/main" id="{8DEF2137-8886-C39F-B82F-E30F7BAE580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A077E9D-932C-073F-929A-E8CB25F95749}"/>
              </a:ext>
            </a:extLst>
          </p:cNvPr>
          <p:cNvSpPr>
            <a:spLocks noGrp="1"/>
          </p:cNvSpPr>
          <p:nvPr>
            <p:ph type="sldNum" sz="quarter" idx="12"/>
          </p:nvPr>
        </p:nvSpPr>
        <p:spPr/>
        <p:txBody>
          <a:bodyPr/>
          <a:lstStyle/>
          <a:p>
            <a:fld id="{995C48B1-714D-4904-A836-5EDAA65821FA}" type="slidenum">
              <a:rPr lang="it-IT" smtClean="0"/>
              <a:t>‹N›</a:t>
            </a:fld>
            <a:endParaRPr lang="it-IT"/>
          </a:p>
        </p:txBody>
      </p:sp>
    </p:spTree>
    <p:extLst>
      <p:ext uri="{BB962C8B-B14F-4D97-AF65-F5344CB8AC3E}">
        <p14:creationId xmlns:p14="http://schemas.microsoft.com/office/powerpoint/2010/main" val="1299855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3E42BDA-332A-4BFA-C91B-903B4351D57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60FDD2A-04FA-5118-896C-9BC0D74B7CDF}"/>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9DF8028-5195-E6C4-E879-646E47B661FB}"/>
              </a:ext>
            </a:extLst>
          </p:cNvPr>
          <p:cNvSpPr>
            <a:spLocks noGrp="1"/>
          </p:cNvSpPr>
          <p:nvPr>
            <p:ph type="dt" sz="half" idx="10"/>
          </p:nvPr>
        </p:nvSpPr>
        <p:spPr/>
        <p:txBody>
          <a:bodyPr/>
          <a:lstStyle/>
          <a:p>
            <a:fld id="{5D3A92D8-EDC2-4B65-84D6-4A6C0192D304}" type="datetimeFigureOut">
              <a:rPr lang="it-IT" smtClean="0"/>
              <a:t>22/01/2023</a:t>
            </a:fld>
            <a:endParaRPr lang="it-IT"/>
          </a:p>
        </p:txBody>
      </p:sp>
      <p:sp>
        <p:nvSpPr>
          <p:cNvPr id="5" name="Segnaposto piè di pagina 4">
            <a:extLst>
              <a:ext uri="{FF2B5EF4-FFF2-40B4-BE49-F238E27FC236}">
                <a16:creationId xmlns:a16="http://schemas.microsoft.com/office/drawing/2014/main" id="{962B500B-A65A-75F3-75CD-D35DC99D9A8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F01B390-E7E6-0086-6F6A-379DB2FB9B17}"/>
              </a:ext>
            </a:extLst>
          </p:cNvPr>
          <p:cNvSpPr>
            <a:spLocks noGrp="1"/>
          </p:cNvSpPr>
          <p:nvPr>
            <p:ph type="sldNum" sz="quarter" idx="12"/>
          </p:nvPr>
        </p:nvSpPr>
        <p:spPr/>
        <p:txBody>
          <a:bodyPr/>
          <a:lstStyle/>
          <a:p>
            <a:fld id="{995C48B1-714D-4904-A836-5EDAA65821FA}" type="slidenum">
              <a:rPr lang="it-IT" smtClean="0"/>
              <a:t>‹N›</a:t>
            </a:fld>
            <a:endParaRPr lang="it-IT"/>
          </a:p>
        </p:txBody>
      </p:sp>
    </p:spTree>
    <p:extLst>
      <p:ext uri="{BB962C8B-B14F-4D97-AF65-F5344CB8AC3E}">
        <p14:creationId xmlns:p14="http://schemas.microsoft.com/office/powerpoint/2010/main" val="639161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83AD456-99D2-BDD7-277F-DD11635DC24C}"/>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CD626005-3DD0-77D8-3A9A-114D7A296BF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A1340F42-A7E6-42E2-6804-EFF86D523325}"/>
              </a:ext>
            </a:extLst>
          </p:cNvPr>
          <p:cNvSpPr>
            <a:spLocks noGrp="1"/>
          </p:cNvSpPr>
          <p:nvPr>
            <p:ph type="dt" sz="half" idx="10"/>
          </p:nvPr>
        </p:nvSpPr>
        <p:spPr/>
        <p:txBody>
          <a:bodyPr/>
          <a:lstStyle/>
          <a:p>
            <a:fld id="{5D3A92D8-EDC2-4B65-84D6-4A6C0192D304}" type="datetimeFigureOut">
              <a:rPr lang="it-IT" smtClean="0"/>
              <a:t>22/01/2023</a:t>
            </a:fld>
            <a:endParaRPr lang="it-IT"/>
          </a:p>
        </p:txBody>
      </p:sp>
      <p:sp>
        <p:nvSpPr>
          <p:cNvPr id="5" name="Segnaposto piè di pagina 4">
            <a:extLst>
              <a:ext uri="{FF2B5EF4-FFF2-40B4-BE49-F238E27FC236}">
                <a16:creationId xmlns:a16="http://schemas.microsoft.com/office/drawing/2014/main" id="{7ADD582A-818A-E3FC-AE44-5AB93373C97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46EF28B-4A94-327F-92C2-BBC33F159B2A}"/>
              </a:ext>
            </a:extLst>
          </p:cNvPr>
          <p:cNvSpPr>
            <a:spLocks noGrp="1"/>
          </p:cNvSpPr>
          <p:nvPr>
            <p:ph type="sldNum" sz="quarter" idx="12"/>
          </p:nvPr>
        </p:nvSpPr>
        <p:spPr/>
        <p:txBody>
          <a:bodyPr/>
          <a:lstStyle/>
          <a:p>
            <a:fld id="{995C48B1-714D-4904-A836-5EDAA65821FA}" type="slidenum">
              <a:rPr lang="it-IT" smtClean="0"/>
              <a:t>‹N›</a:t>
            </a:fld>
            <a:endParaRPr lang="it-IT"/>
          </a:p>
        </p:txBody>
      </p:sp>
    </p:spTree>
    <p:extLst>
      <p:ext uri="{BB962C8B-B14F-4D97-AF65-F5344CB8AC3E}">
        <p14:creationId xmlns:p14="http://schemas.microsoft.com/office/powerpoint/2010/main" val="18517631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87036D-A08D-6EDA-6560-DEE3CE63FF17}"/>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A749F23-5114-8823-0BA6-3F41131B426C}"/>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FFC808EA-53B5-AA25-E896-863D3DAAF09F}"/>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C7842B95-B34A-40A9-E7DA-3CE12E95C6B7}"/>
              </a:ext>
            </a:extLst>
          </p:cNvPr>
          <p:cNvSpPr>
            <a:spLocks noGrp="1"/>
          </p:cNvSpPr>
          <p:nvPr>
            <p:ph type="dt" sz="half" idx="10"/>
          </p:nvPr>
        </p:nvSpPr>
        <p:spPr/>
        <p:txBody>
          <a:bodyPr/>
          <a:lstStyle/>
          <a:p>
            <a:fld id="{5D3A92D8-EDC2-4B65-84D6-4A6C0192D304}" type="datetimeFigureOut">
              <a:rPr lang="it-IT" smtClean="0"/>
              <a:t>22/01/2023</a:t>
            </a:fld>
            <a:endParaRPr lang="it-IT"/>
          </a:p>
        </p:txBody>
      </p:sp>
      <p:sp>
        <p:nvSpPr>
          <p:cNvPr id="6" name="Segnaposto piè di pagina 5">
            <a:extLst>
              <a:ext uri="{FF2B5EF4-FFF2-40B4-BE49-F238E27FC236}">
                <a16:creationId xmlns:a16="http://schemas.microsoft.com/office/drawing/2014/main" id="{69BB5316-6920-BBBB-E92F-A34B1B235D0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4622ACFC-3A1F-B68C-55B9-003BB3824F4B}"/>
              </a:ext>
            </a:extLst>
          </p:cNvPr>
          <p:cNvSpPr>
            <a:spLocks noGrp="1"/>
          </p:cNvSpPr>
          <p:nvPr>
            <p:ph type="sldNum" sz="quarter" idx="12"/>
          </p:nvPr>
        </p:nvSpPr>
        <p:spPr/>
        <p:txBody>
          <a:bodyPr/>
          <a:lstStyle/>
          <a:p>
            <a:fld id="{995C48B1-714D-4904-A836-5EDAA65821FA}" type="slidenum">
              <a:rPr lang="it-IT" smtClean="0"/>
              <a:t>‹N›</a:t>
            </a:fld>
            <a:endParaRPr lang="it-IT"/>
          </a:p>
        </p:txBody>
      </p:sp>
    </p:spTree>
    <p:extLst>
      <p:ext uri="{BB962C8B-B14F-4D97-AF65-F5344CB8AC3E}">
        <p14:creationId xmlns:p14="http://schemas.microsoft.com/office/powerpoint/2010/main" val="3411558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BD0605E-92CD-1B2B-D286-07197789FEE4}"/>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E907475A-A83E-2689-E2A0-2E77127CCA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71E5D11F-594A-EB89-A035-0FC6D5C05608}"/>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00455ACF-C460-92C4-EEF8-7EC1A3ED076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83C8D7B4-8B76-DCAB-4AF8-950CB0D047CD}"/>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CF1385F2-7DE9-246B-5FC2-AD7167975B6D}"/>
              </a:ext>
            </a:extLst>
          </p:cNvPr>
          <p:cNvSpPr>
            <a:spLocks noGrp="1"/>
          </p:cNvSpPr>
          <p:nvPr>
            <p:ph type="dt" sz="half" idx="10"/>
          </p:nvPr>
        </p:nvSpPr>
        <p:spPr/>
        <p:txBody>
          <a:bodyPr/>
          <a:lstStyle/>
          <a:p>
            <a:fld id="{5D3A92D8-EDC2-4B65-84D6-4A6C0192D304}" type="datetimeFigureOut">
              <a:rPr lang="it-IT" smtClean="0"/>
              <a:t>22/01/2023</a:t>
            </a:fld>
            <a:endParaRPr lang="it-IT"/>
          </a:p>
        </p:txBody>
      </p:sp>
      <p:sp>
        <p:nvSpPr>
          <p:cNvPr id="8" name="Segnaposto piè di pagina 7">
            <a:extLst>
              <a:ext uri="{FF2B5EF4-FFF2-40B4-BE49-F238E27FC236}">
                <a16:creationId xmlns:a16="http://schemas.microsoft.com/office/drawing/2014/main" id="{B4F3B8E2-DC9C-2EB4-FD01-C92D26029EE6}"/>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67E2102E-221B-1543-CBE5-B3333976C13C}"/>
              </a:ext>
            </a:extLst>
          </p:cNvPr>
          <p:cNvSpPr>
            <a:spLocks noGrp="1"/>
          </p:cNvSpPr>
          <p:nvPr>
            <p:ph type="sldNum" sz="quarter" idx="12"/>
          </p:nvPr>
        </p:nvSpPr>
        <p:spPr/>
        <p:txBody>
          <a:bodyPr/>
          <a:lstStyle/>
          <a:p>
            <a:fld id="{995C48B1-714D-4904-A836-5EDAA65821FA}" type="slidenum">
              <a:rPr lang="it-IT" smtClean="0"/>
              <a:t>‹N›</a:t>
            </a:fld>
            <a:endParaRPr lang="it-IT"/>
          </a:p>
        </p:txBody>
      </p:sp>
    </p:spTree>
    <p:extLst>
      <p:ext uri="{BB962C8B-B14F-4D97-AF65-F5344CB8AC3E}">
        <p14:creationId xmlns:p14="http://schemas.microsoft.com/office/powerpoint/2010/main" val="2916114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F796329-81E6-C4FC-C533-ABDF4C9B4E07}"/>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5DA742D6-463F-AB8C-5548-D44366602C08}"/>
              </a:ext>
            </a:extLst>
          </p:cNvPr>
          <p:cNvSpPr>
            <a:spLocks noGrp="1"/>
          </p:cNvSpPr>
          <p:nvPr>
            <p:ph type="dt" sz="half" idx="10"/>
          </p:nvPr>
        </p:nvSpPr>
        <p:spPr/>
        <p:txBody>
          <a:bodyPr/>
          <a:lstStyle/>
          <a:p>
            <a:fld id="{5D3A92D8-EDC2-4B65-84D6-4A6C0192D304}" type="datetimeFigureOut">
              <a:rPr lang="it-IT" smtClean="0"/>
              <a:t>22/01/2023</a:t>
            </a:fld>
            <a:endParaRPr lang="it-IT"/>
          </a:p>
        </p:txBody>
      </p:sp>
      <p:sp>
        <p:nvSpPr>
          <p:cNvPr id="4" name="Segnaposto piè di pagina 3">
            <a:extLst>
              <a:ext uri="{FF2B5EF4-FFF2-40B4-BE49-F238E27FC236}">
                <a16:creationId xmlns:a16="http://schemas.microsoft.com/office/drawing/2014/main" id="{CE74C8F7-0A9C-CA2A-C182-E67873BDD78A}"/>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30458DB5-0A90-9195-01A9-8D30DC4AACB3}"/>
              </a:ext>
            </a:extLst>
          </p:cNvPr>
          <p:cNvSpPr>
            <a:spLocks noGrp="1"/>
          </p:cNvSpPr>
          <p:nvPr>
            <p:ph type="sldNum" sz="quarter" idx="12"/>
          </p:nvPr>
        </p:nvSpPr>
        <p:spPr/>
        <p:txBody>
          <a:bodyPr/>
          <a:lstStyle/>
          <a:p>
            <a:fld id="{995C48B1-714D-4904-A836-5EDAA65821FA}" type="slidenum">
              <a:rPr lang="it-IT" smtClean="0"/>
              <a:t>‹N›</a:t>
            </a:fld>
            <a:endParaRPr lang="it-IT"/>
          </a:p>
        </p:txBody>
      </p:sp>
    </p:spTree>
    <p:extLst>
      <p:ext uri="{BB962C8B-B14F-4D97-AF65-F5344CB8AC3E}">
        <p14:creationId xmlns:p14="http://schemas.microsoft.com/office/powerpoint/2010/main" val="3683537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1DFF4DE5-13C7-D2CB-DC84-664F26A8A33F}"/>
              </a:ext>
            </a:extLst>
          </p:cNvPr>
          <p:cNvSpPr>
            <a:spLocks noGrp="1"/>
          </p:cNvSpPr>
          <p:nvPr>
            <p:ph type="dt" sz="half" idx="10"/>
          </p:nvPr>
        </p:nvSpPr>
        <p:spPr/>
        <p:txBody>
          <a:bodyPr/>
          <a:lstStyle/>
          <a:p>
            <a:fld id="{5D3A92D8-EDC2-4B65-84D6-4A6C0192D304}" type="datetimeFigureOut">
              <a:rPr lang="it-IT" smtClean="0"/>
              <a:t>22/01/2023</a:t>
            </a:fld>
            <a:endParaRPr lang="it-IT"/>
          </a:p>
        </p:txBody>
      </p:sp>
      <p:sp>
        <p:nvSpPr>
          <p:cNvPr id="3" name="Segnaposto piè di pagina 2">
            <a:extLst>
              <a:ext uri="{FF2B5EF4-FFF2-40B4-BE49-F238E27FC236}">
                <a16:creationId xmlns:a16="http://schemas.microsoft.com/office/drawing/2014/main" id="{56FCA144-27D3-4C48-CC8B-46DE7217790A}"/>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F1E621D5-05D4-1AEF-71F4-82508D1634C3}"/>
              </a:ext>
            </a:extLst>
          </p:cNvPr>
          <p:cNvSpPr>
            <a:spLocks noGrp="1"/>
          </p:cNvSpPr>
          <p:nvPr>
            <p:ph type="sldNum" sz="quarter" idx="12"/>
          </p:nvPr>
        </p:nvSpPr>
        <p:spPr/>
        <p:txBody>
          <a:bodyPr/>
          <a:lstStyle/>
          <a:p>
            <a:fld id="{995C48B1-714D-4904-A836-5EDAA65821FA}" type="slidenum">
              <a:rPr lang="it-IT" smtClean="0"/>
              <a:t>‹N›</a:t>
            </a:fld>
            <a:endParaRPr lang="it-IT"/>
          </a:p>
        </p:txBody>
      </p:sp>
    </p:spTree>
    <p:extLst>
      <p:ext uri="{BB962C8B-B14F-4D97-AF65-F5344CB8AC3E}">
        <p14:creationId xmlns:p14="http://schemas.microsoft.com/office/powerpoint/2010/main" val="2068923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4A92920-7A36-2CE5-335B-0D053AB0B499}"/>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1C37DF2-9AA9-3BA1-B1A3-EB648E64FD7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7574388D-0492-E9D7-243E-0EE6531149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28D7084-4889-A24D-2671-569D022B581A}"/>
              </a:ext>
            </a:extLst>
          </p:cNvPr>
          <p:cNvSpPr>
            <a:spLocks noGrp="1"/>
          </p:cNvSpPr>
          <p:nvPr>
            <p:ph type="dt" sz="half" idx="10"/>
          </p:nvPr>
        </p:nvSpPr>
        <p:spPr/>
        <p:txBody>
          <a:bodyPr/>
          <a:lstStyle/>
          <a:p>
            <a:fld id="{5D3A92D8-EDC2-4B65-84D6-4A6C0192D304}" type="datetimeFigureOut">
              <a:rPr lang="it-IT" smtClean="0"/>
              <a:t>22/01/2023</a:t>
            </a:fld>
            <a:endParaRPr lang="it-IT"/>
          </a:p>
        </p:txBody>
      </p:sp>
      <p:sp>
        <p:nvSpPr>
          <p:cNvPr id="6" name="Segnaposto piè di pagina 5">
            <a:extLst>
              <a:ext uri="{FF2B5EF4-FFF2-40B4-BE49-F238E27FC236}">
                <a16:creationId xmlns:a16="http://schemas.microsoft.com/office/drawing/2014/main" id="{70119D1E-A103-3BE0-9505-B5EFE5E8676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8E22E1BA-4A6A-4C11-DD69-7830BA89EAF7}"/>
              </a:ext>
            </a:extLst>
          </p:cNvPr>
          <p:cNvSpPr>
            <a:spLocks noGrp="1"/>
          </p:cNvSpPr>
          <p:nvPr>
            <p:ph type="sldNum" sz="quarter" idx="12"/>
          </p:nvPr>
        </p:nvSpPr>
        <p:spPr/>
        <p:txBody>
          <a:bodyPr/>
          <a:lstStyle/>
          <a:p>
            <a:fld id="{995C48B1-714D-4904-A836-5EDAA65821FA}" type="slidenum">
              <a:rPr lang="it-IT" smtClean="0"/>
              <a:t>‹N›</a:t>
            </a:fld>
            <a:endParaRPr lang="it-IT"/>
          </a:p>
        </p:txBody>
      </p:sp>
    </p:spTree>
    <p:extLst>
      <p:ext uri="{BB962C8B-B14F-4D97-AF65-F5344CB8AC3E}">
        <p14:creationId xmlns:p14="http://schemas.microsoft.com/office/powerpoint/2010/main" val="3540794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308F8F4-D410-B018-A1EE-DC1CEC536772}"/>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EA5260C1-7352-E8A0-F044-79C5837E1CF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A2EBA290-347D-31AA-709B-05154CD9FF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4EE1508-9243-CB0F-AE7E-ACEE2C9C4D1F}"/>
              </a:ext>
            </a:extLst>
          </p:cNvPr>
          <p:cNvSpPr>
            <a:spLocks noGrp="1"/>
          </p:cNvSpPr>
          <p:nvPr>
            <p:ph type="dt" sz="half" idx="10"/>
          </p:nvPr>
        </p:nvSpPr>
        <p:spPr/>
        <p:txBody>
          <a:bodyPr/>
          <a:lstStyle/>
          <a:p>
            <a:fld id="{5D3A92D8-EDC2-4B65-84D6-4A6C0192D304}" type="datetimeFigureOut">
              <a:rPr lang="it-IT" smtClean="0"/>
              <a:t>22/01/2023</a:t>
            </a:fld>
            <a:endParaRPr lang="it-IT"/>
          </a:p>
        </p:txBody>
      </p:sp>
      <p:sp>
        <p:nvSpPr>
          <p:cNvPr id="6" name="Segnaposto piè di pagina 5">
            <a:extLst>
              <a:ext uri="{FF2B5EF4-FFF2-40B4-BE49-F238E27FC236}">
                <a16:creationId xmlns:a16="http://schemas.microsoft.com/office/drawing/2014/main" id="{0749BCCF-9795-996A-28AF-08CE4FF6594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108DE9C-2EDF-0ACB-BB93-C7528422AED9}"/>
              </a:ext>
            </a:extLst>
          </p:cNvPr>
          <p:cNvSpPr>
            <a:spLocks noGrp="1"/>
          </p:cNvSpPr>
          <p:nvPr>
            <p:ph type="sldNum" sz="quarter" idx="12"/>
          </p:nvPr>
        </p:nvSpPr>
        <p:spPr/>
        <p:txBody>
          <a:bodyPr/>
          <a:lstStyle/>
          <a:p>
            <a:fld id="{995C48B1-714D-4904-A836-5EDAA65821FA}" type="slidenum">
              <a:rPr lang="it-IT" smtClean="0"/>
              <a:t>‹N›</a:t>
            </a:fld>
            <a:endParaRPr lang="it-IT"/>
          </a:p>
        </p:txBody>
      </p:sp>
    </p:spTree>
    <p:extLst>
      <p:ext uri="{BB962C8B-B14F-4D97-AF65-F5344CB8AC3E}">
        <p14:creationId xmlns:p14="http://schemas.microsoft.com/office/powerpoint/2010/main" val="35158643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C6829EF6-4B53-ECDE-5CFD-0617F8147D9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354709D0-16ED-438B-25D1-ADBBD3F0712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9FAC9C2-4716-DF0E-AD0C-FF662401E9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3A92D8-EDC2-4B65-84D6-4A6C0192D304}" type="datetimeFigureOut">
              <a:rPr lang="it-IT" smtClean="0"/>
              <a:t>22/01/2023</a:t>
            </a:fld>
            <a:endParaRPr lang="it-IT"/>
          </a:p>
        </p:txBody>
      </p:sp>
      <p:sp>
        <p:nvSpPr>
          <p:cNvPr id="5" name="Segnaposto piè di pagina 4">
            <a:extLst>
              <a:ext uri="{FF2B5EF4-FFF2-40B4-BE49-F238E27FC236}">
                <a16:creationId xmlns:a16="http://schemas.microsoft.com/office/drawing/2014/main" id="{4124AED2-DBC3-89B8-169F-0D8464D9A6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FCCD6389-1D13-C357-A675-6F9EA2F11C5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C48B1-714D-4904-A836-5EDAA65821FA}" type="slidenum">
              <a:rPr lang="it-IT" smtClean="0"/>
              <a:t>‹N›</a:t>
            </a:fld>
            <a:endParaRPr lang="it-IT"/>
          </a:p>
        </p:txBody>
      </p:sp>
    </p:spTree>
    <p:extLst>
      <p:ext uri="{BB962C8B-B14F-4D97-AF65-F5344CB8AC3E}">
        <p14:creationId xmlns:p14="http://schemas.microsoft.com/office/powerpoint/2010/main" val="11947770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s://www.my-personaltrainer.it/salute/peso-specifico-urine.html" TargetMode="External"/><Relationship Id="rId3" Type="http://schemas.openxmlformats.org/officeDocument/2006/relationships/hyperlink" Target="https://www.my-personaltrainer.it/salute/diabete.html" TargetMode="External"/><Relationship Id="rId7" Type="http://schemas.openxmlformats.org/officeDocument/2006/relationships/hyperlink" Target="https://www.my-personaltrainer.it/salute/odore-urine.html" TargetMode="External"/><Relationship Id="rId12" Type="http://schemas.openxmlformats.org/officeDocument/2006/relationships/hyperlink" Target="https://www.my-personaltrainer.it/salute/chetoni-urine.html" TargetMode="External"/><Relationship Id="rId2" Type="http://schemas.openxmlformats.org/officeDocument/2006/relationships/hyperlink" Target="https://www.my-personaltrainer.it/salute/urina.html" TargetMode="External"/><Relationship Id="rId1" Type="http://schemas.openxmlformats.org/officeDocument/2006/relationships/slideLayout" Target="../slideLayouts/slideLayout2.xml"/><Relationship Id="rId6" Type="http://schemas.openxmlformats.org/officeDocument/2006/relationships/hyperlink" Target="https://www.my-personaltrainer.it/salute/colore-urine.html" TargetMode="External"/><Relationship Id="rId11" Type="http://schemas.openxmlformats.org/officeDocument/2006/relationships/hyperlink" Target="https://www.my-personaltrainer.it/salute/glucosio-urine.html" TargetMode="External"/><Relationship Id="rId5" Type="http://schemas.openxmlformats.org/officeDocument/2006/relationships/hyperlink" Target="https://www.my-personaltrainer.it/Sintomi/" TargetMode="External"/><Relationship Id="rId10" Type="http://schemas.openxmlformats.org/officeDocument/2006/relationships/hyperlink" Target="https://www.my-personaltrainer.it/salute/proteine-urine.html" TargetMode="External"/><Relationship Id="rId4" Type="http://schemas.openxmlformats.org/officeDocument/2006/relationships/hyperlink" Target="https://www.my-personaltrainer.it/salute/calcoli-renali.html" TargetMode="External"/><Relationship Id="rId9" Type="http://schemas.openxmlformats.org/officeDocument/2006/relationships/hyperlink" Target="https://www.my-personaltrainer.it/salute/pH-urine.html"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my-personaltrainer.it/salute/mal-di-schiena2.html" TargetMode="External"/><Relationship Id="rId7" Type="http://schemas.openxmlformats.org/officeDocument/2006/relationships/hyperlink" Target="https://www.my-personaltrainer.it/eritropoietina-epo.html" TargetMode="External"/><Relationship Id="rId2" Type="http://schemas.openxmlformats.org/officeDocument/2006/relationships/hyperlink" Target="https://www.my-personaltrainer.it/anatomia/addome.htm" TargetMode="External"/><Relationship Id="rId1" Type="http://schemas.openxmlformats.org/officeDocument/2006/relationships/slideLayout" Target="../slideLayouts/slideLayout2.xml"/><Relationship Id="rId6" Type="http://schemas.openxmlformats.org/officeDocument/2006/relationships/hyperlink" Target="https://www.my-personaltrainer.it/integratori/integratori-sali-minerali.html" TargetMode="External"/><Relationship Id="rId5" Type="http://schemas.openxmlformats.org/officeDocument/2006/relationships/hyperlink" Target="https://www.my-personaltrainer.it/fisiologia/rene.html" TargetMode="External"/><Relationship Id="rId4" Type="http://schemas.openxmlformats.org/officeDocument/2006/relationships/hyperlink" Target="https://www.my-personaltrainer.it/salute-benessere/vertebre-lombari.html"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s://www.msdmanuals.com/it-it/casa/disturbi-del-sangue/malattie-mieloproliferative/policitemia-vera" TargetMode="External"/><Relationship Id="rId3" Type="http://schemas.openxmlformats.org/officeDocument/2006/relationships/hyperlink" Target="https://www.msdmanuals.com/it-it/casa/disturbi-del-sangue/anemia/panoramica-sull-anemia" TargetMode="External"/><Relationship Id="rId7" Type="http://schemas.openxmlformats.org/officeDocument/2006/relationships/hyperlink" Target="https://www.msdmanuals.com/it-it/casa/disturbi-del-sangue/alterazioni-piastriniche/panoramica-sulla-trombocitopenia" TargetMode="External"/><Relationship Id="rId2" Type="http://schemas.openxmlformats.org/officeDocument/2006/relationships/hyperlink" Target="https://www.msdmanuals.com/it-it/casa/disturbi-del-sangue/biologia-del-sangue/componenti-del-sangue#v773889_it" TargetMode="External"/><Relationship Id="rId1" Type="http://schemas.openxmlformats.org/officeDocument/2006/relationships/slideLayout" Target="../slideLayouts/slideLayout2.xml"/><Relationship Id="rId6" Type="http://schemas.openxmlformats.org/officeDocument/2006/relationships/hyperlink" Target="https://www.msdmanuals.com/it-it/casa/disturbi-del-sangue/biologia-del-sangue/componenti-del-sangue#v773929_it" TargetMode="External"/><Relationship Id="rId5" Type="http://schemas.openxmlformats.org/officeDocument/2006/relationships/hyperlink" Target="https://www.msdmanuals.com/it-it/casa/disturbi-del-sangue/malattie-dei-globuli-bianchi/panoramica-sulle-malattie-dei-globuli-bianchi" TargetMode="External"/><Relationship Id="rId10" Type="http://schemas.openxmlformats.org/officeDocument/2006/relationships/hyperlink" Target="https://www.msdmanuals.com/it-it/casa/disturbi-del-sangue/biologia-del-sangue/componenti-del-sangue#v773882_it" TargetMode="External"/><Relationship Id="rId4" Type="http://schemas.openxmlformats.org/officeDocument/2006/relationships/hyperlink" Target="https://www.msdmanuals.com/it-it/casa/disturbi-del-sangue/biologia-del-sangue/componenti-del-sangue#v773900_it" TargetMode="External"/><Relationship Id="rId9" Type="http://schemas.openxmlformats.org/officeDocument/2006/relationships/hyperlink" Target="https://www.msdmanuals.com/it-it/casa/disturbi-del-sangue/malattie-mieloproliferative/trombocitemia-essenziale"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msdmanuals.com/it-it/casa/disturbi-del-sangue/sanguinamento-dovuto-a-disturbi-della-coagulazione/panoramica-sui-disturbi-della-coagulazione" TargetMode="External"/><Relationship Id="rId7" Type="http://schemas.openxmlformats.org/officeDocument/2006/relationships/hyperlink" Target="https://www.msdmanuals.com/it-it/casa/disturbi-del-sangue/sintomi-e-diagnosi-delle-malattie-del-sangue/esame-del-midollo-osseo" TargetMode="External"/><Relationship Id="rId2" Type="http://schemas.openxmlformats.org/officeDocument/2006/relationships/hyperlink" Target="https://www.msdmanuals.com/it-it/casa/disturbi-immunitari/biologia-del-sistema-immunitario/panoramica-sul-sistema-immunitario" TargetMode="External"/><Relationship Id="rId1" Type="http://schemas.openxmlformats.org/officeDocument/2006/relationships/slideLayout" Target="../slideLayouts/slideLayout2.xml"/><Relationship Id="rId6" Type="http://schemas.openxmlformats.org/officeDocument/2006/relationships/hyperlink" Target="https://www.msdmanuals.com/it-it/casa/disturbi-del-sangue/sintomi-e-diagnosi-delle-malattie-del-sangue/esami-di-laboratorio-per-le-malattie-del-sangue#v12856924_it" TargetMode="External"/><Relationship Id="rId5" Type="http://schemas.openxmlformats.org/officeDocument/2006/relationships/hyperlink" Target="https://www.msdmanuals.com/it-it/casa/disturbi-del-sangue/sintomi-e-diagnosi-delle-malattie-del-sangue/anamnesi-ed-esame-obiettivo-nelle-malattie-del-sangue" TargetMode="External"/><Relationship Id="rId4" Type="http://schemas.openxmlformats.org/officeDocument/2006/relationships/hyperlink" Target="https://www.msdmanuals.com/it-it/casa/disturbi-del-sangue/sintomi-e-diagnosi-delle-malattie-del-sangue/sintomi-delle-patologie-ematiche" TargetMode="External"/></Relationships>
</file>

<file path=ppt/slides/_rels/slide9.xml.rels><?xml version="1.0" encoding="UTF-8" standalone="yes"?>
<Relationships xmlns="http://schemas.openxmlformats.org/package/2006/relationships"><Relationship Id="rId2" Type="http://schemas.openxmlformats.org/officeDocument/2006/relationships/hyperlink" Target="https://www.assocarenews.it/primo-piano/pazienti/esami-diagnostici"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EFDD782-353B-80D5-3302-AD26A2CBD7BF}"/>
              </a:ext>
            </a:extLst>
          </p:cNvPr>
          <p:cNvSpPr>
            <a:spLocks noGrp="1"/>
          </p:cNvSpPr>
          <p:nvPr>
            <p:ph type="title"/>
          </p:nvPr>
        </p:nvSpPr>
        <p:spPr>
          <a:xfrm>
            <a:off x="838200" y="365126"/>
            <a:ext cx="10515600" cy="715530"/>
          </a:xfrm>
        </p:spPr>
        <p:txBody>
          <a:bodyPr>
            <a:normAutofit/>
          </a:bodyPr>
          <a:lstStyle/>
          <a:p>
            <a:pPr algn="ctr"/>
            <a:r>
              <a:rPr lang="it-IT" sz="2800" b="1" dirty="0">
                <a:latin typeface="Arial" panose="020B0604020202020204" pitchFamily="34" charset="0"/>
                <a:cs typeface="Arial" panose="020B0604020202020204" pitchFamily="34" charset="0"/>
              </a:rPr>
              <a:t>Emogasanalisi</a:t>
            </a:r>
          </a:p>
        </p:txBody>
      </p:sp>
      <p:sp>
        <p:nvSpPr>
          <p:cNvPr id="3" name="Segnaposto contenuto 2">
            <a:extLst>
              <a:ext uri="{FF2B5EF4-FFF2-40B4-BE49-F238E27FC236}">
                <a16:creationId xmlns:a16="http://schemas.microsoft.com/office/drawing/2014/main" id="{4BDDFE97-25DD-CCA4-3649-4F703B5C569D}"/>
              </a:ext>
            </a:extLst>
          </p:cNvPr>
          <p:cNvSpPr>
            <a:spLocks noGrp="1"/>
          </p:cNvSpPr>
          <p:nvPr>
            <p:ph idx="1"/>
          </p:nvPr>
        </p:nvSpPr>
        <p:spPr>
          <a:xfrm>
            <a:off x="838200" y="1080656"/>
            <a:ext cx="10515600" cy="5096307"/>
          </a:xfrm>
        </p:spPr>
        <p:txBody>
          <a:bodyPr/>
          <a:lstStyle/>
          <a:p>
            <a:pPr marL="0" indent="0" algn="just">
              <a:buNone/>
            </a:pPr>
            <a:r>
              <a:rPr lang="it-IT" dirty="0"/>
              <a:t>L’emogasanalisi corrisponde a un profilo di alcuni test di laboratorio che consentono la valutazione dell’equilibrio acido-base e dello stato di ossigenazione.</a:t>
            </a:r>
          </a:p>
          <a:p>
            <a:pPr marL="0" indent="0" algn="just">
              <a:buNone/>
            </a:pPr>
            <a:r>
              <a:rPr lang="it-IT" dirty="0"/>
              <a:t>Questo profilo viene spesso integrato nello stesso strumento con altri test che ne completano il significato.</a:t>
            </a:r>
          </a:p>
          <a:p>
            <a:pPr marL="0" indent="0" algn="just">
              <a:buNone/>
            </a:pPr>
            <a:r>
              <a:rPr lang="it-IT" dirty="0"/>
              <a:t>Con ciò si ottiene una mole di informazioni sullo stato del paziente critico che ne indirizzano immediatamente l’orientamento sia diagnostico sia terapeutico.</a:t>
            </a:r>
          </a:p>
          <a:p>
            <a:pPr marL="0" indent="0" algn="just">
              <a:buNone/>
            </a:pPr>
            <a:r>
              <a:rPr lang="it-IT" dirty="0"/>
              <a:t>Vi sono problematiche pre-analitiche a partire dal prelievo di sangue, ai contenitori, alla conservazione e al trasporto, fino alle considerazioni analitiche e quelle riguardanti la refertazione.</a:t>
            </a:r>
          </a:p>
        </p:txBody>
      </p:sp>
    </p:spTree>
    <p:extLst>
      <p:ext uri="{BB962C8B-B14F-4D97-AF65-F5344CB8AC3E}">
        <p14:creationId xmlns:p14="http://schemas.microsoft.com/office/powerpoint/2010/main" val="18838298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6CB4436-FEAC-CFDE-C01A-B7D9B335B442}"/>
              </a:ext>
            </a:extLst>
          </p:cNvPr>
          <p:cNvSpPr>
            <a:spLocks noGrp="1"/>
          </p:cNvSpPr>
          <p:nvPr>
            <p:ph idx="1"/>
          </p:nvPr>
        </p:nvSpPr>
        <p:spPr>
          <a:xfrm>
            <a:off x="1" y="0"/>
            <a:ext cx="12113110" cy="6858000"/>
          </a:xfrm>
        </p:spPr>
        <p:txBody>
          <a:bodyPr>
            <a:normAutofit fontScale="70000" lnSpcReduction="20000"/>
          </a:bodyPr>
          <a:lstStyle/>
          <a:p>
            <a:pPr marL="0" indent="0" algn="ctr">
              <a:buNone/>
            </a:pPr>
            <a:endParaRPr lang="it-IT" sz="2900" b="1" i="0" dirty="0">
              <a:solidFill>
                <a:srgbClr val="111111"/>
              </a:solidFill>
              <a:effectLst/>
              <a:latin typeface="Arial" panose="020B0604020202020204" pitchFamily="34" charset="0"/>
              <a:cs typeface="Arial" panose="020B0604020202020204" pitchFamily="34" charset="0"/>
            </a:endParaRPr>
          </a:p>
          <a:p>
            <a:pPr marL="0" indent="0" algn="ctr">
              <a:buNone/>
            </a:pPr>
            <a:r>
              <a:rPr lang="it-IT" sz="2900" b="1" i="0" dirty="0">
                <a:solidFill>
                  <a:srgbClr val="111111"/>
                </a:solidFill>
                <a:effectLst/>
                <a:latin typeface="Arial" panose="020B0604020202020204" pitchFamily="34" charset="0"/>
                <a:cs typeface="Arial" panose="020B0604020202020204" pitchFamily="34" charset="0"/>
              </a:rPr>
              <a:t>diverse sigle che compongono l’esame emocromocitometrico completo:</a:t>
            </a:r>
          </a:p>
          <a:p>
            <a:pPr algn="just">
              <a:lnSpc>
                <a:spcPct val="120000"/>
              </a:lnSpc>
            </a:pPr>
            <a:endParaRPr lang="it-IT" sz="2500" b="1" i="0" dirty="0">
              <a:solidFill>
                <a:srgbClr val="222222"/>
              </a:solidFill>
              <a:effectLst/>
              <a:latin typeface="Arial" panose="020B0604020202020204" pitchFamily="34" charset="0"/>
              <a:cs typeface="Arial" panose="020B0604020202020204" pitchFamily="34" charset="0"/>
            </a:endParaRPr>
          </a:p>
          <a:p>
            <a:pPr algn="just">
              <a:lnSpc>
                <a:spcPct val="120000"/>
              </a:lnSpc>
            </a:pPr>
            <a:r>
              <a:rPr lang="it-IT" sz="2500" b="1" i="0" dirty="0">
                <a:solidFill>
                  <a:srgbClr val="222222"/>
                </a:solidFill>
                <a:effectLst/>
                <a:latin typeface="Arial" panose="020B0604020202020204" pitchFamily="34" charset="0"/>
                <a:cs typeface="Arial" panose="020B0604020202020204" pitchFamily="34" charset="0"/>
              </a:rPr>
              <a:t>Eritrociti o globuli rossi (RBC)</a:t>
            </a:r>
            <a:r>
              <a:rPr lang="it-IT" sz="2500" b="0" i="0" dirty="0">
                <a:solidFill>
                  <a:srgbClr val="222222"/>
                </a:solidFill>
                <a:effectLst/>
                <a:latin typeface="Arial" panose="020B0604020202020204" pitchFamily="34" charset="0"/>
                <a:cs typeface="Arial" panose="020B0604020202020204" pitchFamily="34" charset="0"/>
              </a:rPr>
              <a:t>. Sono le cellule più numerose del sangue (e di tutto il corpo), contengono l’emoglobina, una proteina ferrosa che si lega alle molecole di </a:t>
            </a:r>
            <a:r>
              <a:rPr lang="it-IT" sz="2500" b="1" i="0" dirty="0">
                <a:solidFill>
                  <a:srgbClr val="222222"/>
                </a:solidFill>
                <a:effectLst/>
                <a:latin typeface="Arial" panose="020B0604020202020204" pitchFamily="34" charset="0"/>
                <a:cs typeface="Arial" panose="020B0604020202020204" pitchFamily="34" charset="0"/>
              </a:rPr>
              <a:t>ossigeno </a:t>
            </a:r>
            <a:r>
              <a:rPr lang="it-IT" sz="2500" b="0" i="0" dirty="0">
                <a:solidFill>
                  <a:srgbClr val="222222"/>
                </a:solidFill>
                <a:effectLst/>
                <a:latin typeface="Arial" panose="020B0604020202020204" pitchFamily="34" charset="0"/>
                <a:cs typeface="Arial" panose="020B0604020202020204" pitchFamily="34" charset="0"/>
              </a:rPr>
              <a:t>e le trasporta ai diversi organi e tessuti del corpo. Gli eritrociti vivono circa 120 giorni e sono prodotti dal midollo osseo. Ecco i valori normali (</a:t>
            </a:r>
          </a:p>
          <a:p>
            <a:pPr marL="742950" lvl="1" indent="-285750" algn="just">
              <a:lnSpc>
                <a:spcPct val="120000"/>
              </a:lnSpc>
              <a:buFont typeface="Arial" panose="020B0604020202020204" pitchFamily="34" charset="0"/>
              <a:buChar char="•"/>
            </a:pPr>
            <a:r>
              <a:rPr lang="it-IT" sz="2500" b="1" i="0" dirty="0">
                <a:solidFill>
                  <a:srgbClr val="222222"/>
                </a:solidFill>
                <a:effectLst/>
                <a:latin typeface="Arial" panose="020B0604020202020204" pitchFamily="34" charset="0"/>
                <a:cs typeface="Arial" panose="020B0604020202020204" pitchFamily="34" charset="0"/>
              </a:rPr>
              <a:t>Uomini</a:t>
            </a:r>
            <a:r>
              <a:rPr lang="it-IT" sz="2500" b="0" i="0" dirty="0">
                <a:solidFill>
                  <a:srgbClr val="222222"/>
                </a:solidFill>
                <a:effectLst/>
                <a:latin typeface="Arial" panose="020B0604020202020204" pitchFamily="34" charset="0"/>
                <a:cs typeface="Arial" panose="020B0604020202020204" pitchFamily="34" charset="0"/>
              </a:rPr>
              <a:t>: 4,4-5,9 milioni per ml di sangue</a:t>
            </a:r>
          </a:p>
          <a:p>
            <a:pPr marL="742950" lvl="1" indent="-285750" algn="just">
              <a:lnSpc>
                <a:spcPct val="120000"/>
              </a:lnSpc>
              <a:buFont typeface="Arial" panose="020B0604020202020204" pitchFamily="34" charset="0"/>
              <a:buChar char="•"/>
            </a:pPr>
            <a:r>
              <a:rPr lang="it-IT" sz="2500" b="1" i="0" dirty="0">
                <a:solidFill>
                  <a:srgbClr val="222222"/>
                </a:solidFill>
                <a:effectLst/>
                <a:latin typeface="Arial" panose="020B0604020202020204" pitchFamily="34" charset="0"/>
                <a:cs typeface="Arial" panose="020B0604020202020204" pitchFamily="34" charset="0"/>
              </a:rPr>
              <a:t>Donne</a:t>
            </a:r>
            <a:r>
              <a:rPr lang="it-IT" sz="2500" b="0" i="0" dirty="0">
                <a:solidFill>
                  <a:srgbClr val="222222"/>
                </a:solidFill>
                <a:effectLst/>
                <a:latin typeface="Arial" panose="020B0604020202020204" pitchFamily="34" charset="0"/>
                <a:cs typeface="Arial" panose="020B0604020202020204" pitchFamily="34" charset="0"/>
              </a:rPr>
              <a:t>: 3,8-5,3 milioni per ml di sangue</a:t>
            </a:r>
          </a:p>
          <a:p>
            <a:pPr algn="just">
              <a:lnSpc>
                <a:spcPct val="120000"/>
              </a:lnSpc>
            </a:pPr>
            <a:r>
              <a:rPr lang="it-IT" sz="2500" b="0" i="0" dirty="0">
                <a:solidFill>
                  <a:srgbClr val="222222"/>
                </a:solidFill>
                <a:effectLst/>
                <a:latin typeface="Arial" panose="020B0604020202020204" pitchFamily="34" charset="0"/>
                <a:cs typeface="Arial" panose="020B0604020202020204" pitchFamily="34" charset="0"/>
              </a:rPr>
              <a:t>I portatori sani di anemia mediterranea producono più globuli rossi del normale (ma di dimensioni inferiori), mentre averne un numero inferiore è indice di </a:t>
            </a:r>
            <a:r>
              <a:rPr lang="it-IT" sz="2500" b="1" i="0" dirty="0">
                <a:solidFill>
                  <a:srgbClr val="222222"/>
                </a:solidFill>
                <a:effectLst/>
                <a:latin typeface="Arial" panose="020B0604020202020204" pitchFamily="34" charset="0"/>
                <a:cs typeface="Arial" panose="020B0604020202020204" pitchFamily="34" charset="0"/>
              </a:rPr>
              <a:t>anemia</a:t>
            </a:r>
            <a:endParaRPr lang="it-IT" sz="2500" b="0" i="0" dirty="0">
              <a:solidFill>
                <a:srgbClr val="222222"/>
              </a:solidFill>
              <a:effectLst/>
              <a:latin typeface="Arial" panose="020B0604020202020204" pitchFamily="34" charset="0"/>
              <a:cs typeface="Arial" panose="020B0604020202020204" pitchFamily="34" charset="0"/>
            </a:endParaRPr>
          </a:p>
          <a:p>
            <a:pPr algn="just">
              <a:lnSpc>
                <a:spcPct val="120000"/>
              </a:lnSpc>
            </a:pPr>
            <a:r>
              <a:rPr lang="it-IT" sz="2500" b="1" i="0" dirty="0">
                <a:solidFill>
                  <a:srgbClr val="222222"/>
                </a:solidFill>
                <a:effectLst/>
                <a:latin typeface="Arial" panose="020B0604020202020204" pitchFamily="34" charset="0"/>
                <a:cs typeface="Arial" panose="020B0604020202020204" pitchFamily="34" charset="0"/>
              </a:rPr>
              <a:t>Leucociti o globuli bianchi (WBC)</a:t>
            </a:r>
            <a:r>
              <a:rPr lang="it-IT" sz="2500" b="0" i="0" dirty="0">
                <a:solidFill>
                  <a:srgbClr val="222222"/>
                </a:solidFill>
                <a:effectLst/>
                <a:latin typeface="Arial" panose="020B0604020202020204" pitchFamily="34" charset="0"/>
                <a:cs typeface="Arial" panose="020B0604020202020204" pitchFamily="34" charset="0"/>
              </a:rPr>
              <a:t>: sono le cellule del nostro</a:t>
            </a:r>
            <a:r>
              <a:rPr lang="it-IT" sz="2500" b="1" i="0" dirty="0">
                <a:solidFill>
                  <a:srgbClr val="222222"/>
                </a:solidFill>
                <a:effectLst/>
                <a:latin typeface="Arial" panose="020B0604020202020204" pitchFamily="34" charset="0"/>
                <a:cs typeface="Arial" panose="020B0604020202020204" pitchFamily="34" charset="0"/>
              </a:rPr>
              <a:t> sistema immunitario</a:t>
            </a:r>
            <a:r>
              <a:rPr lang="it-IT" sz="2500" b="0" i="0" dirty="0">
                <a:solidFill>
                  <a:srgbClr val="222222"/>
                </a:solidFill>
                <a:effectLst/>
                <a:latin typeface="Arial" panose="020B0604020202020204" pitchFamily="34" charset="0"/>
                <a:cs typeface="Arial" panose="020B0604020202020204" pitchFamily="34" charset="0"/>
              </a:rPr>
              <a:t>, che aumentano in condizione di infezione (attacco dell’organismo da parte di agenti patogeni). I valori normali sono compresi tra i 4,3mila e i 10mila per ml di sangue. Dal momento che di globuli bianchi ne abbiamo diversi, a seconda del compito che svolgono, nell’emocromo completo vengono raccolti nella </a:t>
            </a:r>
            <a:r>
              <a:rPr lang="it-IT" sz="2500" b="1" i="0" dirty="0">
                <a:solidFill>
                  <a:srgbClr val="222222"/>
                </a:solidFill>
                <a:effectLst/>
                <a:latin typeface="Arial" panose="020B0604020202020204" pitchFamily="34" charset="0"/>
                <a:cs typeface="Arial" panose="020B0604020202020204" pitchFamily="34" charset="0"/>
              </a:rPr>
              <a:t>formula leucocitaria </a:t>
            </a:r>
            <a:r>
              <a:rPr lang="it-IT" sz="2500" b="0" i="0" dirty="0">
                <a:solidFill>
                  <a:srgbClr val="222222"/>
                </a:solidFill>
                <a:effectLst/>
                <a:latin typeface="Arial" panose="020B0604020202020204" pitchFamily="34" charset="0"/>
                <a:cs typeface="Arial" panose="020B0604020202020204" pitchFamily="34" charset="0"/>
              </a:rPr>
              <a:t>che comprende:</a:t>
            </a:r>
          </a:p>
          <a:p>
            <a:pPr algn="just">
              <a:lnSpc>
                <a:spcPct val="120000"/>
              </a:lnSpc>
              <a:buFont typeface="Arial" panose="020B0604020202020204" pitchFamily="34" charset="0"/>
              <a:buChar char="•"/>
            </a:pPr>
            <a:r>
              <a:rPr lang="it-IT" sz="2500" b="1" i="0" dirty="0">
                <a:solidFill>
                  <a:srgbClr val="222222"/>
                </a:solidFill>
                <a:effectLst/>
                <a:latin typeface="Arial" panose="020B0604020202020204" pitchFamily="34" charset="0"/>
                <a:cs typeface="Arial" panose="020B0604020202020204" pitchFamily="34" charset="0"/>
              </a:rPr>
              <a:t>Neutrofili;</a:t>
            </a:r>
            <a:endParaRPr lang="it-IT" sz="2500" b="0" i="0" dirty="0">
              <a:solidFill>
                <a:srgbClr val="222222"/>
              </a:solidFill>
              <a:effectLst/>
              <a:latin typeface="Arial" panose="020B0604020202020204" pitchFamily="34" charset="0"/>
              <a:cs typeface="Arial" panose="020B0604020202020204" pitchFamily="34" charset="0"/>
            </a:endParaRPr>
          </a:p>
          <a:p>
            <a:pPr algn="just">
              <a:lnSpc>
                <a:spcPct val="120000"/>
              </a:lnSpc>
              <a:buFont typeface="Arial" panose="020B0604020202020204" pitchFamily="34" charset="0"/>
              <a:buChar char="•"/>
            </a:pPr>
            <a:r>
              <a:rPr lang="it-IT" sz="2500" b="1" i="0" dirty="0">
                <a:solidFill>
                  <a:srgbClr val="222222"/>
                </a:solidFill>
                <a:effectLst/>
                <a:latin typeface="Arial" panose="020B0604020202020204" pitchFamily="34" charset="0"/>
                <a:cs typeface="Arial" panose="020B0604020202020204" pitchFamily="34" charset="0"/>
              </a:rPr>
              <a:t>Eosinofili;</a:t>
            </a:r>
            <a:endParaRPr lang="it-IT" sz="2500" b="0" i="0" dirty="0">
              <a:solidFill>
                <a:srgbClr val="222222"/>
              </a:solidFill>
              <a:effectLst/>
              <a:latin typeface="Arial" panose="020B0604020202020204" pitchFamily="34" charset="0"/>
              <a:cs typeface="Arial" panose="020B0604020202020204" pitchFamily="34" charset="0"/>
            </a:endParaRPr>
          </a:p>
          <a:p>
            <a:pPr algn="just">
              <a:lnSpc>
                <a:spcPct val="120000"/>
              </a:lnSpc>
              <a:buFont typeface="Arial" panose="020B0604020202020204" pitchFamily="34" charset="0"/>
              <a:buChar char="•"/>
            </a:pPr>
            <a:r>
              <a:rPr lang="it-IT" sz="2500" b="1" i="0" dirty="0">
                <a:solidFill>
                  <a:srgbClr val="222222"/>
                </a:solidFill>
                <a:effectLst/>
                <a:latin typeface="Arial" panose="020B0604020202020204" pitchFamily="34" charset="0"/>
                <a:cs typeface="Arial" panose="020B0604020202020204" pitchFamily="34" charset="0"/>
              </a:rPr>
              <a:t>Basofili;</a:t>
            </a:r>
            <a:endParaRPr lang="it-IT" sz="2500" b="0" i="0" dirty="0">
              <a:solidFill>
                <a:srgbClr val="222222"/>
              </a:solidFill>
              <a:effectLst/>
              <a:latin typeface="Arial" panose="020B0604020202020204" pitchFamily="34" charset="0"/>
              <a:cs typeface="Arial" panose="020B0604020202020204" pitchFamily="34" charset="0"/>
            </a:endParaRPr>
          </a:p>
          <a:p>
            <a:pPr algn="just">
              <a:lnSpc>
                <a:spcPct val="120000"/>
              </a:lnSpc>
              <a:buFont typeface="Arial" panose="020B0604020202020204" pitchFamily="34" charset="0"/>
              <a:buChar char="•"/>
            </a:pPr>
            <a:r>
              <a:rPr lang="it-IT" sz="2500" b="1" i="0" dirty="0">
                <a:solidFill>
                  <a:srgbClr val="222222"/>
                </a:solidFill>
                <a:effectLst/>
                <a:latin typeface="Arial" panose="020B0604020202020204" pitchFamily="34" charset="0"/>
                <a:cs typeface="Arial" panose="020B0604020202020204" pitchFamily="34" charset="0"/>
              </a:rPr>
              <a:t>Linfociti;</a:t>
            </a:r>
            <a:endParaRPr lang="it-IT" sz="2500" b="0" i="0" dirty="0">
              <a:solidFill>
                <a:srgbClr val="222222"/>
              </a:solidFill>
              <a:effectLst/>
              <a:latin typeface="Arial" panose="020B0604020202020204" pitchFamily="34" charset="0"/>
              <a:cs typeface="Arial" panose="020B0604020202020204" pitchFamily="34" charset="0"/>
            </a:endParaRPr>
          </a:p>
          <a:p>
            <a:pPr algn="just">
              <a:lnSpc>
                <a:spcPct val="120000"/>
              </a:lnSpc>
              <a:buFont typeface="Arial" panose="020B0604020202020204" pitchFamily="34" charset="0"/>
              <a:buChar char="•"/>
            </a:pPr>
            <a:r>
              <a:rPr lang="it-IT" sz="2500" b="1" i="0" dirty="0">
                <a:solidFill>
                  <a:srgbClr val="222222"/>
                </a:solidFill>
                <a:effectLst/>
                <a:latin typeface="Arial" panose="020B0604020202020204" pitchFamily="34" charset="0"/>
                <a:cs typeface="Arial" panose="020B0604020202020204" pitchFamily="34" charset="0"/>
              </a:rPr>
              <a:t>Monociti.</a:t>
            </a:r>
            <a:endParaRPr lang="it-IT" sz="2500" b="0" i="0" dirty="0">
              <a:solidFill>
                <a:srgbClr val="222222"/>
              </a:solidFill>
              <a:effectLst/>
              <a:latin typeface="Arial" panose="020B0604020202020204" pitchFamily="34" charset="0"/>
              <a:cs typeface="Arial" panose="020B0604020202020204" pitchFamily="34" charset="0"/>
            </a:endParaRPr>
          </a:p>
          <a:p>
            <a:endParaRPr lang="it-IT" dirty="0"/>
          </a:p>
        </p:txBody>
      </p:sp>
    </p:spTree>
    <p:extLst>
      <p:ext uri="{BB962C8B-B14F-4D97-AF65-F5344CB8AC3E}">
        <p14:creationId xmlns:p14="http://schemas.microsoft.com/office/powerpoint/2010/main" val="1500867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EB82BAB7-D8EF-600A-B676-DAA192B4EF39}"/>
              </a:ext>
            </a:extLst>
          </p:cNvPr>
          <p:cNvSpPr>
            <a:spLocks noGrp="1"/>
          </p:cNvSpPr>
          <p:nvPr>
            <p:ph idx="1"/>
          </p:nvPr>
        </p:nvSpPr>
        <p:spPr>
          <a:xfrm>
            <a:off x="0" y="-1"/>
            <a:ext cx="12191999" cy="6858001"/>
          </a:xfrm>
        </p:spPr>
        <p:txBody>
          <a:bodyPr>
            <a:normAutofit fontScale="70000" lnSpcReduction="20000"/>
          </a:bodyPr>
          <a:lstStyle/>
          <a:p>
            <a:pPr algn="just">
              <a:lnSpc>
                <a:spcPct val="120000"/>
              </a:lnSpc>
            </a:pPr>
            <a:endParaRPr lang="it-IT" sz="2800" b="1" i="0" dirty="0">
              <a:solidFill>
                <a:srgbClr val="222222"/>
              </a:solidFill>
              <a:effectLst/>
              <a:latin typeface="Arial" panose="020B0604020202020204" pitchFamily="34" charset="0"/>
              <a:cs typeface="Arial" panose="020B0604020202020204" pitchFamily="34" charset="0"/>
            </a:endParaRPr>
          </a:p>
          <a:p>
            <a:pPr algn="just">
              <a:lnSpc>
                <a:spcPct val="120000"/>
              </a:lnSpc>
            </a:pPr>
            <a:r>
              <a:rPr lang="it-IT" sz="2800" b="1" i="0" dirty="0">
                <a:solidFill>
                  <a:srgbClr val="222222"/>
                </a:solidFill>
                <a:effectLst/>
                <a:latin typeface="Arial" panose="020B0604020202020204" pitchFamily="34" charset="0"/>
                <a:cs typeface="Arial" panose="020B0604020202020204" pitchFamily="34" charset="0"/>
              </a:rPr>
              <a:t>Piastrine (PTL)</a:t>
            </a:r>
            <a:r>
              <a:rPr lang="it-IT" sz="2800" b="0" i="0" dirty="0">
                <a:solidFill>
                  <a:srgbClr val="222222"/>
                </a:solidFill>
                <a:effectLst/>
                <a:latin typeface="Arial" panose="020B0604020202020204" pitchFamily="34" charset="0"/>
                <a:cs typeface="Arial" panose="020B0604020202020204" pitchFamily="34" charset="0"/>
              </a:rPr>
              <a:t>: si tratta delle cellule più piccole del sangue umano, che hanno la funzione di favorire la coagulazione la cicatrizzazione in caso di ferite con perdita ematica (</a:t>
            </a:r>
            <a:r>
              <a:rPr lang="it-IT" sz="2800" b="1" i="0" dirty="0">
                <a:solidFill>
                  <a:srgbClr val="222222"/>
                </a:solidFill>
                <a:effectLst/>
                <a:latin typeface="Arial" panose="020B0604020202020204" pitchFamily="34" charset="0"/>
                <a:cs typeface="Arial" panose="020B0604020202020204" pitchFamily="34" charset="0"/>
              </a:rPr>
              <a:t>emorragie</a:t>
            </a:r>
            <a:r>
              <a:rPr lang="it-IT" sz="2800" b="0" i="0" dirty="0">
                <a:solidFill>
                  <a:srgbClr val="222222"/>
                </a:solidFill>
                <a:effectLst/>
                <a:latin typeface="Arial" panose="020B0604020202020204" pitchFamily="34" charset="0"/>
                <a:cs typeface="Arial" panose="020B0604020202020204" pitchFamily="34" charset="0"/>
              </a:rPr>
              <a:t>). I valori normali si situano tra le 150mila e le 400mila del dl di sangue</a:t>
            </a:r>
          </a:p>
          <a:p>
            <a:pPr algn="just">
              <a:lnSpc>
                <a:spcPct val="120000"/>
              </a:lnSpc>
            </a:pPr>
            <a:r>
              <a:rPr lang="it-IT" sz="2800" b="1" i="0" dirty="0">
                <a:solidFill>
                  <a:srgbClr val="222222"/>
                </a:solidFill>
                <a:effectLst/>
                <a:latin typeface="Arial" panose="020B0604020202020204" pitchFamily="34" charset="0"/>
                <a:cs typeface="Arial" panose="020B0604020202020204" pitchFamily="34" charset="0"/>
              </a:rPr>
              <a:t>Emoglobina (HB</a:t>
            </a:r>
            <a:r>
              <a:rPr lang="it-IT" sz="2800" b="0" i="0" dirty="0">
                <a:solidFill>
                  <a:srgbClr val="222222"/>
                </a:solidFill>
                <a:effectLst/>
                <a:latin typeface="Arial" panose="020B0604020202020204" pitchFamily="34" charset="0"/>
                <a:cs typeface="Arial" panose="020B0604020202020204" pitchFamily="34" charset="0"/>
              </a:rPr>
              <a:t>): si tratta della principale </a:t>
            </a:r>
            <a:r>
              <a:rPr lang="it-IT" sz="2800" b="1" i="0" dirty="0">
                <a:solidFill>
                  <a:srgbClr val="222222"/>
                </a:solidFill>
                <a:effectLst/>
                <a:latin typeface="Arial" panose="020B0604020202020204" pitchFamily="34" charset="0"/>
                <a:cs typeface="Arial" panose="020B0604020202020204" pitchFamily="34" charset="0"/>
              </a:rPr>
              <a:t>proteina </a:t>
            </a:r>
            <a:r>
              <a:rPr lang="it-IT" sz="2800" b="0" i="0" dirty="0">
                <a:solidFill>
                  <a:srgbClr val="222222"/>
                </a:solidFill>
                <a:effectLst/>
                <a:latin typeface="Arial" panose="020B0604020202020204" pitchFamily="34" charset="0"/>
                <a:cs typeface="Arial" panose="020B0604020202020204" pitchFamily="34" charset="0"/>
              </a:rPr>
              <a:t>costitutiva dei globuli rossi, contenente </a:t>
            </a:r>
            <a:r>
              <a:rPr lang="it-IT" sz="2800" b="1" i="0" dirty="0">
                <a:solidFill>
                  <a:srgbClr val="222222"/>
                </a:solidFill>
                <a:effectLst/>
                <a:latin typeface="Arial" panose="020B0604020202020204" pitchFamily="34" charset="0"/>
                <a:cs typeface="Arial" panose="020B0604020202020204" pitchFamily="34" charset="0"/>
              </a:rPr>
              <a:t>ferro</a:t>
            </a:r>
            <a:r>
              <a:rPr lang="it-IT" sz="2800" b="0" i="0" dirty="0">
                <a:solidFill>
                  <a:srgbClr val="222222"/>
                </a:solidFill>
                <a:effectLst/>
                <a:latin typeface="Arial" panose="020B0604020202020204" pitchFamily="34" charset="0"/>
                <a:cs typeface="Arial" panose="020B0604020202020204" pitchFamily="34" charset="0"/>
              </a:rPr>
              <a:t>. Il valore normale negli uomini si situa tra i 13 e i 17 g/dl di sangue, nelle donne tra i 12 e i 16 g/dl di sangue. Una riduzione dei valori può indicare </a:t>
            </a:r>
            <a:r>
              <a:rPr lang="it-IT" sz="2800" b="1" i="0" dirty="0">
                <a:solidFill>
                  <a:srgbClr val="222222"/>
                </a:solidFill>
                <a:effectLst/>
                <a:latin typeface="Arial" panose="020B0604020202020204" pitchFamily="34" charset="0"/>
                <a:cs typeface="Arial" panose="020B0604020202020204" pitchFamily="34" charset="0"/>
              </a:rPr>
              <a:t>anemia</a:t>
            </a:r>
            <a:r>
              <a:rPr lang="it-IT" sz="2800" b="0" i="0" dirty="0">
                <a:solidFill>
                  <a:srgbClr val="222222"/>
                </a:solidFill>
                <a:effectLst/>
                <a:latin typeface="Arial" panose="020B0604020202020204" pitchFamily="34" charset="0"/>
                <a:cs typeface="Arial" panose="020B0604020202020204" pitchFamily="34" charset="0"/>
              </a:rPr>
              <a:t> e carenza di ferro</a:t>
            </a:r>
          </a:p>
          <a:p>
            <a:pPr algn="just">
              <a:lnSpc>
                <a:spcPct val="120000"/>
              </a:lnSpc>
            </a:pPr>
            <a:r>
              <a:rPr lang="it-IT" sz="2800" b="0" i="0" dirty="0">
                <a:solidFill>
                  <a:srgbClr val="111111"/>
                </a:solidFill>
                <a:effectLst/>
                <a:latin typeface="Arial" panose="020B0604020202020204" pitchFamily="34" charset="0"/>
                <a:cs typeface="Arial" panose="020B0604020202020204" pitchFamily="34" charset="0"/>
              </a:rPr>
              <a:t>Indici calcolati.</a:t>
            </a:r>
          </a:p>
          <a:p>
            <a:pPr algn="just">
              <a:lnSpc>
                <a:spcPct val="120000"/>
              </a:lnSpc>
            </a:pPr>
            <a:r>
              <a:rPr lang="it-IT" sz="2800" b="0" i="0" dirty="0">
                <a:solidFill>
                  <a:srgbClr val="222222"/>
                </a:solidFill>
                <a:effectLst/>
                <a:latin typeface="Arial" panose="020B0604020202020204" pitchFamily="34" charset="0"/>
                <a:cs typeface="Arial" panose="020B0604020202020204" pitchFamily="34" charset="0"/>
              </a:rPr>
              <a:t>Nell’esame emocromocitometrico completo ci sono altri valori chiamati </a:t>
            </a:r>
            <a:r>
              <a:rPr lang="it-IT" sz="2800" b="1" i="0" dirty="0">
                <a:solidFill>
                  <a:srgbClr val="222222"/>
                </a:solidFill>
                <a:effectLst/>
                <a:latin typeface="Arial" panose="020B0604020202020204" pitchFamily="34" charset="0"/>
                <a:cs typeface="Arial" panose="020B0604020202020204" pitchFamily="34" charset="0"/>
              </a:rPr>
              <a:t>indici calcolati</a:t>
            </a:r>
            <a:r>
              <a:rPr lang="it-IT" sz="2800" b="0" i="0" dirty="0">
                <a:solidFill>
                  <a:srgbClr val="222222"/>
                </a:solidFill>
                <a:effectLst/>
                <a:latin typeface="Arial" panose="020B0604020202020204" pitchFamily="34" charset="0"/>
                <a:cs typeface="Arial" panose="020B0604020202020204" pitchFamily="34" charset="0"/>
              </a:rPr>
              <a:t>, che sono ricavati dai parametri visti in precedenza e che in genere vengono richiesti in caso di sospetta anemia.</a:t>
            </a:r>
          </a:p>
          <a:p>
            <a:pPr algn="just">
              <a:lnSpc>
                <a:spcPct val="120000"/>
              </a:lnSpc>
            </a:pPr>
            <a:r>
              <a:rPr lang="it-IT" sz="2800" b="0" i="0" dirty="0">
                <a:solidFill>
                  <a:srgbClr val="222222"/>
                </a:solidFill>
                <a:effectLst/>
                <a:latin typeface="Arial" panose="020B0604020202020204" pitchFamily="34" charset="0"/>
                <a:cs typeface="Arial" panose="020B0604020202020204" pitchFamily="34" charset="0"/>
              </a:rPr>
              <a:t>Ecco i principali:</a:t>
            </a:r>
          </a:p>
          <a:p>
            <a:pPr algn="just">
              <a:lnSpc>
                <a:spcPct val="120000"/>
              </a:lnSpc>
            </a:pPr>
            <a:r>
              <a:rPr lang="it-IT" sz="2800" b="1" i="0" dirty="0">
                <a:solidFill>
                  <a:srgbClr val="222222"/>
                </a:solidFill>
                <a:effectLst/>
                <a:latin typeface="Arial" panose="020B0604020202020204" pitchFamily="34" charset="0"/>
                <a:cs typeface="Arial" panose="020B0604020202020204" pitchFamily="34" charset="0"/>
              </a:rPr>
              <a:t>Ematocrito</a:t>
            </a:r>
            <a:r>
              <a:rPr lang="it-IT" sz="2800" b="0" i="0" dirty="0">
                <a:solidFill>
                  <a:srgbClr val="222222"/>
                </a:solidFill>
                <a:effectLst/>
                <a:latin typeface="Arial" panose="020B0604020202020204" pitchFamily="34" charset="0"/>
                <a:cs typeface="Arial" panose="020B0604020202020204" pitchFamily="34" charset="0"/>
              </a:rPr>
              <a:t>: misura la concentrazione delle cellule del sangue  e i valori normali sono tra il 35 e il 48%</a:t>
            </a:r>
          </a:p>
          <a:p>
            <a:pPr algn="just">
              <a:lnSpc>
                <a:spcPct val="120000"/>
              </a:lnSpc>
            </a:pPr>
            <a:r>
              <a:rPr lang="it-IT" sz="2800" b="1" i="0" dirty="0">
                <a:solidFill>
                  <a:srgbClr val="222222"/>
                </a:solidFill>
                <a:effectLst/>
                <a:latin typeface="Arial" panose="020B0604020202020204" pitchFamily="34" charset="0"/>
                <a:cs typeface="Arial" panose="020B0604020202020204" pitchFamily="34" charset="0"/>
              </a:rPr>
              <a:t>MCV </a:t>
            </a:r>
            <a:r>
              <a:rPr lang="it-IT" sz="2800" b="0" i="0" dirty="0">
                <a:solidFill>
                  <a:srgbClr val="222222"/>
                </a:solidFill>
                <a:effectLst/>
                <a:latin typeface="Arial" panose="020B0604020202020204" pitchFamily="34" charset="0"/>
                <a:cs typeface="Arial" panose="020B0604020202020204" pitchFamily="34" charset="0"/>
              </a:rPr>
              <a:t>(</a:t>
            </a:r>
            <a:r>
              <a:rPr lang="it-IT" sz="2800" b="0" i="0" dirty="0" err="1">
                <a:solidFill>
                  <a:srgbClr val="222222"/>
                </a:solidFill>
                <a:effectLst/>
                <a:latin typeface="Arial" panose="020B0604020202020204" pitchFamily="34" charset="0"/>
                <a:cs typeface="Arial" panose="020B0604020202020204" pitchFamily="34" charset="0"/>
              </a:rPr>
              <a:t>Mean</a:t>
            </a:r>
            <a:r>
              <a:rPr lang="it-IT" sz="2800" b="0" i="0" dirty="0">
                <a:solidFill>
                  <a:srgbClr val="222222"/>
                </a:solidFill>
                <a:effectLst/>
                <a:latin typeface="Arial" panose="020B0604020202020204" pitchFamily="34" charset="0"/>
                <a:cs typeface="Arial" panose="020B0604020202020204" pitchFamily="34" charset="0"/>
              </a:rPr>
              <a:t> corpuscolar volume): indica il volume medio dei globuli rossi e i valori normali oscillano tra gli 80  e i 100 femtolitri</a:t>
            </a:r>
          </a:p>
          <a:p>
            <a:pPr algn="just">
              <a:lnSpc>
                <a:spcPct val="120000"/>
              </a:lnSpc>
            </a:pPr>
            <a:r>
              <a:rPr lang="it-IT" sz="2800" b="1" i="0" dirty="0">
                <a:solidFill>
                  <a:srgbClr val="222222"/>
                </a:solidFill>
                <a:effectLst/>
                <a:latin typeface="Arial" panose="020B0604020202020204" pitchFamily="34" charset="0"/>
                <a:cs typeface="Arial" panose="020B0604020202020204" pitchFamily="34" charset="0"/>
              </a:rPr>
              <a:t>MCH e MCHC</a:t>
            </a:r>
            <a:r>
              <a:rPr lang="it-IT" sz="2800" b="0" i="0" dirty="0">
                <a:solidFill>
                  <a:srgbClr val="222222"/>
                </a:solidFill>
                <a:effectLst/>
                <a:latin typeface="Arial" panose="020B0604020202020204" pitchFamily="34" charset="0"/>
                <a:cs typeface="Arial" panose="020B0604020202020204" pitchFamily="34" charset="0"/>
              </a:rPr>
              <a:t>: misurano la concentrazione di emoglobina nei globuli rossi e i valori normali si situano tra i 27 e i 34 picogrammi</a:t>
            </a:r>
          </a:p>
          <a:p>
            <a:pPr algn="just">
              <a:lnSpc>
                <a:spcPct val="120000"/>
              </a:lnSpc>
            </a:pPr>
            <a:r>
              <a:rPr lang="it-IT" sz="2800" b="1" i="0" dirty="0">
                <a:solidFill>
                  <a:srgbClr val="222222"/>
                </a:solidFill>
                <a:effectLst/>
                <a:latin typeface="Arial" panose="020B0604020202020204" pitchFamily="34" charset="0"/>
                <a:cs typeface="Arial" panose="020B0604020202020204" pitchFamily="34" charset="0"/>
              </a:rPr>
              <a:t>RDW</a:t>
            </a:r>
            <a:r>
              <a:rPr lang="it-IT" sz="2800" b="0" i="0" dirty="0">
                <a:solidFill>
                  <a:srgbClr val="222222"/>
                </a:solidFill>
                <a:effectLst/>
                <a:latin typeface="Arial" panose="020B0604020202020204" pitchFamily="34" charset="0"/>
                <a:cs typeface="Arial" panose="020B0604020202020204" pitchFamily="34" charset="0"/>
              </a:rPr>
              <a:t>: indica la variabilità del volume degli eritrociti e il valore normale si situa tra l’11 e il 17%</a:t>
            </a:r>
          </a:p>
          <a:p>
            <a:pPr marL="0" indent="0" algn="just">
              <a:lnSpc>
                <a:spcPct val="120000"/>
              </a:lnSpc>
              <a:buNone/>
            </a:pPr>
            <a:endParaRPr lang="it-IT" sz="2800" b="0" i="0" dirty="0">
              <a:solidFill>
                <a:srgbClr val="222222"/>
              </a:solidFill>
              <a:effectLst/>
              <a:latin typeface="Arial" panose="020B0604020202020204" pitchFamily="34" charset="0"/>
              <a:cs typeface="Arial" panose="020B0604020202020204" pitchFamily="34" charset="0"/>
            </a:endParaRPr>
          </a:p>
          <a:p>
            <a:endParaRPr lang="it-IT" dirty="0"/>
          </a:p>
        </p:txBody>
      </p:sp>
    </p:spTree>
    <p:extLst>
      <p:ext uri="{BB962C8B-B14F-4D97-AF65-F5344CB8AC3E}">
        <p14:creationId xmlns:p14="http://schemas.microsoft.com/office/powerpoint/2010/main" val="8077968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01CDA2F-5321-1B7A-4C3F-7206CC6DD2B1}"/>
              </a:ext>
            </a:extLst>
          </p:cNvPr>
          <p:cNvSpPr>
            <a:spLocks noGrp="1"/>
          </p:cNvSpPr>
          <p:nvPr>
            <p:ph type="title"/>
          </p:nvPr>
        </p:nvSpPr>
        <p:spPr>
          <a:xfrm>
            <a:off x="838200" y="0"/>
            <a:ext cx="10515600" cy="681037"/>
          </a:xfrm>
        </p:spPr>
        <p:txBody>
          <a:bodyPr>
            <a:normAutofit/>
          </a:bodyPr>
          <a:lstStyle/>
          <a:p>
            <a:pPr algn="ctr"/>
            <a:r>
              <a:rPr lang="it-IT" sz="3200" b="1" i="0" dirty="0">
                <a:solidFill>
                  <a:srgbClr val="111111"/>
                </a:solidFill>
                <a:effectLst/>
                <a:latin typeface="Arial" panose="020B0604020202020204" pitchFamily="34" charset="0"/>
                <a:cs typeface="Arial" panose="020B0604020202020204" pitchFamily="34" charset="0"/>
              </a:rPr>
              <a:t>L’esame delle urine</a:t>
            </a:r>
            <a:endParaRPr lang="it-IT" sz="3200" b="1" dirty="0">
              <a:latin typeface="Arial" panose="020B0604020202020204" pitchFamily="34" charset="0"/>
              <a:cs typeface="Arial" panose="020B0604020202020204" pitchFamily="34" charset="0"/>
            </a:endParaRPr>
          </a:p>
        </p:txBody>
      </p:sp>
      <p:sp>
        <p:nvSpPr>
          <p:cNvPr id="3" name="Segnaposto contenuto 2">
            <a:extLst>
              <a:ext uri="{FF2B5EF4-FFF2-40B4-BE49-F238E27FC236}">
                <a16:creationId xmlns:a16="http://schemas.microsoft.com/office/drawing/2014/main" id="{9CBF464C-513F-CC3E-CB3D-6C32DC70927B}"/>
              </a:ext>
            </a:extLst>
          </p:cNvPr>
          <p:cNvSpPr>
            <a:spLocks noGrp="1"/>
          </p:cNvSpPr>
          <p:nvPr>
            <p:ph idx="1"/>
          </p:nvPr>
        </p:nvSpPr>
        <p:spPr>
          <a:xfrm>
            <a:off x="0" y="681036"/>
            <a:ext cx="12192000" cy="6176963"/>
          </a:xfrm>
        </p:spPr>
        <p:txBody>
          <a:bodyPr>
            <a:normAutofit fontScale="92500"/>
          </a:bodyPr>
          <a:lstStyle/>
          <a:p>
            <a:pPr>
              <a:lnSpc>
                <a:spcPct val="100000"/>
              </a:lnSpc>
            </a:pPr>
            <a:endParaRPr lang="it-IT" sz="2400" b="0" i="0" dirty="0">
              <a:solidFill>
                <a:srgbClr val="111111"/>
              </a:solidFill>
              <a:effectLst/>
              <a:latin typeface="Arial" panose="020B0604020202020204" pitchFamily="34" charset="0"/>
              <a:cs typeface="Arial" panose="020B0604020202020204" pitchFamily="34" charset="0"/>
            </a:endParaRPr>
          </a:p>
          <a:p>
            <a:pPr marL="0" indent="0" algn="just">
              <a:lnSpc>
                <a:spcPct val="100000"/>
              </a:lnSpc>
              <a:buNone/>
            </a:pPr>
            <a:r>
              <a:rPr lang="it-IT" sz="2400" b="0" i="0" dirty="0">
                <a:solidFill>
                  <a:srgbClr val="111111"/>
                </a:solidFill>
                <a:effectLst/>
                <a:latin typeface="Arial" panose="020B0604020202020204" pitchFamily="34" charset="0"/>
                <a:cs typeface="Arial" panose="020B0604020202020204" pitchFamily="34" charset="0"/>
              </a:rPr>
              <a:t>L’esame delle urine permette al Medico e all’ Infermiere di</a:t>
            </a:r>
            <a:r>
              <a:rPr lang="it-IT" sz="2400" b="1" i="0" dirty="0">
                <a:solidFill>
                  <a:srgbClr val="111111"/>
                </a:solidFill>
                <a:effectLst/>
                <a:latin typeface="Arial" panose="020B0604020202020204" pitchFamily="34" charset="0"/>
                <a:cs typeface="Arial" panose="020B0604020202020204" pitchFamily="34" charset="0"/>
              </a:rPr>
              <a:t> rilevare disfunzioni</a:t>
            </a:r>
            <a:r>
              <a:rPr lang="it-IT" sz="2400" b="0" i="0" dirty="0">
                <a:solidFill>
                  <a:srgbClr val="111111"/>
                </a:solidFill>
                <a:effectLst/>
                <a:latin typeface="Arial" panose="020B0604020202020204" pitchFamily="34" charset="0"/>
                <a:cs typeface="Arial" panose="020B0604020202020204" pitchFamily="34" charset="0"/>
              </a:rPr>
              <a:t> (anche infezioni con l’ Urinocoltura) e di verificare la funzionalità renale, evidenziando la presenza di batteri, ma anche di tracce ematiche, proteine e globuli bianchi.</a:t>
            </a:r>
          </a:p>
          <a:p>
            <a:pPr algn="just">
              <a:lnSpc>
                <a:spcPct val="100000"/>
              </a:lnSpc>
            </a:pPr>
            <a:endParaRPr lang="it-IT" sz="2400" b="0" i="0" dirty="0">
              <a:solidFill>
                <a:srgbClr val="232425"/>
              </a:solidFill>
              <a:effectLst/>
              <a:latin typeface="Arial" panose="020B0604020202020204" pitchFamily="34" charset="0"/>
              <a:cs typeface="Arial" panose="020B0604020202020204" pitchFamily="34" charset="0"/>
            </a:endParaRPr>
          </a:p>
          <a:p>
            <a:pPr marL="0" indent="0">
              <a:lnSpc>
                <a:spcPct val="100000"/>
              </a:lnSpc>
              <a:buNone/>
            </a:pPr>
            <a:r>
              <a:rPr lang="it-IT" sz="2400" b="0" i="0" dirty="0">
                <a:solidFill>
                  <a:srgbClr val="232425"/>
                </a:solidFill>
                <a:effectLst/>
                <a:latin typeface="Arial" panose="020B0604020202020204" pitchFamily="34" charset="0"/>
                <a:cs typeface="Arial" panose="020B0604020202020204" pitchFamily="34" charset="0"/>
              </a:rPr>
              <a:t>L'</a:t>
            </a:r>
            <a:r>
              <a:rPr lang="it-IT" sz="2400" b="1" i="0" dirty="0">
                <a:solidFill>
                  <a:srgbClr val="232425"/>
                </a:solidFill>
                <a:effectLst/>
                <a:latin typeface="Arial" panose="020B0604020202020204" pitchFamily="34" charset="0"/>
                <a:cs typeface="Arial" panose="020B0604020202020204" pitchFamily="34" charset="0"/>
              </a:rPr>
              <a:t>esame delle urine</a:t>
            </a:r>
            <a:r>
              <a:rPr lang="it-IT" sz="2400" b="0" i="0" dirty="0">
                <a:solidFill>
                  <a:srgbClr val="232425"/>
                </a:solidFill>
                <a:effectLst/>
                <a:latin typeface="Arial" panose="020B0604020202020204" pitchFamily="34" charset="0"/>
                <a:cs typeface="Arial" panose="020B0604020202020204" pitchFamily="34" charset="0"/>
              </a:rPr>
              <a:t>, o </a:t>
            </a:r>
            <a:r>
              <a:rPr lang="it-IT" sz="2400" b="1" i="0" dirty="0">
                <a:solidFill>
                  <a:srgbClr val="232425"/>
                </a:solidFill>
                <a:effectLst/>
                <a:latin typeface="Arial" panose="020B0604020202020204" pitchFamily="34" charset="0"/>
                <a:cs typeface="Arial" panose="020B0604020202020204" pitchFamily="34" charset="0"/>
              </a:rPr>
              <a:t>analisi delle urine</a:t>
            </a:r>
            <a:r>
              <a:rPr lang="it-IT" sz="2400" b="0" i="0" dirty="0">
                <a:solidFill>
                  <a:srgbClr val="232425"/>
                </a:solidFill>
                <a:effectLst/>
                <a:latin typeface="Arial" panose="020B0604020202020204" pitchFamily="34" charset="0"/>
                <a:cs typeface="Arial" panose="020B0604020202020204" pitchFamily="34" charset="0"/>
              </a:rPr>
              <a:t>, è un test diagnostico che permette di valutare le caratteristiche chimiche, fisiche e microscopiche dell'</a:t>
            </a:r>
            <a:r>
              <a:rPr lang="it-IT" sz="2400" b="0" i="0" u="none" strike="noStrike" dirty="0">
                <a:solidFill>
                  <a:srgbClr val="0076FF"/>
                </a:solidFill>
                <a:effectLst/>
                <a:latin typeface="Arial" panose="020B0604020202020204" pitchFamily="34" charset="0"/>
                <a:cs typeface="Arial" panose="020B0604020202020204" pitchFamily="34" charset="0"/>
                <a:hlinkClick r:id="rId2"/>
              </a:rPr>
              <a:t>urina</a:t>
            </a:r>
            <a:r>
              <a:rPr lang="it-IT" sz="2400" b="0" i="0" dirty="0">
                <a:solidFill>
                  <a:srgbClr val="232425"/>
                </a:solidFill>
                <a:effectLst/>
                <a:latin typeface="Arial" panose="020B0604020202020204" pitchFamily="34" charset="0"/>
                <a:cs typeface="Arial" panose="020B0604020202020204" pitchFamily="34" charset="0"/>
              </a:rPr>
              <a:t>.</a:t>
            </a:r>
            <a:br>
              <a:rPr lang="it-IT" sz="2400" dirty="0">
                <a:latin typeface="Arial" panose="020B0604020202020204" pitchFamily="34" charset="0"/>
                <a:cs typeface="Arial" panose="020B0604020202020204" pitchFamily="34" charset="0"/>
              </a:rPr>
            </a:br>
            <a:endParaRPr lang="it-IT" sz="2400" dirty="0">
              <a:latin typeface="Arial" panose="020B0604020202020204" pitchFamily="34" charset="0"/>
              <a:cs typeface="Arial" panose="020B0604020202020204" pitchFamily="34" charset="0"/>
            </a:endParaRPr>
          </a:p>
          <a:p>
            <a:pPr marL="0" indent="0">
              <a:lnSpc>
                <a:spcPct val="100000"/>
              </a:lnSpc>
              <a:buNone/>
            </a:pPr>
            <a:r>
              <a:rPr lang="it-IT" sz="2400" b="0" i="0" dirty="0">
                <a:solidFill>
                  <a:srgbClr val="232425"/>
                </a:solidFill>
                <a:effectLst/>
                <a:latin typeface="Arial" panose="020B0604020202020204" pitchFamily="34" charset="0"/>
                <a:cs typeface="Arial" panose="020B0604020202020204" pitchFamily="34" charset="0"/>
              </a:rPr>
              <a:t>I medici ricorrono all'analisi delle urine dei pazienti in diverse situazioni: per esempio, quando sospettano un'infezione o una malattia dell'apparato urinario; quando vogliono analizzare l'efficacia di un trattamento per il </a:t>
            </a:r>
            <a:r>
              <a:rPr lang="it-IT" sz="2400" b="0" i="0" u="none" strike="noStrike" dirty="0">
                <a:solidFill>
                  <a:srgbClr val="0076FF"/>
                </a:solidFill>
                <a:effectLst/>
                <a:latin typeface="Arial" panose="020B0604020202020204" pitchFamily="34" charset="0"/>
                <a:cs typeface="Arial" panose="020B0604020202020204" pitchFamily="34" charset="0"/>
                <a:hlinkClick r:id="rId3"/>
              </a:rPr>
              <a:t>diabete</a:t>
            </a:r>
            <a:r>
              <a:rPr lang="it-IT" sz="2400" b="0" i="0" dirty="0">
                <a:solidFill>
                  <a:srgbClr val="232425"/>
                </a:solidFill>
                <a:effectLst/>
                <a:latin typeface="Arial" panose="020B0604020202020204" pitchFamily="34" charset="0"/>
                <a:cs typeface="Arial" panose="020B0604020202020204" pitchFamily="34" charset="0"/>
              </a:rPr>
              <a:t>, i </a:t>
            </a:r>
            <a:r>
              <a:rPr lang="it-IT" sz="2400" b="0" i="0" u="none" strike="noStrike" dirty="0">
                <a:solidFill>
                  <a:srgbClr val="0076FF"/>
                </a:solidFill>
                <a:effectLst/>
                <a:latin typeface="Arial" panose="020B0604020202020204" pitchFamily="34" charset="0"/>
                <a:cs typeface="Arial" panose="020B0604020202020204" pitchFamily="34" charset="0"/>
                <a:hlinkClick r:id="rId4" tooltip="Calcoli Renali: Cause e Fattori di Rischio"/>
              </a:rPr>
              <a:t>calcoli renali</a:t>
            </a:r>
            <a:r>
              <a:rPr lang="it-IT" sz="2400" b="0" i="0" dirty="0">
                <a:solidFill>
                  <a:srgbClr val="232425"/>
                </a:solidFill>
                <a:effectLst/>
                <a:latin typeface="Arial" panose="020B0604020202020204" pitchFamily="34" charset="0"/>
                <a:cs typeface="Arial" panose="020B0604020202020204" pitchFamily="34" charset="0"/>
              </a:rPr>
              <a:t> ecc; quando vogliono capire l'origine di </a:t>
            </a:r>
            <a:r>
              <a:rPr lang="it-IT" sz="2400" b="0" i="0" u="none" strike="noStrike" dirty="0">
                <a:solidFill>
                  <a:srgbClr val="0076FF"/>
                </a:solidFill>
                <a:effectLst/>
                <a:latin typeface="Arial" panose="020B0604020202020204" pitchFamily="34" charset="0"/>
                <a:cs typeface="Arial" panose="020B0604020202020204" pitchFamily="34" charset="0"/>
                <a:hlinkClick r:id="rId5"/>
              </a:rPr>
              <a:t>sintomi</a:t>
            </a:r>
            <a:r>
              <a:rPr lang="it-IT" sz="2400" b="0" i="0" dirty="0">
                <a:solidFill>
                  <a:srgbClr val="232425"/>
                </a:solidFill>
                <a:effectLst/>
                <a:latin typeface="Arial" panose="020B0604020202020204" pitchFamily="34" charset="0"/>
                <a:cs typeface="Arial" panose="020B0604020202020204" pitchFamily="34" charset="0"/>
              </a:rPr>
              <a:t> apparentemente inspiegabili; </a:t>
            </a:r>
            <a:r>
              <a:rPr lang="it-IT" sz="2400" dirty="0">
                <a:solidFill>
                  <a:srgbClr val="232425"/>
                </a:solidFill>
                <a:latin typeface="Arial" panose="020B0604020202020204" pitchFamily="34" charset="0"/>
                <a:cs typeface="Arial" panose="020B0604020202020204" pitchFamily="34" charset="0"/>
              </a:rPr>
              <a:t>d</a:t>
            </a:r>
            <a:r>
              <a:rPr lang="it-IT" sz="2400" b="0" i="0" dirty="0">
                <a:solidFill>
                  <a:srgbClr val="232425"/>
                </a:solidFill>
                <a:effectLst/>
                <a:latin typeface="Arial" panose="020B0604020202020204" pitchFamily="34" charset="0"/>
                <a:cs typeface="Arial" panose="020B0604020202020204" pitchFamily="34" charset="0"/>
              </a:rPr>
              <a:t>urante un esame medico di routine; ecc.</a:t>
            </a:r>
            <a:br>
              <a:rPr lang="it-IT" sz="2400" dirty="0">
                <a:latin typeface="Arial" panose="020B0604020202020204" pitchFamily="34" charset="0"/>
                <a:cs typeface="Arial" panose="020B0604020202020204" pitchFamily="34" charset="0"/>
              </a:rPr>
            </a:br>
            <a:r>
              <a:rPr lang="it-IT" sz="2400" dirty="0">
                <a:latin typeface="Arial" panose="020B0604020202020204" pitchFamily="34" charset="0"/>
                <a:cs typeface="Arial" panose="020B0604020202020204" pitchFamily="34" charset="0"/>
              </a:rPr>
              <a:t>  </a:t>
            </a:r>
          </a:p>
          <a:p>
            <a:pPr marL="0" indent="0">
              <a:lnSpc>
                <a:spcPct val="100000"/>
              </a:lnSpc>
              <a:buNone/>
            </a:pPr>
            <a:r>
              <a:rPr lang="it-IT" sz="2400" b="0" i="0" dirty="0">
                <a:solidFill>
                  <a:srgbClr val="232425"/>
                </a:solidFill>
                <a:effectLst/>
                <a:latin typeface="Arial" panose="020B0604020202020204" pitchFamily="34" charset="0"/>
                <a:cs typeface="Arial" panose="020B0604020202020204" pitchFamily="34" charset="0"/>
              </a:rPr>
              <a:t>Tra le caratteristiche analizzate durante un esame delle urine, rientrano: il </a:t>
            </a:r>
            <a:r>
              <a:rPr lang="it-IT" sz="2400" b="0" i="0" u="none" strike="noStrike" dirty="0">
                <a:solidFill>
                  <a:srgbClr val="0076FF"/>
                </a:solidFill>
                <a:effectLst/>
                <a:latin typeface="Arial" panose="020B0604020202020204" pitchFamily="34" charset="0"/>
                <a:cs typeface="Arial" panose="020B0604020202020204" pitchFamily="34" charset="0"/>
                <a:hlinkClick r:id="rId6"/>
              </a:rPr>
              <a:t>colore</a:t>
            </a:r>
            <a:r>
              <a:rPr lang="it-IT" sz="2400" u="none" strike="noStrike" dirty="0">
                <a:solidFill>
                  <a:srgbClr val="232425"/>
                </a:solidFill>
                <a:latin typeface="Arial" panose="020B0604020202020204" pitchFamily="34" charset="0"/>
                <a:cs typeface="Arial" panose="020B0604020202020204" pitchFamily="34" charset="0"/>
              </a:rPr>
              <a:t>,</a:t>
            </a:r>
            <a:r>
              <a:rPr lang="it-IT" sz="2400" b="0" i="0" dirty="0">
                <a:solidFill>
                  <a:srgbClr val="232425"/>
                </a:solidFill>
                <a:effectLst/>
                <a:latin typeface="Arial" panose="020B0604020202020204" pitchFamily="34" charset="0"/>
                <a:cs typeface="Arial" panose="020B0604020202020204" pitchFamily="34" charset="0"/>
              </a:rPr>
              <a:t> l'</a:t>
            </a:r>
            <a:r>
              <a:rPr lang="it-IT" sz="2400" b="0" i="0" u="none" strike="noStrike" dirty="0">
                <a:solidFill>
                  <a:srgbClr val="0076FF"/>
                </a:solidFill>
                <a:effectLst/>
                <a:latin typeface="Arial" panose="020B0604020202020204" pitchFamily="34" charset="0"/>
                <a:cs typeface="Arial" panose="020B0604020202020204" pitchFamily="34" charset="0"/>
                <a:hlinkClick r:id="rId7"/>
              </a:rPr>
              <a:t>odore</a:t>
            </a:r>
            <a:r>
              <a:rPr lang="it-IT" sz="2400" b="0" i="0" dirty="0">
                <a:solidFill>
                  <a:srgbClr val="232425"/>
                </a:solidFill>
                <a:effectLst/>
                <a:latin typeface="Arial" panose="020B0604020202020204" pitchFamily="34" charset="0"/>
                <a:cs typeface="Arial" panose="020B0604020202020204" pitchFamily="34" charset="0"/>
              </a:rPr>
              <a:t>, il </a:t>
            </a:r>
            <a:r>
              <a:rPr lang="it-IT" sz="2400" b="0" i="0" u="none" strike="noStrike" dirty="0">
                <a:solidFill>
                  <a:srgbClr val="0076FF"/>
                </a:solidFill>
                <a:effectLst/>
                <a:latin typeface="Arial" panose="020B0604020202020204" pitchFamily="34" charset="0"/>
                <a:cs typeface="Arial" panose="020B0604020202020204" pitchFamily="34" charset="0"/>
                <a:hlinkClick r:id="rId8"/>
              </a:rPr>
              <a:t>peso specifico</a:t>
            </a:r>
            <a:r>
              <a:rPr lang="it-IT" sz="2400" b="0" i="0" dirty="0">
                <a:solidFill>
                  <a:srgbClr val="232425"/>
                </a:solidFill>
                <a:effectLst/>
                <a:latin typeface="Arial" panose="020B0604020202020204" pitchFamily="34" charset="0"/>
                <a:cs typeface="Arial" panose="020B0604020202020204" pitchFamily="34" charset="0"/>
              </a:rPr>
              <a:t>, il </a:t>
            </a:r>
            <a:r>
              <a:rPr lang="it-IT" sz="2400" b="0" i="0" u="none" strike="noStrike" dirty="0">
                <a:solidFill>
                  <a:srgbClr val="0076FF"/>
                </a:solidFill>
                <a:effectLst/>
                <a:latin typeface="Arial" panose="020B0604020202020204" pitchFamily="34" charset="0"/>
                <a:cs typeface="Arial" panose="020B0604020202020204" pitchFamily="34" charset="0"/>
                <a:hlinkClick r:id="rId9"/>
              </a:rPr>
              <a:t>pH</a:t>
            </a:r>
            <a:r>
              <a:rPr lang="it-IT" sz="2400" b="0" i="0" dirty="0">
                <a:solidFill>
                  <a:srgbClr val="232425"/>
                </a:solidFill>
                <a:effectLst/>
                <a:latin typeface="Arial" panose="020B0604020202020204" pitchFamily="34" charset="0"/>
                <a:cs typeface="Arial" panose="020B0604020202020204" pitchFamily="34" charset="0"/>
              </a:rPr>
              <a:t>, le </a:t>
            </a:r>
            <a:r>
              <a:rPr lang="it-IT" sz="2400" b="0" i="0" u="none" strike="noStrike" dirty="0">
                <a:solidFill>
                  <a:srgbClr val="0076FF"/>
                </a:solidFill>
                <a:effectLst/>
                <a:latin typeface="Arial" panose="020B0604020202020204" pitchFamily="34" charset="0"/>
                <a:cs typeface="Arial" panose="020B0604020202020204" pitchFamily="34" charset="0"/>
                <a:hlinkClick r:id="rId10"/>
              </a:rPr>
              <a:t>proteine</a:t>
            </a:r>
            <a:r>
              <a:rPr lang="it-IT" sz="2400" b="0" i="0" dirty="0">
                <a:solidFill>
                  <a:srgbClr val="232425"/>
                </a:solidFill>
                <a:effectLst/>
                <a:latin typeface="Arial" panose="020B0604020202020204" pitchFamily="34" charset="0"/>
                <a:cs typeface="Arial" panose="020B0604020202020204" pitchFamily="34" charset="0"/>
              </a:rPr>
              <a:t>, il </a:t>
            </a:r>
            <a:r>
              <a:rPr lang="it-IT" sz="2400" b="0" i="0" u="none" strike="noStrike" dirty="0">
                <a:solidFill>
                  <a:srgbClr val="0076FF"/>
                </a:solidFill>
                <a:effectLst/>
                <a:latin typeface="Arial" panose="020B0604020202020204" pitchFamily="34" charset="0"/>
                <a:cs typeface="Arial" panose="020B0604020202020204" pitchFamily="34" charset="0"/>
                <a:hlinkClick r:id="rId11"/>
              </a:rPr>
              <a:t>glucosio</a:t>
            </a:r>
            <a:r>
              <a:rPr lang="it-IT" sz="2400" b="0" i="0" dirty="0">
                <a:solidFill>
                  <a:srgbClr val="232425"/>
                </a:solidFill>
                <a:effectLst/>
                <a:latin typeface="Arial" panose="020B0604020202020204" pitchFamily="34" charset="0"/>
                <a:cs typeface="Arial" panose="020B0604020202020204" pitchFamily="34" charset="0"/>
              </a:rPr>
              <a:t>, i </a:t>
            </a:r>
            <a:r>
              <a:rPr lang="it-IT" sz="2400" b="0" i="0" u="none" strike="noStrike" dirty="0">
                <a:solidFill>
                  <a:srgbClr val="0076FF"/>
                </a:solidFill>
                <a:effectLst/>
                <a:latin typeface="Arial" panose="020B0604020202020204" pitchFamily="34" charset="0"/>
                <a:cs typeface="Arial" panose="020B0604020202020204" pitchFamily="34" charset="0"/>
                <a:hlinkClick r:id="rId12"/>
              </a:rPr>
              <a:t>chetoni</a:t>
            </a:r>
            <a:r>
              <a:rPr lang="it-IT" sz="2400" b="0" i="0" dirty="0">
                <a:solidFill>
                  <a:srgbClr val="232425"/>
                </a:solidFill>
                <a:effectLst/>
                <a:latin typeface="Arial" panose="020B0604020202020204" pitchFamily="34" charset="0"/>
                <a:cs typeface="Arial" panose="020B0604020202020204" pitchFamily="34" charset="0"/>
              </a:rPr>
              <a:t> ecc.</a:t>
            </a:r>
            <a:br>
              <a:rPr lang="it-IT" sz="2400" dirty="0">
                <a:latin typeface="Arial" panose="020B0604020202020204" pitchFamily="34" charset="0"/>
                <a:cs typeface="Arial" panose="020B0604020202020204" pitchFamily="34" charset="0"/>
              </a:rPr>
            </a:br>
            <a:r>
              <a:rPr lang="it-IT" sz="2400" dirty="0">
                <a:latin typeface="Arial" panose="020B0604020202020204" pitchFamily="34" charset="0"/>
                <a:cs typeface="Arial" panose="020B0604020202020204" pitchFamily="34" charset="0"/>
              </a:rPr>
              <a:t>  </a:t>
            </a:r>
            <a:r>
              <a:rPr lang="it-IT" sz="2400" b="0" i="0" dirty="0">
                <a:solidFill>
                  <a:srgbClr val="232425"/>
                </a:solidFill>
                <a:effectLst/>
                <a:latin typeface="Arial" panose="020B0604020202020204" pitchFamily="34" charset="0"/>
                <a:cs typeface="Arial" panose="020B0604020202020204" pitchFamily="34" charset="0"/>
              </a:rPr>
              <a:t>L'esame delle urine è un test indolore e privo di rischi.</a:t>
            </a:r>
            <a:endParaRPr lang="it-IT"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5652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CB3E3AE-2D02-3E42-AE8B-E00653FFE046}"/>
              </a:ext>
            </a:extLst>
          </p:cNvPr>
          <p:cNvSpPr>
            <a:spLocks noGrp="1"/>
          </p:cNvSpPr>
          <p:nvPr>
            <p:ph type="title"/>
          </p:nvPr>
        </p:nvSpPr>
        <p:spPr>
          <a:xfrm>
            <a:off x="838200" y="75304"/>
            <a:ext cx="10515600" cy="699247"/>
          </a:xfrm>
        </p:spPr>
        <p:txBody>
          <a:bodyPr>
            <a:normAutofit/>
          </a:bodyPr>
          <a:lstStyle/>
          <a:p>
            <a:pPr algn="ctr"/>
            <a:r>
              <a:rPr lang="it-IT" sz="4000" dirty="0">
                <a:latin typeface="Arial" panose="020B0604020202020204" pitchFamily="34" charset="0"/>
                <a:cs typeface="Arial" panose="020B0604020202020204" pitchFamily="34" charset="0"/>
              </a:rPr>
              <a:t>I RENI</a:t>
            </a:r>
          </a:p>
        </p:txBody>
      </p:sp>
      <p:sp>
        <p:nvSpPr>
          <p:cNvPr id="3" name="Segnaposto contenuto 2">
            <a:extLst>
              <a:ext uri="{FF2B5EF4-FFF2-40B4-BE49-F238E27FC236}">
                <a16:creationId xmlns:a16="http://schemas.microsoft.com/office/drawing/2014/main" id="{4C95D4B0-3B7C-88E3-B36C-8AE9BA052652}"/>
              </a:ext>
            </a:extLst>
          </p:cNvPr>
          <p:cNvSpPr>
            <a:spLocks noGrp="1"/>
          </p:cNvSpPr>
          <p:nvPr>
            <p:ph idx="1"/>
          </p:nvPr>
        </p:nvSpPr>
        <p:spPr>
          <a:xfrm>
            <a:off x="0" y="774550"/>
            <a:ext cx="12192000" cy="6083449"/>
          </a:xfrm>
        </p:spPr>
        <p:txBody>
          <a:bodyPr>
            <a:normAutofit fontScale="92500" lnSpcReduction="10000"/>
          </a:bodyPr>
          <a:lstStyle/>
          <a:p>
            <a:pPr marL="0" indent="0" algn="just" fontAlgn="base">
              <a:lnSpc>
                <a:spcPct val="100000"/>
              </a:lnSpc>
              <a:buNone/>
            </a:pPr>
            <a:r>
              <a:rPr lang="it-IT" b="0" i="0" dirty="0">
                <a:solidFill>
                  <a:srgbClr val="232425"/>
                </a:solidFill>
                <a:effectLst/>
                <a:latin typeface="Arial" panose="020B0604020202020204" pitchFamily="34" charset="0"/>
                <a:cs typeface="Arial" panose="020B0604020202020204" pitchFamily="34" charset="0"/>
              </a:rPr>
              <a:t>i </a:t>
            </a:r>
            <a:r>
              <a:rPr lang="it-IT" b="1" i="0" dirty="0">
                <a:solidFill>
                  <a:srgbClr val="232425"/>
                </a:solidFill>
                <a:effectLst/>
                <a:latin typeface="Arial" panose="020B0604020202020204" pitchFamily="34" charset="0"/>
                <a:cs typeface="Arial" panose="020B0604020202020204" pitchFamily="34" charset="0"/>
              </a:rPr>
              <a:t>reni</a:t>
            </a:r>
            <a:r>
              <a:rPr lang="it-IT" b="0" i="0" dirty="0">
                <a:solidFill>
                  <a:srgbClr val="232425"/>
                </a:solidFill>
                <a:effectLst/>
                <a:latin typeface="Arial" panose="020B0604020202020204" pitchFamily="34" charset="0"/>
                <a:cs typeface="Arial" panose="020B0604020202020204" pitchFamily="34" charset="0"/>
              </a:rPr>
              <a:t> sono due ed i principali organi dell'apparato urinario (o escretore).</a:t>
            </a:r>
            <a:br>
              <a:rPr lang="it-IT" b="0" i="0" dirty="0">
                <a:solidFill>
                  <a:srgbClr val="232425"/>
                </a:solidFill>
                <a:effectLst/>
                <a:latin typeface="Arial" panose="020B0604020202020204" pitchFamily="34" charset="0"/>
                <a:cs typeface="Arial" panose="020B0604020202020204" pitchFamily="34" charset="0"/>
              </a:rPr>
            </a:br>
            <a:r>
              <a:rPr lang="it-IT" b="0" i="0" dirty="0">
                <a:solidFill>
                  <a:srgbClr val="232425"/>
                </a:solidFill>
                <a:effectLst/>
                <a:latin typeface="Arial" panose="020B0604020202020204" pitchFamily="34" charset="0"/>
                <a:cs typeface="Arial" panose="020B0604020202020204" pitchFamily="34" charset="0"/>
              </a:rPr>
              <a:t>L'apparato escretore è l'insieme di organi e strutture anatomiche deputati alla produzione e all'eliminazione delle </a:t>
            </a:r>
            <a:r>
              <a:rPr lang="it-IT" b="1" i="0" dirty="0">
                <a:solidFill>
                  <a:srgbClr val="232425"/>
                </a:solidFill>
                <a:effectLst/>
                <a:latin typeface="Arial" panose="020B0604020202020204" pitchFamily="34" charset="0"/>
                <a:cs typeface="Arial" panose="020B0604020202020204" pitchFamily="34" charset="0"/>
              </a:rPr>
              <a:t>urine</a:t>
            </a:r>
            <a:r>
              <a:rPr lang="it-IT" b="0" i="0" dirty="0">
                <a:solidFill>
                  <a:srgbClr val="232425"/>
                </a:solidFill>
                <a:effectLst/>
                <a:latin typeface="Arial" panose="020B0604020202020204" pitchFamily="34" charset="0"/>
                <a:cs typeface="Arial" panose="020B0604020202020204" pitchFamily="34" charset="0"/>
              </a:rPr>
              <a:t>.</a:t>
            </a:r>
            <a:br>
              <a:rPr lang="it-IT" b="0" i="0" dirty="0">
                <a:solidFill>
                  <a:srgbClr val="232425"/>
                </a:solidFill>
                <a:effectLst/>
                <a:latin typeface="Arial" panose="020B0604020202020204" pitchFamily="34" charset="0"/>
                <a:cs typeface="Arial" panose="020B0604020202020204" pitchFamily="34" charset="0"/>
              </a:rPr>
            </a:br>
            <a:r>
              <a:rPr lang="it-IT" dirty="0">
                <a:solidFill>
                  <a:srgbClr val="232425"/>
                </a:solidFill>
                <a:latin typeface="Arial" panose="020B0604020202020204" pitchFamily="34" charset="0"/>
                <a:cs typeface="Arial" panose="020B0604020202020204" pitchFamily="34" charset="0"/>
              </a:rPr>
              <a:t>I</a:t>
            </a:r>
            <a:r>
              <a:rPr lang="it-IT" b="0" i="0" dirty="0">
                <a:solidFill>
                  <a:srgbClr val="232425"/>
                </a:solidFill>
                <a:effectLst/>
                <a:latin typeface="Arial" panose="020B0604020202020204" pitchFamily="34" charset="0"/>
                <a:cs typeface="Arial" panose="020B0604020202020204" pitchFamily="34" charset="0"/>
              </a:rPr>
              <a:t> reni risiedono nella cavità </a:t>
            </a:r>
            <a:r>
              <a:rPr lang="it-IT" b="0" i="0" u="none" strike="noStrike" dirty="0">
                <a:solidFill>
                  <a:srgbClr val="0076FF"/>
                </a:solidFill>
                <a:effectLst/>
                <a:latin typeface="Arial" panose="020B0604020202020204" pitchFamily="34" charset="0"/>
                <a:cs typeface="Arial" panose="020B0604020202020204" pitchFamily="34" charset="0"/>
                <a:hlinkClick r:id="rId2" tooltip="Muscoli Addominali - Muscoli dell'Addome"/>
              </a:rPr>
              <a:t>addominale</a:t>
            </a:r>
            <a:r>
              <a:rPr lang="it-IT" b="0" i="0" dirty="0">
                <a:solidFill>
                  <a:srgbClr val="232425"/>
                </a:solidFill>
                <a:effectLst/>
                <a:latin typeface="Arial" panose="020B0604020202020204" pitchFamily="34" charset="0"/>
                <a:cs typeface="Arial" panose="020B0604020202020204" pitchFamily="34" charset="0"/>
              </a:rPr>
              <a:t>, ai lati delle ultime </a:t>
            </a:r>
            <a:r>
              <a:rPr lang="it-IT" b="0" i="0" u="none" strike="noStrike" dirty="0">
                <a:solidFill>
                  <a:srgbClr val="0076FF"/>
                </a:solidFill>
                <a:effectLst/>
                <a:latin typeface="Arial" panose="020B0604020202020204" pitchFamily="34" charset="0"/>
                <a:cs typeface="Arial" panose="020B0604020202020204" pitchFamily="34" charset="0"/>
                <a:hlinkClick r:id="rId3" tooltip="Rachide e vertebre"/>
              </a:rPr>
              <a:t>vertebre</a:t>
            </a:r>
            <a:r>
              <a:rPr lang="it-IT" b="0" i="0" dirty="0">
                <a:solidFill>
                  <a:srgbClr val="232425"/>
                </a:solidFill>
                <a:effectLst/>
                <a:latin typeface="Arial" panose="020B0604020202020204" pitchFamily="34" charset="0"/>
                <a:cs typeface="Arial" panose="020B0604020202020204" pitchFamily="34" charset="0"/>
              </a:rPr>
              <a:t> toraciche e delle prime </a:t>
            </a:r>
            <a:r>
              <a:rPr lang="it-IT" b="0" i="0" u="none" strike="noStrike" dirty="0">
                <a:solidFill>
                  <a:srgbClr val="0076FF"/>
                </a:solidFill>
                <a:effectLst/>
                <a:latin typeface="Arial" panose="020B0604020202020204" pitchFamily="34" charset="0"/>
                <a:cs typeface="Arial" panose="020B0604020202020204" pitchFamily="34" charset="0"/>
                <a:hlinkClick r:id="rId4" tooltip="Vertebre Lombari: Cosa Sono? Anatomia, Funzione e Patologie"/>
              </a:rPr>
              <a:t>vertebre lombari</a:t>
            </a:r>
            <a:r>
              <a:rPr lang="it-IT" b="0" i="0" dirty="0">
                <a:solidFill>
                  <a:srgbClr val="232425"/>
                </a:solidFill>
                <a:effectLst/>
                <a:latin typeface="Arial" panose="020B0604020202020204" pitchFamily="34" charset="0"/>
                <a:cs typeface="Arial" panose="020B0604020202020204" pitchFamily="34" charset="0"/>
              </a:rPr>
              <a:t>; sono simmetrici e possiedono una forma che ricorda molto quella di un fagiolo.</a:t>
            </a:r>
            <a:br>
              <a:rPr lang="it-IT" b="0" i="0" dirty="0">
                <a:solidFill>
                  <a:srgbClr val="232425"/>
                </a:solidFill>
                <a:effectLst/>
                <a:latin typeface="Arial" panose="020B0604020202020204" pitchFamily="34" charset="0"/>
                <a:cs typeface="Arial" panose="020B0604020202020204" pitchFamily="34" charset="0"/>
              </a:rPr>
            </a:br>
            <a:r>
              <a:rPr lang="it-IT" b="0" i="0" dirty="0">
                <a:solidFill>
                  <a:srgbClr val="232425"/>
                </a:solidFill>
                <a:effectLst/>
                <a:latin typeface="Arial" panose="020B0604020202020204" pitchFamily="34" charset="0"/>
                <a:cs typeface="Arial" panose="020B0604020202020204" pitchFamily="34" charset="0"/>
              </a:rPr>
              <a:t>                         </a:t>
            </a:r>
          </a:p>
          <a:p>
            <a:pPr marL="0" indent="0" algn="ctr" fontAlgn="base">
              <a:lnSpc>
                <a:spcPct val="100000"/>
              </a:lnSpc>
              <a:buNone/>
            </a:pPr>
            <a:r>
              <a:rPr lang="it-IT" b="0" i="0" dirty="0">
                <a:solidFill>
                  <a:srgbClr val="232425"/>
                </a:solidFill>
                <a:effectLst/>
                <a:latin typeface="Arial" panose="020B0604020202020204" pitchFamily="34" charset="0"/>
                <a:cs typeface="Arial" panose="020B0604020202020204" pitchFamily="34" charset="0"/>
              </a:rPr>
              <a:t>Le più importanti </a:t>
            </a:r>
            <a:r>
              <a:rPr lang="it-IT" b="0" i="0" u="none" strike="noStrike" dirty="0">
                <a:solidFill>
                  <a:srgbClr val="0076FF"/>
                </a:solidFill>
                <a:effectLst/>
                <a:latin typeface="Arial" panose="020B0604020202020204" pitchFamily="34" charset="0"/>
                <a:cs typeface="Arial" panose="020B0604020202020204" pitchFamily="34" charset="0"/>
                <a:hlinkClick r:id="rId5"/>
              </a:rPr>
              <a:t>funzioni dei reni</a:t>
            </a:r>
            <a:r>
              <a:rPr lang="it-IT" b="0" i="0" dirty="0">
                <a:solidFill>
                  <a:srgbClr val="232425"/>
                </a:solidFill>
                <a:effectLst/>
                <a:latin typeface="Arial" panose="020B0604020202020204" pitchFamily="34" charset="0"/>
                <a:cs typeface="Arial" panose="020B0604020202020204" pitchFamily="34" charset="0"/>
              </a:rPr>
              <a:t> sono:</a:t>
            </a:r>
          </a:p>
          <a:p>
            <a:pPr marL="0" indent="0" algn="just" fontAlgn="base">
              <a:lnSpc>
                <a:spcPct val="100000"/>
              </a:lnSpc>
              <a:buNone/>
            </a:pPr>
            <a:endParaRPr lang="it-IT" b="0" i="0" dirty="0">
              <a:solidFill>
                <a:srgbClr val="232425"/>
              </a:solidFill>
              <a:effectLst/>
              <a:latin typeface="Arial" panose="020B0604020202020204" pitchFamily="34" charset="0"/>
              <a:cs typeface="Arial" panose="020B0604020202020204" pitchFamily="34" charset="0"/>
            </a:endParaRPr>
          </a:p>
          <a:p>
            <a:pPr marL="0" indent="0" algn="just" fontAlgn="base">
              <a:lnSpc>
                <a:spcPct val="100000"/>
              </a:lnSpc>
              <a:buNone/>
            </a:pPr>
            <a:r>
              <a:rPr lang="it-IT" b="0" i="0" dirty="0">
                <a:solidFill>
                  <a:srgbClr val="232425"/>
                </a:solidFill>
                <a:effectLst/>
                <a:latin typeface="Arial" panose="020B0604020202020204" pitchFamily="34" charset="0"/>
                <a:cs typeface="Arial" panose="020B0604020202020204" pitchFamily="34" charset="0"/>
              </a:rPr>
              <a:t>Filtrare le sostanze di rifiuto, le sostanze dannose e le sostanze estranee, presenti nel sangue, e convertirle in urina;</a:t>
            </a:r>
          </a:p>
          <a:p>
            <a:pPr marL="0" indent="0" algn="just" fontAlgn="base">
              <a:lnSpc>
                <a:spcPct val="100000"/>
              </a:lnSpc>
              <a:buNone/>
            </a:pPr>
            <a:r>
              <a:rPr lang="it-IT" b="0" i="0" dirty="0">
                <a:solidFill>
                  <a:srgbClr val="232425"/>
                </a:solidFill>
                <a:effectLst/>
                <a:latin typeface="Arial" panose="020B0604020202020204" pitchFamily="34" charset="0"/>
                <a:cs typeface="Arial" panose="020B0604020202020204" pitchFamily="34" charset="0"/>
              </a:rPr>
              <a:t>Regolare gli equilibri idro-</a:t>
            </a:r>
            <a:r>
              <a:rPr lang="it-IT" b="0" i="0" u="none" strike="noStrike" dirty="0">
                <a:solidFill>
                  <a:srgbClr val="0076FF"/>
                </a:solidFill>
                <a:effectLst/>
                <a:latin typeface="Arial" panose="020B0604020202020204" pitchFamily="34" charset="0"/>
                <a:cs typeface="Arial" panose="020B0604020202020204" pitchFamily="34" charset="0"/>
                <a:hlinkClick r:id="rId6" tooltip="Integratori di Sali Minerali"/>
              </a:rPr>
              <a:t>salini</a:t>
            </a:r>
            <a:r>
              <a:rPr lang="it-IT" b="0" i="0" dirty="0">
                <a:solidFill>
                  <a:srgbClr val="232425"/>
                </a:solidFill>
                <a:effectLst/>
                <a:latin typeface="Arial" panose="020B0604020202020204" pitchFamily="34" charset="0"/>
                <a:cs typeface="Arial" panose="020B0604020202020204" pitchFamily="34" charset="0"/>
              </a:rPr>
              <a:t> del sangue;</a:t>
            </a:r>
          </a:p>
          <a:p>
            <a:pPr marL="0" indent="0" algn="just" fontAlgn="base">
              <a:lnSpc>
                <a:spcPct val="100000"/>
              </a:lnSpc>
              <a:buNone/>
            </a:pPr>
            <a:r>
              <a:rPr lang="it-IT" b="0" i="0" dirty="0">
                <a:solidFill>
                  <a:srgbClr val="232425"/>
                </a:solidFill>
                <a:effectLst/>
                <a:latin typeface="Arial" panose="020B0604020202020204" pitchFamily="34" charset="0"/>
                <a:cs typeface="Arial" panose="020B0604020202020204" pitchFamily="34" charset="0"/>
              </a:rPr>
              <a:t>Regolare gli equilibri acido-base del sangue;</a:t>
            </a:r>
          </a:p>
          <a:p>
            <a:pPr marL="0" indent="0" algn="just" fontAlgn="base">
              <a:lnSpc>
                <a:spcPct val="100000"/>
              </a:lnSpc>
              <a:buNone/>
            </a:pPr>
            <a:r>
              <a:rPr lang="it-IT" b="0" i="0" dirty="0">
                <a:solidFill>
                  <a:srgbClr val="232425"/>
                </a:solidFill>
                <a:effectLst/>
                <a:latin typeface="Arial" panose="020B0604020202020204" pitchFamily="34" charset="0"/>
                <a:cs typeface="Arial" panose="020B0604020202020204" pitchFamily="34" charset="0"/>
              </a:rPr>
              <a:t>Produrre l'ormone </a:t>
            </a:r>
            <a:r>
              <a:rPr lang="it-IT" b="0" i="0" u="none" strike="noStrike" dirty="0">
                <a:solidFill>
                  <a:srgbClr val="0076FF"/>
                </a:solidFill>
                <a:effectLst/>
                <a:latin typeface="Arial" panose="020B0604020202020204" pitchFamily="34" charset="0"/>
                <a:cs typeface="Arial" panose="020B0604020202020204" pitchFamily="34" charset="0"/>
                <a:hlinkClick r:id="rId7"/>
              </a:rPr>
              <a:t>eritropoietina</a:t>
            </a:r>
            <a:r>
              <a:rPr lang="it-IT" b="0" i="0" dirty="0">
                <a:solidFill>
                  <a:srgbClr val="232425"/>
                </a:solidFill>
                <a:effectLst/>
                <a:latin typeface="Arial" panose="020B0604020202020204" pitchFamily="34" charset="0"/>
                <a:cs typeface="Arial" panose="020B0604020202020204" pitchFamily="34" charset="0"/>
              </a:rPr>
              <a:t>.</a:t>
            </a:r>
          </a:p>
          <a:p>
            <a:endParaRPr lang="it-IT" dirty="0"/>
          </a:p>
        </p:txBody>
      </p:sp>
    </p:spTree>
    <p:extLst>
      <p:ext uri="{BB962C8B-B14F-4D97-AF65-F5344CB8AC3E}">
        <p14:creationId xmlns:p14="http://schemas.microsoft.com/office/powerpoint/2010/main" val="34012967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a:extLst>
              <a:ext uri="{FF2B5EF4-FFF2-40B4-BE49-F238E27FC236}">
                <a16:creationId xmlns:a16="http://schemas.microsoft.com/office/drawing/2014/main" id="{AB72C41F-9357-ACF6-5812-439FC073A0E8}"/>
              </a:ext>
            </a:extLst>
          </p:cNvPr>
          <p:cNvPicPr>
            <a:picLocks noGrp="1" noChangeAspect="1"/>
          </p:cNvPicPr>
          <p:nvPr>
            <p:ph idx="1"/>
          </p:nvPr>
        </p:nvPicPr>
        <p:blipFill>
          <a:blip r:embed="rId2"/>
          <a:stretch>
            <a:fillRect/>
          </a:stretch>
        </p:blipFill>
        <p:spPr>
          <a:xfrm>
            <a:off x="2269864" y="-86060"/>
            <a:ext cx="6153374" cy="3948056"/>
          </a:xfrm>
          <a:prstGeom prst="rect">
            <a:avLst/>
          </a:prstGeom>
        </p:spPr>
      </p:pic>
    </p:spTree>
    <p:extLst>
      <p:ext uri="{BB962C8B-B14F-4D97-AF65-F5344CB8AC3E}">
        <p14:creationId xmlns:p14="http://schemas.microsoft.com/office/powerpoint/2010/main" val="3348250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8642C96-A010-880E-09D4-84C48B886CCE}"/>
              </a:ext>
            </a:extLst>
          </p:cNvPr>
          <p:cNvSpPr>
            <a:spLocks noGrp="1"/>
          </p:cNvSpPr>
          <p:nvPr>
            <p:ph type="title"/>
          </p:nvPr>
        </p:nvSpPr>
        <p:spPr/>
        <p:txBody>
          <a:bodyPr>
            <a:normAutofit fontScale="90000"/>
          </a:bodyPr>
          <a:lstStyle/>
          <a:p>
            <a:pPr algn="ctr"/>
            <a:r>
              <a:rPr lang="it-IT" sz="2800" b="1" dirty="0">
                <a:latin typeface="Arial" panose="020B0604020202020204" pitchFamily="34" charset="0"/>
                <a:cs typeface="Arial" panose="020B0604020202020204" pitchFamily="34" charset="0"/>
              </a:rPr>
              <a:t>Di norma è compito del Medico eseguire il prelievo arterioso per emogasanalisi </a:t>
            </a:r>
            <a:r>
              <a:rPr lang="it-IT" sz="2700" b="1" dirty="0">
                <a:latin typeface="Arial" panose="020B0604020202020204" pitchFamily="34" charset="0"/>
                <a:cs typeface="Arial" panose="020B0604020202020204" pitchFamily="34" charset="0"/>
              </a:rPr>
              <a:t>ma</a:t>
            </a:r>
            <a:r>
              <a:rPr lang="it-IT" sz="2800" b="1" dirty="0">
                <a:latin typeface="Arial" panose="020B0604020202020204" pitchFamily="34" charset="0"/>
                <a:cs typeface="Arial" panose="020B0604020202020204" pitchFamily="34" charset="0"/>
              </a:rPr>
              <a:t>, in caso di necessità, questo può essere eseguito dall’ infermiere, sotto la diretta responsabilità del Medico.</a:t>
            </a:r>
          </a:p>
        </p:txBody>
      </p:sp>
      <p:sp>
        <p:nvSpPr>
          <p:cNvPr id="3" name="Segnaposto contenuto 2">
            <a:extLst>
              <a:ext uri="{FF2B5EF4-FFF2-40B4-BE49-F238E27FC236}">
                <a16:creationId xmlns:a16="http://schemas.microsoft.com/office/drawing/2014/main" id="{15A2B5B4-7E5B-9F0E-6DE1-A2A0CF444B24}"/>
              </a:ext>
            </a:extLst>
          </p:cNvPr>
          <p:cNvSpPr>
            <a:spLocks noGrp="1"/>
          </p:cNvSpPr>
          <p:nvPr>
            <p:ph idx="1"/>
          </p:nvPr>
        </p:nvSpPr>
        <p:spPr/>
        <p:txBody>
          <a:bodyPr>
            <a:normAutofit fontScale="92500" lnSpcReduction="20000"/>
          </a:bodyPr>
          <a:lstStyle/>
          <a:p>
            <a:pPr marL="0" indent="0" algn="ctr">
              <a:buNone/>
            </a:pPr>
            <a:r>
              <a:rPr lang="it-IT" sz="2600" dirty="0">
                <a:latin typeface="Arial" panose="020B0604020202020204" pitchFamily="34" charset="0"/>
                <a:cs typeface="Arial" panose="020B0604020202020204" pitchFamily="34" charset="0"/>
              </a:rPr>
              <a:t>Materiale occorrente </a:t>
            </a:r>
          </a:p>
          <a:p>
            <a:pPr>
              <a:lnSpc>
                <a:spcPct val="110000"/>
              </a:lnSpc>
            </a:pPr>
            <a:r>
              <a:rPr lang="it-IT" sz="2000" dirty="0">
                <a:latin typeface="Arial" panose="020B0604020202020204" pitchFamily="34" charset="0"/>
                <a:cs typeface="Arial" panose="020B0604020202020204" pitchFamily="34" charset="0"/>
              </a:rPr>
              <a:t> Guanti monouso</a:t>
            </a:r>
          </a:p>
          <a:p>
            <a:pPr>
              <a:lnSpc>
                <a:spcPct val="110000"/>
              </a:lnSpc>
            </a:pPr>
            <a:r>
              <a:rPr lang="it-IT" sz="2000" dirty="0">
                <a:latin typeface="Arial" panose="020B0604020202020204" pitchFamily="34" charset="0"/>
                <a:cs typeface="Arial" panose="020B0604020202020204" pitchFamily="34" charset="0"/>
              </a:rPr>
              <a:t> Guanti sterili monouso</a:t>
            </a:r>
          </a:p>
          <a:p>
            <a:pPr>
              <a:lnSpc>
                <a:spcPct val="110000"/>
              </a:lnSpc>
            </a:pPr>
            <a:r>
              <a:rPr lang="it-IT" sz="2000" dirty="0">
                <a:latin typeface="Arial" panose="020B0604020202020204" pitchFamily="34" charset="0"/>
                <a:cs typeface="Arial" panose="020B0604020202020204" pitchFamily="34" charset="0"/>
              </a:rPr>
              <a:t> Siringa da emogas eparinata</a:t>
            </a:r>
          </a:p>
          <a:p>
            <a:pPr>
              <a:lnSpc>
                <a:spcPct val="110000"/>
              </a:lnSpc>
            </a:pPr>
            <a:r>
              <a:rPr lang="it-IT" sz="2000" dirty="0">
                <a:latin typeface="Arial" panose="020B0604020202020204" pitchFamily="34" charset="0"/>
                <a:cs typeface="Arial" panose="020B0604020202020204" pitchFamily="34" charset="0"/>
              </a:rPr>
              <a:t> Batuffolo di cotone/garza </a:t>
            </a:r>
          </a:p>
          <a:p>
            <a:pPr>
              <a:lnSpc>
                <a:spcPct val="110000"/>
              </a:lnSpc>
            </a:pPr>
            <a:r>
              <a:rPr lang="it-IT" sz="2000" dirty="0">
                <a:latin typeface="Arial" panose="020B0604020202020204" pitchFamily="34" charset="0"/>
                <a:cs typeface="Arial" panose="020B0604020202020204" pitchFamily="34" charset="0"/>
              </a:rPr>
              <a:t> Disinfettante</a:t>
            </a:r>
          </a:p>
          <a:p>
            <a:pPr>
              <a:lnSpc>
                <a:spcPct val="110000"/>
              </a:lnSpc>
            </a:pPr>
            <a:r>
              <a:rPr lang="it-IT" sz="2000" dirty="0">
                <a:latin typeface="Arial" panose="020B0604020202020204" pitchFamily="34" charset="0"/>
                <a:cs typeface="Arial" panose="020B0604020202020204" pitchFamily="34" charset="0"/>
              </a:rPr>
              <a:t> Cerotto </a:t>
            </a:r>
          </a:p>
          <a:p>
            <a:pPr>
              <a:lnSpc>
                <a:spcPct val="110000"/>
              </a:lnSpc>
            </a:pPr>
            <a:r>
              <a:rPr lang="it-IT" sz="2000" dirty="0">
                <a:latin typeface="Arial" panose="020B0604020202020204" pitchFamily="34" charset="0"/>
                <a:cs typeface="Arial" panose="020B0604020202020204" pitchFamily="34" charset="0"/>
              </a:rPr>
              <a:t>Halibox</a:t>
            </a:r>
          </a:p>
          <a:p>
            <a:pPr>
              <a:lnSpc>
                <a:spcPct val="110000"/>
              </a:lnSpc>
            </a:pPr>
            <a:r>
              <a:rPr lang="it-IT" sz="2000" dirty="0">
                <a:latin typeface="Arial" panose="020B0604020202020204" pitchFamily="34" charset="0"/>
                <a:cs typeface="Arial" panose="020B0604020202020204" pitchFamily="34" charset="0"/>
              </a:rPr>
              <a:t> Halipack </a:t>
            </a:r>
          </a:p>
          <a:p>
            <a:pPr>
              <a:lnSpc>
                <a:spcPct val="110000"/>
              </a:lnSpc>
            </a:pPr>
            <a:r>
              <a:rPr lang="it-IT" sz="2000" dirty="0">
                <a:latin typeface="Arial" panose="020B0604020202020204" pitchFamily="34" charset="0"/>
                <a:cs typeface="Arial" panose="020B0604020202020204" pitchFamily="34" charset="0"/>
              </a:rPr>
              <a:t>Contenitore contenente ghiaccio </a:t>
            </a:r>
          </a:p>
          <a:p>
            <a:pPr>
              <a:lnSpc>
                <a:spcPct val="110000"/>
              </a:lnSpc>
            </a:pPr>
            <a:r>
              <a:rPr lang="it-IT" sz="2000" dirty="0">
                <a:latin typeface="Arial" panose="020B0604020202020204" pitchFamily="34" charset="0"/>
                <a:cs typeface="Arial" panose="020B0604020202020204" pitchFamily="34" charset="0"/>
              </a:rPr>
              <a:t>Occorrente per medicazione compressiva ( cerotto, batuffolo di cotone o garza )</a:t>
            </a:r>
          </a:p>
        </p:txBody>
      </p:sp>
    </p:spTree>
    <p:extLst>
      <p:ext uri="{BB962C8B-B14F-4D97-AF65-F5344CB8AC3E}">
        <p14:creationId xmlns:p14="http://schemas.microsoft.com/office/powerpoint/2010/main" val="3039258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93C812-1572-7B49-2A3C-3AAD23D7E949}"/>
              </a:ext>
            </a:extLst>
          </p:cNvPr>
          <p:cNvSpPr>
            <a:spLocks noGrp="1"/>
          </p:cNvSpPr>
          <p:nvPr>
            <p:ph type="title"/>
          </p:nvPr>
        </p:nvSpPr>
        <p:spPr/>
        <p:txBody>
          <a:bodyPr>
            <a:normAutofit/>
          </a:bodyPr>
          <a:lstStyle/>
          <a:p>
            <a:pPr algn="ctr"/>
            <a:r>
              <a:rPr lang="it-IT" sz="3200" b="1" dirty="0">
                <a:latin typeface="Arial" panose="020B0604020202020204" pitchFamily="34" charset="0"/>
                <a:cs typeface="Arial" panose="020B0604020202020204" pitchFamily="34" charset="0"/>
              </a:rPr>
              <a:t>PRELIEVO URINE</a:t>
            </a:r>
          </a:p>
        </p:txBody>
      </p:sp>
      <p:sp>
        <p:nvSpPr>
          <p:cNvPr id="3" name="Segnaposto contenuto 2">
            <a:extLst>
              <a:ext uri="{FF2B5EF4-FFF2-40B4-BE49-F238E27FC236}">
                <a16:creationId xmlns:a16="http://schemas.microsoft.com/office/drawing/2014/main" id="{E6603527-2783-7E11-1591-AD0B7087996D}"/>
              </a:ext>
            </a:extLst>
          </p:cNvPr>
          <p:cNvSpPr>
            <a:spLocks noGrp="1"/>
          </p:cNvSpPr>
          <p:nvPr>
            <p:ph idx="1"/>
          </p:nvPr>
        </p:nvSpPr>
        <p:spPr/>
        <p:txBody>
          <a:bodyPr>
            <a:normAutofit/>
          </a:bodyPr>
          <a:lstStyle/>
          <a:p>
            <a:pPr marL="0" indent="0" algn="just">
              <a:lnSpc>
                <a:spcPct val="150000"/>
              </a:lnSpc>
              <a:buNone/>
            </a:pPr>
            <a:r>
              <a:rPr lang="it-IT" sz="2400" dirty="0">
                <a:latin typeface="Arial" panose="020B0604020202020204" pitchFamily="34" charset="0"/>
                <a:cs typeface="Arial" panose="020B0604020202020204" pitchFamily="34" charset="0"/>
              </a:rPr>
              <a:t>Le urine vanno raccolte negli appositi contenitori per urine. </a:t>
            </a:r>
          </a:p>
          <a:p>
            <a:pPr marL="0" indent="0" algn="just">
              <a:lnSpc>
                <a:spcPct val="150000"/>
              </a:lnSpc>
              <a:buNone/>
            </a:pPr>
            <a:r>
              <a:rPr lang="it-IT" sz="2400" dirty="0">
                <a:latin typeface="Arial" panose="020B0604020202020204" pitchFamily="34" charset="0"/>
                <a:cs typeface="Arial" panose="020B0604020202020204" pitchFamily="34" charset="0"/>
              </a:rPr>
              <a:t>Se il paziente non è in grado di raccogliere l’ urina nell’ apposito contenitore, la raccolta delle urine viene effettuata al letto del paziente tramite padella o pappagallo.</a:t>
            </a:r>
          </a:p>
          <a:p>
            <a:pPr marL="0" indent="0" algn="just">
              <a:lnSpc>
                <a:spcPct val="150000"/>
              </a:lnSpc>
              <a:buNone/>
            </a:pPr>
            <a:r>
              <a:rPr lang="it-IT" sz="2400" dirty="0">
                <a:latin typeface="Arial" panose="020B0604020202020204" pitchFamily="34" charset="0"/>
                <a:cs typeface="Arial" panose="020B0604020202020204" pitchFamily="34" charset="0"/>
              </a:rPr>
              <a:t> Se anche in questo modo non è possibile ottenere il campione si procede a cateterismo vescicale.</a:t>
            </a:r>
          </a:p>
        </p:txBody>
      </p:sp>
    </p:spTree>
    <p:extLst>
      <p:ext uri="{BB962C8B-B14F-4D97-AF65-F5344CB8AC3E}">
        <p14:creationId xmlns:p14="http://schemas.microsoft.com/office/powerpoint/2010/main" val="2669115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FD68625-3B01-1D3E-FD21-EB5E1ECB1C24}"/>
              </a:ext>
            </a:extLst>
          </p:cNvPr>
          <p:cNvSpPr>
            <a:spLocks noGrp="1"/>
          </p:cNvSpPr>
          <p:nvPr>
            <p:ph type="title"/>
          </p:nvPr>
        </p:nvSpPr>
        <p:spPr/>
        <p:txBody>
          <a:bodyPr>
            <a:normAutofit/>
          </a:bodyPr>
          <a:lstStyle/>
          <a:p>
            <a:pPr algn="ctr"/>
            <a:r>
              <a:rPr lang="it-IT" sz="3200" b="1" dirty="0">
                <a:latin typeface="Arial" panose="020B0604020202020204" pitchFamily="34" charset="0"/>
                <a:cs typeface="Arial" panose="020B0604020202020204" pitchFamily="34" charset="0"/>
              </a:rPr>
              <a:t>PRELIEVO EMATICO PER LA DETERMINAZIONE DELL’ ALCOLEMIA</a:t>
            </a:r>
          </a:p>
        </p:txBody>
      </p:sp>
      <p:sp>
        <p:nvSpPr>
          <p:cNvPr id="3" name="Segnaposto contenuto 2">
            <a:extLst>
              <a:ext uri="{FF2B5EF4-FFF2-40B4-BE49-F238E27FC236}">
                <a16:creationId xmlns:a16="http://schemas.microsoft.com/office/drawing/2014/main" id="{501BB70F-3445-8BA3-59E4-182BEECF765D}"/>
              </a:ext>
            </a:extLst>
          </p:cNvPr>
          <p:cNvSpPr>
            <a:spLocks noGrp="1"/>
          </p:cNvSpPr>
          <p:nvPr>
            <p:ph idx="1"/>
          </p:nvPr>
        </p:nvSpPr>
        <p:spPr/>
        <p:txBody>
          <a:bodyPr>
            <a:normAutofit/>
          </a:bodyPr>
          <a:lstStyle/>
          <a:p>
            <a:pPr marL="0" indent="0" algn="just">
              <a:lnSpc>
                <a:spcPct val="100000"/>
              </a:lnSpc>
              <a:buNone/>
            </a:pPr>
            <a:r>
              <a:rPr lang="it-IT" sz="2400" dirty="0">
                <a:latin typeface="Arial" panose="020B0604020202020204" pitchFamily="34" charset="0"/>
                <a:cs typeface="Arial" panose="020B0604020202020204" pitchFamily="34" charset="0"/>
              </a:rPr>
              <a:t>La raccolta dei campioni venosi per la determinazione dell’ alcolemia viene effettuata con le medesime modalità dei normali esami ematochimici riportate sopra, tranne che per il fatto che non bisogna usare disinfettanti cutanei a contenuto alcolico. </a:t>
            </a:r>
          </a:p>
          <a:p>
            <a:pPr marL="0" indent="0" algn="just">
              <a:lnSpc>
                <a:spcPct val="100000"/>
              </a:lnSpc>
              <a:buNone/>
            </a:pPr>
            <a:r>
              <a:rPr lang="it-IT" sz="2400" dirty="0">
                <a:latin typeface="Arial" panose="020B0604020202020204" pitchFamily="34" charset="0"/>
                <a:cs typeface="Arial" panose="020B0604020202020204" pitchFamily="34" charset="0"/>
              </a:rPr>
              <a:t>I campioni per la richiesta di alcolemia vanno effettuati in provetta asciutta (tappo giallo) e in numero di 3 provette per eventuale conservazione dei campioni a fine medico-legale. </a:t>
            </a:r>
          </a:p>
          <a:p>
            <a:pPr marL="0" indent="0" algn="just">
              <a:lnSpc>
                <a:spcPct val="100000"/>
              </a:lnSpc>
              <a:buNone/>
            </a:pPr>
            <a:r>
              <a:rPr lang="it-IT" sz="2400" dirty="0">
                <a:latin typeface="Arial" panose="020B0604020202020204" pitchFamily="34" charset="0"/>
                <a:cs typeface="Arial" panose="020B0604020202020204" pitchFamily="34" charset="0"/>
              </a:rPr>
              <a:t>Le provette vanno firmate dal medico o infermiere che ha eseguito il prelievo. </a:t>
            </a:r>
          </a:p>
        </p:txBody>
      </p:sp>
    </p:spTree>
    <p:extLst>
      <p:ext uri="{BB962C8B-B14F-4D97-AF65-F5344CB8AC3E}">
        <p14:creationId xmlns:p14="http://schemas.microsoft.com/office/powerpoint/2010/main" val="3243126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6F3DA30-96AE-2A06-DAA0-5B71FBF9AFD3}"/>
              </a:ext>
            </a:extLst>
          </p:cNvPr>
          <p:cNvSpPr>
            <a:spLocks noGrp="1"/>
          </p:cNvSpPr>
          <p:nvPr>
            <p:ph type="title"/>
          </p:nvPr>
        </p:nvSpPr>
        <p:spPr>
          <a:xfrm>
            <a:off x="838200" y="0"/>
            <a:ext cx="10515600" cy="681037"/>
          </a:xfrm>
        </p:spPr>
        <p:txBody>
          <a:bodyPr>
            <a:normAutofit/>
          </a:bodyPr>
          <a:lstStyle/>
          <a:p>
            <a:pPr algn="ctr"/>
            <a:r>
              <a:rPr lang="it-IT" sz="2800" b="1" dirty="0">
                <a:latin typeface="Arial" panose="020B0604020202020204" pitchFamily="34" charset="0"/>
                <a:cs typeface="Arial" panose="020B0604020202020204" pitchFamily="34" charset="0"/>
              </a:rPr>
              <a:t>ESAMI TOSSICOLOGICI</a:t>
            </a:r>
          </a:p>
        </p:txBody>
      </p:sp>
      <p:sp>
        <p:nvSpPr>
          <p:cNvPr id="3" name="Segnaposto contenuto 2">
            <a:extLst>
              <a:ext uri="{FF2B5EF4-FFF2-40B4-BE49-F238E27FC236}">
                <a16:creationId xmlns:a16="http://schemas.microsoft.com/office/drawing/2014/main" id="{43EFF1F3-7F94-33BD-BD0E-11E7AAB3A0B5}"/>
              </a:ext>
            </a:extLst>
          </p:cNvPr>
          <p:cNvSpPr>
            <a:spLocks noGrp="1"/>
          </p:cNvSpPr>
          <p:nvPr>
            <p:ph idx="1"/>
          </p:nvPr>
        </p:nvSpPr>
        <p:spPr>
          <a:xfrm>
            <a:off x="838200" y="681037"/>
            <a:ext cx="10515600" cy="5495926"/>
          </a:xfrm>
        </p:spPr>
        <p:txBody>
          <a:bodyPr>
            <a:normAutofit/>
          </a:bodyPr>
          <a:lstStyle/>
          <a:p>
            <a:pPr algn="just">
              <a:lnSpc>
                <a:spcPct val="100000"/>
              </a:lnSpc>
            </a:pPr>
            <a:r>
              <a:rPr lang="it-IT" sz="1800" dirty="0">
                <a:latin typeface="Arial" panose="020B0604020202020204" pitchFamily="34" charset="0"/>
                <a:cs typeface="Arial" panose="020B0604020202020204" pitchFamily="34" charset="0"/>
              </a:rPr>
              <a:t>Si effettuano a seguito di prelievo venoso per il dosaggio dell’ alcolemia e prelievo delle urine per determinare la presenza di sostanze stupefacenti. E’ necessario il consenso del paziente per potere eseguire il prelievo sia venoso , sia delle urine.</a:t>
            </a:r>
          </a:p>
          <a:p>
            <a:pPr algn="just">
              <a:lnSpc>
                <a:spcPct val="100000"/>
              </a:lnSpc>
            </a:pPr>
            <a:r>
              <a:rPr lang="it-IT" sz="1800" dirty="0">
                <a:latin typeface="Arial" panose="020B0604020202020204" pitchFamily="34" charset="0"/>
                <a:cs typeface="Arial" panose="020B0604020202020204" pitchFamily="34" charset="0"/>
              </a:rPr>
              <a:t> Se il paziente è consenziente si esegue il prelievo venoso ed eventualmente di urine </a:t>
            </a:r>
          </a:p>
          <a:p>
            <a:pPr algn="just">
              <a:lnSpc>
                <a:spcPct val="100000"/>
              </a:lnSpc>
            </a:pPr>
            <a:r>
              <a:rPr lang="it-IT" sz="1800" dirty="0">
                <a:latin typeface="Arial" panose="020B0604020202020204" pitchFamily="34" charset="0"/>
                <a:cs typeface="Arial" panose="020B0604020202020204" pitchFamily="34" charset="0"/>
              </a:rPr>
              <a:t>Se il conducente del mezzo è considerato incapace di intendere e volere, il Medico del PS può eseguire un Trattamento Sanitario Obbligatorio ( TSO ) in accordo con il Medico Psichiatra ed effettuare il prelievo anche contro il volere del pazienti </a:t>
            </a:r>
          </a:p>
          <a:p>
            <a:pPr algn="just">
              <a:lnSpc>
                <a:spcPct val="100000"/>
              </a:lnSpc>
            </a:pPr>
            <a:r>
              <a:rPr lang="it-IT" sz="1800" dirty="0">
                <a:latin typeface="Arial" panose="020B0604020202020204" pitchFamily="34" charset="0"/>
                <a:cs typeface="Arial" panose="020B0604020202020204" pitchFamily="34" charset="0"/>
              </a:rPr>
              <a:t> Se invece il guidatore è in grado di intendere e di volere ma oppone un rifiuto si può eseguire il prelievo venoso solo su ordine del Magistrato (ordine di perizia) con documentazione firmata ed inviata via fax o presentata dalle Forze dell’Ordine. In assenza dell’ ordine formale, lo stato di ubriachezza, segnalato dal Medico e dall’ Ufficiale di PS, anche se non supportato dal prelievo, può essere comunque considerato dal magistrato come prova di colpevolezza, pertanto il medico deve astenersi dall’ effettuare il prelievo </a:t>
            </a:r>
          </a:p>
          <a:p>
            <a:pPr algn="just">
              <a:lnSpc>
                <a:spcPct val="100000"/>
              </a:lnSpc>
            </a:pPr>
            <a:r>
              <a:rPr lang="it-IT" sz="1800" dirty="0">
                <a:latin typeface="Arial" panose="020B0604020202020204" pitchFamily="34" charset="0"/>
                <a:cs typeface="Arial" panose="020B0604020202020204" pitchFamily="34" charset="0"/>
              </a:rPr>
              <a:t> Il limite dell’alcolemia dettato dalla legge è pari a 0.5 g/L</a:t>
            </a:r>
          </a:p>
          <a:p>
            <a:pPr algn="just">
              <a:lnSpc>
                <a:spcPct val="100000"/>
              </a:lnSpc>
            </a:pPr>
            <a:r>
              <a:rPr lang="it-IT" sz="1800" dirty="0">
                <a:latin typeface="Arial" panose="020B0604020202020204" pitchFamily="34" charset="0"/>
                <a:cs typeface="Arial" panose="020B0604020202020204" pitchFamily="34" charset="0"/>
              </a:rPr>
              <a:t> I referti vanno inviati in busta chiusa al reparto richiedente , P.S. e per conoscenza alla Direzione Sanitaria di presidio</a:t>
            </a:r>
          </a:p>
        </p:txBody>
      </p:sp>
    </p:spTree>
    <p:extLst>
      <p:ext uri="{BB962C8B-B14F-4D97-AF65-F5344CB8AC3E}">
        <p14:creationId xmlns:p14="http://schemas.microsoft.com/office/powerpoint/2010/main" val="2392381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E4A1F6-9851-29FE-5583-1938136B678B}"/>
              </a:ext>
            </a:extLst>
          </p:cNvPr>
          <p:cNvSpPr>
            <a:spLocks noGrp="1"/>
          </p:cNvSpPr>
          <p:nvPr>
            <p:ph type="title"/>
          </p:nvPr>
        </p:nvSpPr>
        <p:spPr>
          <a:xfrm>
            <a:off x="1214718" y="236033"/>
            <a:ext cx="10515600" cy="1325563"/>
          </a:xfrm>
        </p:spPr>
        <p:txBody>
          <a:bodyPr>
            <a:noAutofit/>
          </a:bodyPr>
          <a:lstStyle/>
          <a:p>
            <a:pPr algn="ctr"/>
            <a:r>
              <a:rPr lang="it-IT" sz="3200" b="1" dirty="0">
                <a:effectLst/>
                <a:latin typeface="Arial" panose="020B0604020202020204" pitchFamily="34" charset="0"/>
                <a:cs typeface="Arial" panose="020B0604020202020204" pitchFamily="34" charset="0"/>
              </a:rPr>
              <a:t>PRINCIPALI MALATTIE DEL SANGUE E CARATTERISTICHE CLINICO-DIAGNOSTICHE</a:t>
            </a:r>
            <a:br>
              <a:rPr lang="it-IT" sz="3200" b="1" dirty="0">
                <a:effectLst/>
                <a:latin typeface="Arial" panose="020B0604020202020204" pitchFamily="34" charset="0"/>
                <a:cs typeface="Arial" panose="020B0604020202020204" pitchFamily="34" charset="0"/>
              </a:rPr>
            </a:br>
            <a:endParaRPr lang="it-IT" sz="3200" dirty="0">
              <a:latin typeface="Arial" panose="020B0604020202020204" pitchFamily="34" charset="0"/>
              <a:cs typeface="Arial" panose="020B0604020202020204" pitchFamily="34" charset="0"/>
            </a:endParaRPr>
          </a:p>
        </p:txBody>
      </p:sp>
      <p:sp>
        <p:nvSpPr>
          <p:cNvPr id="3" name="Segnaposto contenuto 2">
            <a:extLst>
              <a:ext uri="{FF2B5EF4-FFF2-40B4-BE49-F238E27FC236}">
                <a16:creationId xmlns:a16="http://schemas.microsoft.com/office/drawing/2014/main" id="{9EF54B8D-7CF6-B7E9-B375-9A05AABCABF8}"/>
              </a:ext>
            </a:extLst>
          </p:cNvPr>
          <p:cNvSpPr>
            <a:spLocks noGrp="1"/>
          </p:cNvSpPr>
          <p:nvPr>
            <p:ph idx="1"/>
          </p:nvPr>
        </p:nvSpPr>
        <p:spPr>
          <a:xfrm>
            <a:off x="838200" y="1183341"/>
            <a:ext cx="10515600" cy="4993622"/>
          </a:xfrm>
        </p:spPr>
        <p:txBody>
          <a:bodyPr/>
          <a:lstStyle/>
          <a:p>
            <a:pPr marL="0" indent="0" algn="just">
              <a:lnSpc>
                <a:spcPct val="100000"/>
              </a:lnSpc>
              <a:buNone/>
            </a:pPr>
            <a:endParaRPr lang="it-IT" b="0" i="0" dirty="0">
              <a:solidFill>
                <a:srgbClr val="000000"/>
              </a:solidFill>
              <a:effectLst/>
              <a:latin typeface="Arial" panose="020B0604020202020204" pitchFamily="34" charset="0"/>
              <a:cs typeface="Arial" panose="020B0604020202020204" pitchFamily="34" charset="0"/>
            </a:endParaRPr>
          </a:p>
          <a:p>
            <a:pPr marL="0" indent="0" algn="just">
              <a:lnSpc>
                <a:spcPct val="150000"/>
              </a:lnSpc>
              <a:buNone/>
            </a:pPr>
            <a:r>
              <a:rPr lang="it-IT" b="0" i="0" dirty="0">
                <a:solidFill>
                  <a:srgbClr val="000000"/>
                </a:solidFill>
                <a:effectLst/>
                <a:latin typeface="Arial" panose="020B0604020202020204" pitchFamily="34" charset="0"/>
                <a:cs typeface="Arial" panose="020B0604020202020204" pitchFamily="34" charset="0"/>
              </a:rPr>
              <a:t>Le malattie che interessano il sangue vengono dette malattie del sangue o ematologiche. Esistono numerose malattie del sangue e possono influire sia sulla quantità sia sulla funzionalità delle cellule del sangue (cellule ematiche) o delle proteine del sistema di coagulazione del sangue o del  sistema immunitario.</a:t>
            </a:r>
            <a:endParaRPr lang="it-I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29114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3D94408-3B16-B548-B610-2AC17B1C3DEA}"/>
              </a:ext>
            </a:extLst>
          </p:cNvPr>
          <p:cNvSpPr>
            <a:spLocks noGrp="1"/>
          </p:cNvSpPr>
          <p:nvPr>
            <p:ph type="title"/>
          </p:nvPr>
        </p:nvSpPr>
        <p:spPr>
          <a:xfrm>
            <a:off x="838200" y="1"/>
            <a:ext cx="10515600" cy="860611"/>
          </a:xfrm>
        </p:spPr>
        <p:txBody>
          <a:bodyPr>
            <a:normAutofit fontScale="90000"/>
          </a:bodyPr>
          <a:lstStyle/>
          <a:p>
            <a:pPr algn="ctr"/>
            <a:r>
              <a:rPr lang="it-IT" sz="3200" b="1" i="0" dirty="0">
                <a:solidFill>
                  <a:srgbClr val="000000"/>
                </a:solidFill>
                <a:effectLst/>
                <a:latin typeface="Arial" panose="020B0604020202020204" pitchFamily="34" charset="0"/>
                <a:cs typeface="Arial" panose="020B0604020202020204" pitchFamily="34" charset="0"/>
              </a:rPr>
              <a:t>Alcune malattie del sangue causano una diminuzione del numero delle cellule ematiche:</a:t>
            </a:r>
            <a:endParaRPr lang="it-IT" sz="3200" b="1" dirty="0">
              <a:latin typeface="Arial" panose="020B0604020202020204" pitchFamily="34" charset="0"/>
              <a:cs typeface="Arial" panose="020B0604020202020204" pitchFamily="34" charset="0"/>
            </a:endParaRPr>
          </a:p>
        </p:txBody>
      </p:sp>
      <p:sp>
        <p:nvSpPr>
          <p:cNvPr id="3" name="Segnaposto contenuto 2">
            <a:extLst>
              <a:ext uri="{FF2B5EF4-FFF2-40B4-BE49-F238E27FC236}">
                <a16:creationId xmlns:a16="http://schemas.microsoft.com/office/drawing/2014/main" id="{78B83C39-DE06-42B7-BD3A-A3BB0DE06176}"/>
              </a:ext>
            </a:extLst>
          </p:cNvPr>
          <p:cNvSpPr>
            <a:spLocks noGrp="1"/>
          </p:cNvSpPr>
          <p:nvPr>
            <p:ph idx="1"/>
          </p:nvPr>
        </p:nvSpPr>
        <p:spPr>
          <a:xfrm>
            <a:off x="838200" y="1054248"/>
            <a:ext cx="10515600" cy="5803751"/>
          </a:xfrm>
        </p:spPr>
        <p:txBody>
          <a:bodyPr>
            <a:normAutofit fontScale="47500" lnSpcReduction="20000"/>
          </a:bodyPr>
          <a:lstStyle/>
          <a:p>
            <a:pPr algn="just">
              <a:buFont typeface="Arial" panose="020B0604020202020204" pitchFamily="34" charset="0"/>
              <a:buChar char="•"/>
            </a:pPr>
            <a:r>
              <a:rPr lang="it-IT" sz="4900" b="0" i="0" dirty="0">
                <a:solidFill>
                  <a:srgbClr val="000000"/>
                </a:solidFill>
                <a:effectLst/>
                <a:latin typeface="Arial" panose="020B0604020202020204" pitchFamily="34" charset="0"/>
                <a:cs typeface="Arial" panose="020B0604020202020204" pitchFamily="34" charset="0"/>
              </a:rPr>
              <a:t>Una diminuzione del numero di </a:t>
            </a:r>
            <a:r>
              <a:rPr lang="it-IT" sz="4900" b="0" i="0" u="sng" dirty="0">
                <a:solidFill>
                  <a:srgbClr val="B12E32"/>
                </a:solidFill>
                <a:effectLst/>
                <a:latin typeface="Arial" panose="020B0604020202020204" pitchFamily="34" charset="0"/>
                <a:cs typeface="Arial" panose="020B0604020202020204" pitchFamily="34" charset="0"/>
                <a:hlinkClick r:id="rId2" tooltip="Globuli rossi"/>
              </a:rPr>
              <a:t>globuli rossi</a:t>
            </a:r>
            <a:r>
              <a:rPr lang="it-IT" sz="4900" b="0" i="0" dirty="0">
                <a:solidFill>
                  <a:srgbClr val="000000"/>
                </a:solidFill>
                <a:effectLst/>
                <a:latin typeface="Arial" panose="020B0604020202020204" pitchFamily="34" charset="0"/>
                <a:cs typeface="Arial" panose="020B0604020202020204" pitchFamily="34" charset="0"/>
              </a:rPr>
              <a:t> viene detta </a:t>
            </a:r>
            <a:r>
              <a:rPr lang="it-IT" sz="4900" b="0" i="0" u="sng" dirty="0">
                <a:solidFill>
                  <a:srgbClr val="B12E32"/>
                </a:solidFill>
                <a:effectLst/>
                <a:latin typeface="Arial" panose="020B0604020202020204" pitchFamily="34" charset="0"/>
                <a:cs typeface="Arial" panose="020B0604020202020204" pitchFamily="34" charset="0"/>
                <a:hlinkClick r:id="rId3" tooltip="Panoramica sull’anemia"/>
              </a:rPr>
              <a:t>anemia</a:t>
            </a:r>
            <a:r>
              <a:rPr lang="it-IT" sz="4900" b="0" i="0" dirty="0">
                <a:solidFill>
                  <a:srgbClr val="000000"/>
                </a:solidFill>
                <a:effectLst/>
                <a:latin typeface="Arial" panose="020B0604020202020204" pitchFamily="34" charset="0"/>
                <a:cs typeface="Arial" panose="020B0604020202020204" pitchFamily="34" charset="0"/>
              </a:rPr>
              <a:t>.</a:t>
            </a:r>
          </a:p>
          <a:p>
            <a:pPr algn="just">
              <a:buFont typeface="Arial" panose="020B0604020202020204" pitchFamily="34" charset="0"/>
              <a:buChar char="•"/>
            </a:pPr>
            <a:r>
              <a:rPr lang="it-IT" sz="4900" b="0" i="0" dirty="0">
                <a:solidFill>
                  <a:srgbClr val="000000"/>
                </a:solidFill>
                <a:effectLst/>
                <a:latin typeface="Arial" panose="020B0604020202020204" pitchFamily="34" charset="0"/>
                <a:cs typeface="Arial" panose="020B0604020202020204" pitchFamily="34" charset="0"/>
              </a:rPr>
              <a:t>Una diminuzione del numero di </a:t>
            </a:r>
            <a:r>
              <a:rPr lang="it-IT" sz="4900" b="0" i="0" u="sng" dirty="0">
                <a:solidFill>
                  <a:srgbClr val="B12E32"/>
                </a:solidFill>
                <a:effectLst/>
                <a:latin typeface="Arial" panose="020B0604020202020204" pitchFamily="34" charset="0"/>
                <a:cs typeface="Arial" panose="020B0604020202020204" pitchFamily="34" charset="0"/>
                <a:hlinkClick r:id="rId4" tooltip="Globuli bianchi"/>
              </a:rPr>
              <a:t>globuli bianchi</a:t>
            </a:r>
            <a:r>
              <a:rPr lang="it-IT" sz="4900" b="0" i="0" dirty="0">
                <a:solidFill>
                  <a:srgbClr val="000000"/>
                </a:solidFill>
                <a:effectLst/>
                <a:latin typeface="Arial" panose="020B0604020202020204" pitchFamily="34" charset="0"/>
                <a:cs typeface="Arial" panose="020B0604020202020204" pitchFamily="34" charset="0"/>
              </a:rPr>
              <a:t> viene detta </a:t>
            </a:r>
            <a:r>
              <a:rPr lang="it-IT" sz="4900" b="0" i="0" u="sng" dirty="0">
                <a:solidFill>
                  <a:srgbClr val="B12E32"/>
                </a:solidFill>
                <a:effectLst/>
                <a:latin typeface="Arial" panose="020B0604020202020204" pitchFamily="34" charset="0"/>
                <a:cs typeface="Arial" panose="020B0604020202020204" pitchFamily="34" charset="0"/>
                <a:hlinkClick r:id="rId5" tooltip="Panoramica sulle malattie dei globuli bianchi"/>
              </a:rPr>
              <a:t>leucopenia</a:t>
            </a:r>
            <a:r>
              <a:rPr lang="it-IT" sz="4900" b="0" i="0" dirty="0">
                <a:solidFill>
                  <a:srgbClr val="000000"/>
                </a:solidFill>
                <a:effectLst/>
                <a:latin typeface="Arial" panose="020B0604020202020204" pitchFamily="34" charset="0"/>
                <a:cs typeface="Arial" panose="020B0604020202020204" pitchFamily="34" charset="0"/>
              </a:rPr>
              <a:t>.</a:t>
            </a:r>
          </a:p>
          <a:p>
            <a:pPr algn="just">
              <a:buFont typeface="Arial" panose="020B0604020202020204" pitchFamily="34" charset="0"/>
              <a:buChar char="•"/>
            </a:pPr>
            <a:r>
              <a:rPr lang="it-IT" sz="4900" b="0" i="0" dirty="0">
                <a:solidFill>
                  <a:srgbClr val="000000"/>
                </a:solidFill>
                <a:effectLst/>
                <a:latin typeface="Arial" panose="020B0604020202020204" pitchFamily="34" charset="0"/>
                <a:cs typeface="Arial" panose="020B0604020202020204" pitchFamily="34" charset="0"/>
              </a:rPr>
              <a:t>Una diminuzione del numero di </a:t>
            </a:r>
            <a:r>
              <a:rPr lang="it-IT" sz="4900" b="0" i="0" u="sng" dirty="0">
                <a:solidFill>
                  <a:srgbClr val="B12E32"/>
                </a:solidFill>
                <a:effectLst/>
                <a:latin typeface="Arial" panose="020B0604020202020204" pitchFamily="34" charset="0"/>
                <a:cs typeface="Arial" panose="020B0604020202020204" pitchFamily="34" charset="0"/>
                <a:hlinkClick r:id="rId6" tooltip="Piastrine"/>
              </a:rPr>
              <a:t>piastrine</a:t>
            </a:r>
            <a:r>
              <a:rPr lang="it-IT" sz="4900" b="0" i="0" dirty="0">
                <a:solidFill>
                  <a:srgbClr val="000000"/>
                </a:solidFill>
                <a:effectLst/>
                <a:latin typeface="Arial" panose="020B0604020202020204" pitchFamily="34" charset="0"/>
                <a:cs typeface="Arial" panose="020B0604020202020204" pitchFamily="34" charset="0"/>
              </a:rPr>
              <a:t> viene detta </a:t>
            </a:r>
            <a:r>
              <a:rPr lang="it-IT" sz="4900" b="0" i="0" u="sng" dirty="0">
                <a:solidFill>
                  <a:srgbClr val="B12E32"/>
                </a:solidFill>
                <a:effectLst/>
                <a:latin typeface="Arial" panose="020B0604020202020204" pitchFamily="34" charset="0"/>
                <a:cs typeface="Arial" panose="020B0604020202020204" pitchFamily="34" charset="0"/>
                <a:hlinkClick r:id="rId7" tooltip="Panoramica sulla trombocitopenia"/>
              </a:rPr>
              <a:t>trombocitopenia</a:t>
            </a:r>
            <a:r>
              <a:rPr lang="it-IT" sz="4900" b="0" i="0" dirty="0">
                <a:solidFill>
                  <a:srgbClr val="000000"/>
                </a:solidFill>
                <a:effectLst/>
                <a:latin typeface="Arial" panose="020B0604020202020204" pitchFamily="34" charset="0"/>
                <a:cs typeface="Arial" panose="020B0604020202020204" pitchFamily="34" charset="0"/>
              </a:rPr>
              <a:t>.</a:t>
            </a:r>
          </a:p>
          <a:p>
            <a:pPr algn="just">
              <a:buFont typeface="Arial" panose="020B0604020202020204" pitchFamily="34" charset="0"/>
              <a:buChar char="•"/>
            </a:pPr>
            <a:endParaRPr lang="it-IT" sz="4900" b="0" i="0" dirty="0">
              <a:solidFill>
                <a:srgbClr val="000000"/>
              </a:solidFill>
              <a:effectLst/>
              <a:latin typeface="Arial" panose="020B0604020202020204" pitchFamily="34" charset="0"/>
              <a:cs typeface="Arial" panose="020B0604020202020204" pitchFamily="34" charset="0"/>
            </a:endParaRPr>
          </a:p>
          <a:p>
            <a:pPr marL="0" indent="0" algn="ctr">
              <a:buNone/>
            </a:pPr>
            <a:r>
              <a:rPr lang="it-IT" sz="4900" b="0" i="0" dirty="0">
                <a:solidFill>
                  <a:srgbClr val="000000"/>
                </a:solidFill>
                <a:effectLst/>
                <a:latin typeface="Arial" panose="020B0604020202020204" pitchFamily="34" charset="0"/>
                <a:cs typeface="Arial" panose="020B0604020202020204" pitchFamily="34" charset="0"/>
              </a:rPr>
              <a:t> Altre malattie del sangue causano un </a:t>
            </a:r>
            <a:r>
              <a:rPr lang="it-IT" sz="4900" b="1" i="0" dirty="0">
                <a:solidFill>
                  <a:srgbClr val="000000"/>
                </a:solidFill>
                <a:effectLst/>
                <a:latin typeface="Arial" panose="020B0604020202020204" pitchFamily="34" charset="0"/>
                <a:cs typeface="Arial" panose="020B0604020202020204" pitchFamily="34" charset="0"/>
              </a:rPr>
              <a:t>aumento</a:t>
            </a:r>
            <a:r>
              <a:rPr lang="it-IT" sz="4900" b="0" i="0" dirty="0">
                <a:solidFill>
                  <a:srgbClr val="000000"/>
                </a:solidFill>
                <a:effectLst/>
                <a:latin typeface="Arial" panose="020B0604020202020204" pitchFamily="34" charset="0"/>
                <a:cs typeface="Arial" panose="020B0604020202020204" pitchFamily="34" charset="0"/>
              </a:rPr>
              <a:t> del numero delle cellule ematiche:</a:t>
            </a:r>
          </a:p>
          <a:p>
            <a:pPr algn="just">
              <a:buFont typeface="Arial" panose="020B0604020202020204" pitchFamily="34" charset="0"/>
              <a:buChar char="•"/>
            </a:pPr>
            <a:endParaRPr lang="it-IT" sz="4900" b="0" i="0" dirty="0">
              <a:solidFill>
                <a:srgbClr val="000000"/>
              </a:solidFill>
              <a:effectLst/>
              <a:latin typeface="Arial" panose="020B0604020202020204" pitchFamily="34" charset="0"/>
              <a:cs typeface="Arial" panose="020B0604020202020204" pitchFamily="34" charset="0"/>
            </a:endParaRPr>
          </a:p>
          <a:p>
            <a:pPr algn="just">
              <a:buFont typeface="Arial" panose="020B0604020202020204" pitchFamily="34" charset="0"/>
              <a:buChar char="•"/>
            </a:pPr>
            <a:r>
              <a:rPr lang="it-IT" sz="4900" b="0" i="0" dirty="0">
                <a:solidFill>
                  <a:srgbClr val="000000"/>
                </a:solidFill>
                <a:effectLst/>
                <a:latin typeface="Arial" panose="020B0604020202020204" pitchFamily="34" charset="0"/>
                <a:cs typeface="Arial" panose="020B0604020202020204" pitchFamily="34" charset="0"/>
              </a:rPr>
              <a:t>Un aumento del numero di globuli rossi viene detto </a:t>
            </a:r>
            <a:r>
              <a:rPr lang="it-IT" sz="4900" b="0" i="0" u="sng" dirty="0">
                <a:solidFill>
                  <a:srgbClr val="B12E32"/>
                </a:solidFill>
                <a:effectLst/>
                <a:latin typeface="Arial" panose="020B0604020202020204" pitchFamily="34" charset="0"/>
                <a:cs typeface="Arial" panose="020B0604020202020204" pitchFamily="34" charset="0"/>
                <a:hlinkClick r:id="rId8" tooltip="Policitemia vera"/>
              </a:rPr>
              <a:t>eritrocitosi</a:t>
            </a:r>
            <a:r>
              <a:rPr lang="it-IT" sz="4900" b="0" i="0" dirty="0">
                <a:solidFill>
                  <a:srgbClr val="000000"/>
                </a:solidFill>
                <a:effectLst/>
                <a:latin typeface="Arial" panose="020B0604020202020204" pitchFamily="34" charset="0"/>
                <a:cs typeface="Arial" panose="020B0604020202020204" pitchFamily="34" charset="0"/>
              </a:rPr>
              <a:t>.</a:t>
            </a:r>
          </a:p>
          <a:p>
            <a:pPr algn="just">
              <a:buFont typeface="Arial" panose="020B0604020202020204" pitchFamily="34" charset="0"/>
              <a:buChar char="•"/>
            </a:pPr>
            <a:r>
              <a:rPr lang="it-IT" sz="4900" b="0" i="0" dirty="0">
                <a:solidFill>
                  <a:srgbClr val="000000"/>
                </a:solidFill>
                <a:effectLst/>
                <a:latin typeface="Arial" panose="020B0604020202020204" pitchFamily="34" charset="0"/>
                <a:cs typeface="Arial" panose="020B0604020202020204" pitchFamily="34" charset="0"/>
              </a:rPr>
              <a:t>Un aumento del numero di globuli bianchi viene detto </a:t>
            </a:r>
            <a:r>
              <a:rPr lang="it-IT" sz="4900" b="0" i="0" u="sng" dirty="0">
                <a:solidFill>
                  <a:srgbClr val="B12E32"/>
                </a:solidFill>
                <a:effectLst/>
                <a:latin typeface="Arial" panose="020B0604020202020204" pitchFamily="34" charset="0"/>
                <a:cs typeface="Arial" panose="020B0604020202020204" pitchFamily="34" charset="0"/>
                <a:hlinkClick r:id="rId5" tooltip="Panoramica sulle malattie dei globuli bianchi"/>
              </a:rPr>
              <a:t>leucocitosi</a:t>
            </a:r>
            <a:r>
              <a:rPr lang="it-IT" sz="4900" b="0" i="0" dirty="0">
                <a:solidFill>
                  <a:srgbClr val="000000"/>
                </a:solidFill>
                <a:effectLst/>
                <a:latin typeface="Arial" panose="020B0604020202020204" pitchFamily="34" charset="0"/>
                <a:cs typeface="Arial" panose="020B0604020202020204" pitchFamily="34" charset="0"/>
              </a:rPr>
              <a:t>.</a:t>
            </a:r>
          </a:p>
          <a:p>
            <a:pPr algn="just">
              <a:buFont typeface="Arial" panose="020B0604020202020204" pitchFamily="34" charset="0"/>
              <a:buChar char="•"/>
            </a:pPr>
            <a:r>
              <a:rPr lang="it-IT" sz="4900" b="0" i="0" dirty="0">
                <a:solidFill>
                  <a:srgbClr val="000000"/>
                </a:solidFill>
                <a:effectLst/>
                <a:latin typeface="Arial" panose="020B0604020202020204" pitchFamily="34" charset="0"/>
                <a:cs typeface="Arial" panose="020B0604020202020204" pitchFamily="34" charset="0"/>
              </a:rPr>
              <a:t>Un aumento del numero di piastrine viene detto trombocitosi o </a:t>
            </a:r>
            <a:r>
              <a:rPr lang="it-IT" sz="4900" b="0" i="0" u="sng" dirty="0">
                <a:solidFill>
                  <a:srgbClr val="B12E32"/>
                </a:solidFill>
                <a:effectLst/>
                <a:latin typeface="Arial" panose="020B0604020202020204" pitchFamily="34" charset="0"/>
                <a:cs typeface="Arial" panose="020B0604020202020204" pitchFamily="34" charset="0"/>
                <a:hlinkClick r:id="rId9" tooltip="Trombocitemia essenziale"/>
              </a:rPr>
              <a:t>trombocitemia</a:t>
            </a:r>
            <a:r>
              <a:rPr lang="it-IT" sz="4900" b="0" i="0" dirty="0">
                <a:solidFill>
                  <a:srgbClr val="000000"/>
                </a:solidFill>
                <a:effectLst/>
                <a:latin typeface="Arial" panose="020B0604020202020204" pitchFamily="34" charset="0"/>
                <a:cs typeface="Arial" panose="020B0604020202020204" pitchFamily="34" charset="0"/>
              </a:rPr>
              <a:t>.</a:t>
            </a:r>
          </a:p>
          <a:p>
            <a:pPr algn="just"/>
            <a:r>
              <a:rPr lang="it-IT" sz="4900" b="0" i="0" dirty="0">
                <a:solidFill>
                  <a:srgbClr val="000000"/>
                </a:solidFill>
                <a:effectLst/>
                <a:latin typeface="Arial" panose="020B0604020202020204" pitchFamily="34" charset="0"/>
                <a:cs typeface="Arial" panose="020B0604020202020204" pitchFamily="34" charset="0"/>
              </a:rPr>
              <a:t>Altre malattie del sangue colpiscono le proteine contenute </a:t>
            </a:r>
            <a:r>
              <a:rPr lang="it-IT" sz="4900" b="0" i="0" u="sng" dirty="0">
                <a:solidFill>
                  <a:srgbClr val="B12E32"/>
                </a:solidFill>
                <a:effectLst/>
                <a:latin typeface="Arial" panose="020B0604020202020204" pitchFamily="34" charset="0"/>
                <a:cs typeface="Arial" panose="020B0604020202020204" pitchFamily="34" charset="0"/>
                <a:hlinkClick r:id="rId10" tooltip="Plasma"/>
              </a:rPr>
              <a:t>nelle cellule ematiche o nel plasma</a:t>
            </a:r>
            <a:r>
              <a:rPr lang="it-IT" sz="4900" b="0" i="0" dirty="0">
                <a:solidFill>
                  <a:srgbClr val="000000"/>
                </a:solidFill>
                <a:effectLst/>
                <a:latin typeface="Arial" panose="020B0604020202020204" pitchFamily="34" charset="0"/>
                <a:cs typeface="Arial" panose="020B0604020202020204" pitchFamily="34" charset="0"/>
              </a:rPr>
              <a:t> (la componente liquida del sangue):</a:t>
            </a:r>
          </a:p>
          <a:p>
            <a:pPr algn="just">
              <a:buFont typeface="Arial" panose="020B0604020202020204" pitchFamily="34" charset="0"/>
              <a:buChar char="•"/>
            </a:pPr>
            <a:r>
              <a:rPr lang="it-IT" sz="4900" b="0" i="0" dirty="0">
                <a:solidFill>
                  <a:srgbClr val="000000"/>
                </a:solidFill>
                <a:effectLst/>
                <a:latin typeface="Arial" panose="020B0604020202020204" pitchFamily="34" charset="0"/>
                <a:cs typeface="Arial" panose="020B0604020202020204" pitchFamily="34" charset="0"/>
              </a:rPr>
              <a:t>L’emoglobina, la proteina che trasporta l’ossigeno all’interno dei globuli rossi</a:t>
            </a:r>
          </a:p>
          <a:p>
            <a:endParaRPr lang="it-IT" dirty="0"/>
          </a:p>
        </p:txBody>
      </p:sp>
    </p:spTree>
    <p:extLst>
      <p:ext uri="{BB962C8B-B14F-4D97-AF65-F5344CB8AC3E}">
        <p14:creationId xmlns:p14="http://schemas.microsoft.com/office/powerpoint/2010/main" val="3735855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0449F412-07C7-9290-5929-DB6A090565F5}"/>
              </a:ext>
            </a:extLst>
          </p:cNvPr>
          <p:cNvSpPr>
            <a:spLocks noGrp="1"/>
          </p:cNvSpPr>
          <p:nvPr>
            <p:ph idx="1"/>
          </p:nvPr>
        </p:nvSpPr>
        <p:spPr>
          <a:xfrm>
            <a:off x="838200" y="258184"/>
            <a:ext cx="10515600" cy="5918779"/>
          </a:xfrm>
        </p:spPr>
        <p:txBody>
          <a:bodyPr>
            <a:normAutofit fontScale="70000" lnSpcReduction="20000"/>
          </a:bodyPr>
          <a:lstStyle/>
          <a:p>
            <a:pPr algn="just">
              <a:buFont typeface="Arial" panose="020B0604020202020204" pitchFamily="34" charset="0"/>
              <a:buChar char="•"/>
            </a:pPr>
            <a:r>
              <a:rPr lang="it-IT" sz="2800" b="0" i="0" dirty="0">
                <a:solidFill>
                  <a:srgbClr val="000000"/>
                </a:solidFill>
                <a:effectLst/>
                <a:latin typeface="Arial" panose="020B0604020202020204" pitchFamily="34" charset="0"/>
                <a:cs typeface="Arial" panose="020B0604020202020204" pitchFamily="34" charset="0"/>
              </a:rPr>
              <a:t>Proteine del sistema immunitario, come gli </a:t>
            </a:r>
            <a:r>
              <a:rPr lang="it-IT" sz="2800" b="0" i="0" u="sng" dirty="0">
                <a:solidFill>
                  <a:srgbClr val="B12E32"/>
                </a:solidFill>
                <a:effectLst/>
                <a:latin typeface="Arial" panose="020B0604020202020204" pitchFamily="34" charset="0"/>
                <a:cs typeface="Arial" panose="020B0604020202020204" pitchFamily="34" charset="0"/>
                <a:hlinkClick r:id="rId2" tooltip="Panoramica sul sistema immunitario"/>
              </a:rPr>
              <a:t>anticorpi (chiamati anche immunoglobuline)</a:t>
            </a:r>
            <a:endParaRPr lang="it-IT" sz="2800" b="0" i="0" dirty="0">
              <a:solidFill>
                <a:srgbClr val="000000"/>
              </a:solidFill>
              <a:effectLst/>
              <a:latin typeface="Arial" panose="020B0604020202020204" pitchFamily="34" charset="0"/>
              <a:cs typeface="Arial" panose="020B0604020202020204" pitchFamily="34" charset="0"/>
            </a:endParaRPr>
          </a:p>
          <a:p>
            <a:pPr algn="just">
              <a:buFont typeface="Arial" panose="020B0604020202020204" pitchFamily="34" charset="0"/>
              <a:buChar char="•"/>
            </a:pPr>
            <a:r>
              <a:rPr lang="it-IT" sz="2800" b="0" i="0" dirty="0">
                <a:solidFill>
                  <a:srgbClr val="000000"/>
                </a:solidFill>
                <a:effectLst/>
                <a:latin typeface="Arial" panose="020B0604020202020204" pitchFamily="34" charset="0"/>
                <a:cs typeface="Arial" panose="020B0604020202020204" pitchFamily="34" charset="0"/>
              </a:rPr>
              <a:t>Fattori della </a:t>
            </a:r>
            <a:r>
              <a:rPr lang="it-IT" sz="2800" b="0" i="0" u="sng" dirty="0">
                <a:solidFill>
                  <a:srgbClr val="B12E32"/>
                </a:solidFill>
                <a:effectLst/>
                <a:latin typeface="Arial" panose="020B0604020202020204" pitchFamily="34" charset="0"/>
                <a:cs typeface="Arial" panose="020B0604020202020204" pitchFamily="34" charset="0"/>
                <a:hlinkClick r:id="rId3" tooltip="Panoramica sui disturbi della coagulazione"/>
              </a:rPr>
              <a:t>coagulazione del sangue</a:t>
            </a:r>
            <a:endParaRPr lang="it-IT" sz="2800" b="0" i="0" dirty="0">
              <a:solidFill>
                <a:srgbClr val="000000"/>
              </a:solidFill>
              <a:effectLst/>
              <a:latin typeface="Arial" panose="020B0604020202020204" pitchFamily="34" charset="0"/>
              <a:cs typeface="Arial" panose="020B0604020202020204" pitchFamily="34" charset="0"/>
            </a:endParaRPr>
          </a:p>
          <a:p>
            <a:pPr algn="just"/>
            <a:r>
              <a:rPr lang="it-IT" sz="2800" b="0" i="0" dirty="0">
                <a:solidFill>
                  <a:srgbClr val="000000"/>
                </a:solidFill>
                <a:effectLst/>
                <a:latin typeface="Arial" panose="020B0604020202020204" pitchFamily="34" charset="0"/>
                <a:cs typeface="Arial" panose="020B0604020202020204" pitchFamily="34" charset="0"/>
              </a:rPr>
              <a:t>Il sangue scorre e raggiunge tutte le cellule dell’organismo ed è importante per la salute e la funzionalità di tutti gli organi in esso contenuti.</a:t>
            </a:r>
          </a:p>
          <a:p>
            <a:pPr algn="just"/>
            <a:r>
              <a:rPr lang="it-IT" sz="2800" b="0" i="0" dirty="0">
                <a:solidFill>
                  <a:srgbClr val="000000"/>
                </a:solidFill>
                <a:effectLst/>
                <a:latin typeface="Arial" panose="020B0604020202020204" pitchFamily="34" charset="0"/>
                <a:cs typeface="Arial" panose="020B0604020202020204" pitchFamily="34" charset="0"/>
              </a:rPr>
              <a:t>Le cellule ematiche sono prodotte nel midollo osseo, e molte proteine ematiche vengono prodotte nel fegato o nelle cellule ematiche stesse. Le cellule e le proteine ematiche svolgono le seguenti funzioni:</a:t>
            </a:r>
          </a:p>
          <a:p>
            <a:pPr algn="just">
              <a:buFont typeface="Arial" panose="020B0604020202020204" pitchFamily="34" charset="0"/>
              <a:buChar char="•"/>
            </a:pPr>
            <a:r>
              <a:rPr lang="it-IT" sz="2800" b="0" i="0" dirty="0">
                <a:solidFill>
                  <a:srgbClr val="000000"/>
                </a:solidFill>
                <a:effectLst/>
                <a:latin typeface="Arial" panose="020B0604020202020204" pitchFamily="34" charset="0"/>
                <a:cs typeface="Arial" panose="020B0604020202020204" pitchFamily="34" charset="0"/>
              </a:rPr>
              <a:t>I globuli rossi contengono emoglobina, che trasporta l’ossigeno a tutte le parti del corpo.</a:t>
            </a:r>
          </a:p>
          <a:p>
            <a:pPr algn="just">
              <a:buFont typeface="Arial" panose="020B0604020202020204" pitchFamily="34" charset="0"/>
              <a:buChar char="•"/>
            </a:pPr>
            <a:r>
              <a:rPr lang="it-IT" sz="2800" b="0" i="0" dirty="0">
                <a:solidFill>
                  <a:srgbClr val="000000"/>
                </a:solidFill>
                <a:effectLst/>
                <a:latin typeface="Arial" panose="020B0604020202020204" pitchFamily="34" charset="0"/>
                <a:cs typeface="Arial" panose="020B0604020202020204" pitchFamily="34" charset="0"/>
              </a:rPr>
              <a:t>I globuli bianchi e gli anticorpi combattono infezioni e tumori.</a:t>
            </a:r>
          </a:p>
          <a:p>
            <a:pPr algn="just">
              <a:buFont typeface="Arial" panose="020B0604020202020204" pitchFamily="34" charset="0"/>
              <a:buChar char="•"/>
            </a:pPr>
            <a:r>
              <a:rPr lang="it-IT" sz="2800" b="0" i="0" dirty="0">
                <a:solidFill>
                  <a:srgbClr val="000000"/>
                </a:solidFill>
                <a:effectLst/>
                <a:latin typeface="Arial" panose="020B0604020202020204" pitchFamily="34" charset="0"/>
                <a:cs typeface="Arial" panose="020B0604020202020204" pitchFamily="34" charset="0"/>
              </a:rPr>
              <a:t>Le piastrine e i fattori della coagulazione del sangue fermano o prevengono i sanguinamenti.</a:t>
            </a:r>
          </a:p>
          <a:p>
            <a:pPr algn="just"/>
            <a:r>
              <a:rPr lang="it-IT" sz="2800" b="0" i="0" dirty="0">
                <a:solidFill>
                  <a:srgbClr val="000000"/>
                </a:solidFill>
                <a:effectLst/>
                <a:latin typeface="Arial" panose="020B0604020202020204" pitchFamily="34" charset="0"/>
                <a:cs typeface="Arial" panose="020B0604020202020204" pitchFamily="34" charset="0"/>
              </a:rPr>
              <a:t>Le </a:t>
            </a:r>
            <a:r>
              <a:rPr lang="it-IT" sz="2800" b="0" i="0" u="sng" dirty="0">
                <a:solidFill>
                  <a:srgbClr val="B12E32"/>
                </a:solidFill>
                <a:effectLst/>
                <a:latin typeface="Arial" panose="020B0604020202020204" pitchFamily="34" charset="0"/>
                <a:cs typeface="Arial" panose="020B0604020202020204" pitchFamily="34" charset="0"/>
                <a:hlinkClick r:id="rId4" tooltip="Sintomi delle patologie ematiche"/>
              </a:rPr>
              <a:t>malattie del sangue causano sintomi</a:t>
            </a:r>
            <a:r>
              <a:rPr lang="it-IT" sz="2800" b="0" i="0" dirty="0">
                <a:solidFill>
                  <a:srgbClr val="000000"/>
                </a:solidFill>
                <a:effectLst/>
                <a:latin typeface="Arial" panose="020B0604020202020204" pitchFamily="34" charset="0"/>
                <a:cs typeface="Arial" panose="020B0604020202020204" pitchFamily="34" charset="0"/>
              </a:rPr>
              <a:t> che derivano dal mancato adempimento di queste funzioni e che possono manifestarsi in qualsiasi tessuto o organo interessato da tale malfunzionamento.</a:t>
            </a:r>
          </a:p>
          <a:p>
            <a:pPr algn="just"/>
            <a:r>
              <a:rPr lang="it-IT" sz="2800" b="0" i="0" dirty="0">
                <a:solidFill>
                  <a:srgbClr val="000000"/>
                </a:solidFill>
                <a:effectLst/>
                <a:latin typeface="Arial" panose="020B0604020202020204" pitchFamily="34" charset="0"/>
                <a:cs typeface="Arial" panose="020B0604020202020204" pitchFamily="34" charset="0"/>
              </a:rPr>
              <a:t>Il medico indaga sui sintomi del soggetto ed esegue un </a:t>
            </a:r>
            <a:r>
              <a:rPr lang="it-IT" sz="2800" b="0" i="0" u="sng" dirty="0">
                <a:solidFill>
                  <a:srgbClr val="B12E32"/>
                </a:solidFill>
                <a:effectLst/>
                <a:latin typeface="Arial" panose="020B0604020202020204" pitchFamily="34" charset="0"/>
                <a:cs typeface="Arial" panose="020B0604020202020204" pitchFamily="34" charset="0"/>
                <a:hlinkClick r:id="rId5" tooltip="Anamnesi ed esame obiettivo nelle malattie del sangue"/>
              </a:rPr>
              <a:t>esame obiettivo</a:t>
            </a:r>
            <a:r>
              <a:rPr lang="it-IT" sz="2800" b="0" i="0" dirty="0">
                <a:solidFill>
                  <a:srgbClr val="000000"/>
                </a:solidFill>
                <a:effectLst/>
                <a:latin typeface="Arial" panose="020B0604020202020204" pitchFamily="34" charset="0"/>
                <a:cs typeface="Arial" panose="020B0604020202020204" pitchFamily="34" charset="0"/>
              </a:rPr>
              <a:t>, tuttavia spesso la presenza di una malattia del sangue viene scoperta attraverso un </a:t>
            </a:r>
            <a:r>
              <a:rPr lang="it-IT" sz="2800" b="0" i="0" u="sng" dirty="0">
                <a:solidFill>
                  <a:srgbClr val="B12E32"/>
                </a:solidFill>
                <a:effectLst/>
                <a:latin typeface="Arial" panose="020B0604020202020204" pitchFamily="34" charset="0"/>
                <a:cs typeface="Arial" panose="020B0604020202020204" pitchFamily="34" charset="0"/>
                <a:hlinkClick r:id="rId6" tooltip="Emocromo completo"/>
              </a:rPr>
              <a:t>esame del sangue</a:t>
            </a:r>
            <a:r>
              <a:rPr lang="it-IT" sz="2800" b="0" i="0" dirty="0">
                <a:solidFill>
                  <a:srgbClr val="000000"/>
                </a:solidFill>
                <a:effectLst/>
                <a:latin typeface="Arial" panose="020B0604020202020204" pitchFamily="34" charset="0"/>
                <a:cs typeface="Arial" panose="020B0604020202020204" pitchFamily="34" charset="0"/>
              </a:rPr>
              <a:t> come l’emocromo completo (EC) prescritto nell’ambito di una valutazione complessiva di un paziente o di esami volti a comprendere perché un soggetto non sta bene. In genere il medico deve prescrivere ulteriori esami per diagnosticare la malattia del sangue di un soggetto e a volte è necessario eseguire una </a:t>
            </a:r>
            <a:r>
              <a:rPr lang="it-IT" sz="2800" b="0" i="0" u="sng" dirty="0">
                <a:solidFill>
                  <a:srgbClr val="B12E32"/>
                </a:solidFill>
                <a:effectLst/>
                <a:latin typeface="Arial" panose="020B0604020202020204" pitchFamily="34" charset="0"/>
                <a:cs typeface="Arial" panose="020B0604020202020204" pitchFamily="34" charset="0"/>
                <a:hlinkClick r:id="rId7" tooltip="Esame del midollo osseo"/>
              </a:rPr>
              <a:t>biopsia del midollo osseo</a:t>
            </a:r>
            <a:r>
              <a:rPr lang="it-IT" sz="2800" b="0" i="0" dirty="0">
                <a:solidFill>
                  <a:srgbClr val="000000"/>
                </a:solidFill>
                <a:effectLst/>
                <a:latin typeface="Arial" panose="020B0604020202020204" pitchFamily="34" charset="0"/>
                <a:cs typeface="Arial" panose="020B0604020202020204" pitchFamily="34" charset="0"/>
              </a:rPr>
              <a:t>.</a:t>
            </a:r>
          </a:p>
          <a:p>
            <a:endParaRPr lang="it-IT" dirty="0"/>
          </a:p>
        </p:txBody>
      </p:sp>
    </p:spTree>
    <p:extLst>
      <p:ext uri="{BB962C8B-B14F-4D97-AF65-F5344CB8AC3E}">
        <p14:creationId xmlns:p14="http://schemas.microsoft.com/office/powerpoint/2010/main" val="7799358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4DE857D-BAAE-191B-359D-D1A0A7ADABB1}"/>
              </a:ext>
            </a:extLst>
          </p:cNvPr>
          <p:cNvSpPr>
            <a:spLocks noGrp="1"/>
          </p:cNvSpPr>
          <p:nvPr>
            <p:ph type="title"/>
          </p:nvPr>
        </p:nvSpPr>
        <p:spPr>
          <a:xfrm>
            <a:off x="838200" y="-1"/>
            <a:ext cx="10515600" cy="1140311"/>
          </a:xfrm>
        </p:spPr>
        <p:txBody>
          <a:bodyPr>
            <a:normAutofit/>
          </a:bodyPr>
          <a:lstStyle/>
          <a:p>
            <a:pPr algn="ctr"/>
            <a:r>
              <a:rPr lang="it-IT" sz="2800" b="1" i="0" dirty="0">
                <a:solidFill>
                  <a:srgbClr val="111111"/>
                </a:solidFill>
                <a:effectLst/>
                <a:latin typeface="Arial" panose="020B0604020202020204" pitchFamily="34" charset="0"/>
                <a:cs typeface="Arial" panose="020B0604020202020204" pitchFamily="34" charset="0"/>
              </a:rPr>
              <a:t>Emocromo: </a:t>
            </a:r>
            <a:br>
              <a:rPr lang="it-IT" sz="2800" b="1" i="0" dirty="0">
                <a:solidFill>
                  <a:srgbClr val="111111"/>
                </a:solidFill>
                <a:effectLst/>
                <a:latin typeface="Arial" panose="020B0604020202020204" pitchFamily="34" charset="0"/>
                <a:cs typeface="Arial" panose="020B0604020202020204" pitchFamily="34" charset="0"/>
              </a:rPr>
            </a:br>
            <a:r>
              <a:rPr lang="it-IT" sz="2800" b="1" i="0" dirty="0">
                <a:solidFill>
                  <a:srgbClr val="111111"/>
                </a:solidFill>
                <a:effectLst/>
                <a:latin typeface="Arial" panose="020B0604020202020204" pitchFamily="34" charset="0"/>
                <a:cs typeface="Arial" panose="020B0604020202020204" pitchFamily="34" charset="0"/>
              </a:rPr>
              <a:t>come leggerlo e interpretare i valori</a:t>
            </a:r>
            <a:endParaRPr lang="it-IT" sz="2800" b="1" dirty="0">
              <a:latin typeface="Arial" panose="020B0604020202020204" pitchFamily="34" charset="0"/>
              <a:cs typeface="Arial" panose="020B0604020202020204" pitchFamily="34" charset="0"/>
            </a:endParaRPr>
          </a:p>
        </p:txBody>
      </p:sp>
      <p:sp>
        <p:nvSpPr>
          <p:cNvPr id="3" name="Segnaposto contenuto 2">
            <a:extLst>
              <a:ext uri="{FF2B5EF4-FFF2-40B4-BE49-F238E27FC236}">
                <a16:creationId xmlns:a16="http://schemas.microsoft.com/office/drawing/2014/main" id="{25195B5D-6257-3EA0-A9B0-AC5F343F1855}"/>
              </a:ext>
            </a:extLst>
          </p:cNvPr>
          <p:cNvSpPr>
            <a:spLocks noGrp="1"/>
          </p:cNvSpPr>
          <p:nvPr>
            <p:ph idx="1"/>
          </p:nvPr>
        </p:nvSpPr>
        <p:spPr>
          <a:xfrm>
            <a:off x="838200" y="1226372"/>
            <a:ext cx="10515600" cy="4950591"/>
          </a:xfrm>
        </p:spPr>
        <p:txBody>
          <a:bodyPr>
            <a:normAutofit fontScale="92500" lnSpcReduction="20000"/>
          </a:bodyPr>
          <a:lstStyle/>
          <a:p>
            <a:pPr algn="just">
              <a:lnSpc>
                <a:spcPct val="110000"/>
              </a:lnSpc>
            </a:pPr>
            <a:r>
              <a:rPr lang="it-IT" sz="2600" b="1" i="0" dirty="0">
                <a:solidFill>
                  <a:srgbClr val="222222"/>
                </a:solidFill>
                <a:effectLst/>
                <a:latin typeface="Arial" panose="020B0604020202020204" pitchFamily="34" charset="0"/>
                <a:cs typeface="Arial" panose="020B0604020202020204" pitchFamily="34" charset="0"/>
              </a:rPr>
              <a:t>L’emocromo</a:t>
            </a:r>
            <a:r>
              <a:rPr lang="it-IT" sz="2600" b="0" i="0" dirty="0">
                <a:solidFill>
                  <a:srgbClr val="222222"/>
                </a:solidFill>
                <a:effectLst/>
                <a:latin typeface="Arial" panose="020B0604020202020204" pitchFamily="34" charset="0"/>
                <a:cs typeface="Arial" panose="020B0604020202020204" pitchFamily="34" charset="0"/>
              </a:rPr>
              <a:t>, ovvero </a:t>
            </a:r>
            <a:r>
              <a:rPr lang="it-IT" sz="2600" b="1" i="0" u="none" strike="noStrike" dirty="0">
                <a:solidFill>
                  <a:srgbClr val="0066BF"/>
                </a:solidFill>
                <a:effectLst/>
                <a:latin typeface="Arial" panose="020B0604020202020204" pitchFamily="34" charset="0"/>
                <a:cs typeface="Arial" panose="020B0604020202020204" pitchFamily="34" charset="0"/>
                <a:hlinkClick r:id="rId2"/>
              </a:rPr>
              <a:t>esame</a:t>
            </a:r>
            <a:r>
              <a:rPr lang="it-IT" sz="2600" b="1" i="0" dirty="0">
                <a:solidFill>
                  <a:srgbClr val="222222"/>
                </a:solidFill>
                <a:effectLst/>
                <a:latin typeface="Arial" panose="020B0604020202020204" pitchFamily="34" charset="0"/>
                <a:cs typeface="Arial" panose="020B0604020202020204" pitchFamily="34" charset="0"/>
              </a:rPr>
              <a:t> emocromocitometrico</a:t>
            </a:r>
            <a:r>
              <a:rPr lang="it-IT" sz="2600" b="0" i="0" dirty="0">
                <a:solidFill>
                  <a:srgbClr val="222222"/>
                </a:solidFill>
                <a:effectLst/>
                <a:latin typeface="Arial" panose="020B0604020202020204" pitchFamily="34" charset="0"/>
                <a:cs typeface="Arial" panose="020B0604020202020204" pitchFamily="34" charset="0"/>
              </a:rPr>
              <a:t>, è sempre il primo richiesto nei </a:t>
            </a:r>
            <a:r>
              <a:rPr lang="it-IT" sz="2600" b="1" i="0" dirty="0">
                <a:solidFill>
                  <a:srgbClr val="222222"/>
                </a:solidFill>
                <a:effectLst/>
                <a:latin typeface="Arial" panose="020B0604020202020204" pitchFamily="34" charset="0"/>
                <a:cs typeface="Arial" panose="020B0604020202020204" pitchFamily="34" charset="0"/>
              </a:rPr>
              <a:t>controlli ematici </a:t>
            </a:r>
            <a:r>
              <a:rPr lang="it-IT" sz="2600" b="0" i="0" dirty="0">
                <a:solidFill>
                  <a:srgbClr val="222222"/>
                </a:solidFill>
                <a:effectLst/>
                <a:latin typeface="Arial" panose="020B0604020202020204" pitchFamily="34" charset="0"/>
                <a:cs typeface="Arial" panose="020B0604020202020204" pitchFamily="34" charset="0"/>
              </a:rPr>
              <a:t>di routine, perché consente di avere un quadro abbastanza completo delle condizioni di </a:t>
            </a:r>
            <a:r>
              <a:rPr lang="it-IT" sz="2600" b="1" i="0" dirty="0">
                <a:solidFill>
                  <a:srgbClr val="222222"/>
                </a:solidFill>
                <a:effectLst/>
                <a:latin typeface="Arial" panose="020B0604020202020204" pitchFamily="34" charset="0"/>
                <a:cs typeface="Arial" panose="020B0604020202020204" pitchFamily="34" charset="0"/>
              </a:rPr>
              <a:t>salute </a:t>
            </a:r>
            <a:r>
              <a:rPr lang="it-IT" sz="2600" b="0" i="0" dirty="0">
                <a:solidFill>
                  <a:srgbClr val="222222"/>
                </a:solidFill>
                <a:effectLst/>
                <a:latin typeface="Arial" panose="020B0604020202020204" pitchFamily="34" charset="0"/>
                <a:cs typeface="Arial" panose="020B0604020202020204" pitchFamily="34" charset="0"/>
              </a:rPr>
              <a:t>del paziente.</a:t>
            </a:r>
          </a:p>
          <a:p>
            <a:pPr algn="just">
              <a:lnSpc>
                <a:spcPct val="110000"/>
              </a:lnSpc>
            </a:pPr>
            <a:r>
              <a:rPr lang="it-IT" sz="2600" b="0" i="0" dirty="0">
                <a:solidFill>
                  <a:srgbClr val="222222"/>
                </a:solidFill>
                <a:effectLst/>
                <a:latin typeface="Arial" panose="020B0604020202020204" pitchFamily="34" charset="0"/>
                <a:cs typeface="Arial" panose="020B0604020202020204" pitchFamily="34" charset="0"/>
              </a:rPr>
              <a:t>Questo esame include diversi </a:t>
            </a:r>
            <a:r>
              <a:rPr lang="it-IT" sz="2600" b="1" i="0" dirty="0">
                <a:solidFill>
                  <a:srgbClr val="222222"/>
                </a:solidFill>
                <a:effectLst/>
                <a:latin typeface="Arial" panose="020B0604020202020204" pitchFamily="34" charset="0"/>
                <a:cs typeface="Arial" panose="020B0604020202020204" pitchFamily="34" charset="0"/>
              </a:rPr>
              <a:t>indicatori</a:t>
            </a:r>
            <a:r>
              <a:rPr lang="it-IT" sz="2600" b="0" i="0" dirty="0">
                <a:solidFill>
                  <a:srgbClr val="222222"/>
                </a:solidFill>
                <a:effectLst/>
                <a:latin typeface="Arial" panose="020B0604020202020204" pitchFamily="34" charset="0"/>
                <a:cs typeface="Arial" panose="020B0604020202020204" pitchFamily="34" charset="0"/>
              </a:rPr>
              <a:t>, che andremo a vedere, i cui valori, quando siano nella norma, in genere indicano condizioni di sana e robusta costituzione. </a:t>
            </a:r>
          </a:p>
          <a:p>
            <a:pPr marL="0" indent="0" algn="ctr">
              <a:lnSpc>
                <a:spcPct val="110000"/>
              </a:lnSpc>
              <a:buNone/>
            </a:pPr>
            <a:r>
              <a:rPr lang="it-IT" sz="2600" b="1" i="0" dirty="0">
                <a:solidFill>
                  <a:srgbClr val="222222"/>
                </a:solidFill>
                <a:effectLst/>
                <a:latin typeface="Arial" panose="020B0604020202020204" pitchFamily="34" charset="0"/>
                <a:cs typeface="Arial" panose="020B0604020202020204" pitchFamily="34" charset="0"/>
              </a:rPr>
              <a:t>Vediamo in cosa consiste l’emocromo.</a:t>
            </a:r>
          </a:p>
          <a:p>
            <a:pPr algn="just">
              <a:lnSpc>
                <a:spcPct val="110000"/>
              </a:lnSpc>
            </a:pPr>
            <a:r>
              <a:rPr lang="it-IT" sz="2600" b="0" i="0" dirty="0">
                <a:solidFill>
                  <a:srgbClr val="222222"/>
                </a:solidFill>
                <a:effectLst/>
                <a:latin typeface="Arial" panose="020B0604020202020204" pitchFamily="34" charset="0"/>
                <a:cs typeface="Arial" panose="020B0604020202020204" pitchFamily="34" charset="0"/>
              </a:rPr>
              <a:t>Si riferisce al controllo delle diverse </a:t>
            </a:r>
            <a:r>
              <a:rPr lang="it-IT" sz="2600" b="1" i="0" dirty="0">
                <a:solidFill>
                  <a:srgbClr val="222222"/>
                </a:solidFill>
                <a:effectLst/>
                <a:latin typeface="Arial" panose="020B0604020202020204" pitchFamily="34" charset="0"/>
                <a:cs typeface="Arial" panose="020B0604020202020204" pitchFamily="34" charset="0"/>
              </a:rPr>
              <a:t>componenti del sangue,</a:t>
            </a:r>
            <a:r>
              <a:rPr lang="it-IT" sz="2600" b="0" i="0" dirty="0">
                <a:solidFill>
                  <a:srgbClr val="222222"/>
                </a:solidFill>
                <a:effectLst/>
                <a:latin typeface="Arial" panose="020B0604020202020204" pitchFamily="34" charset="0"/>
                <a:cs typeface="Arial" panose="020B0604020202020204" pitchFamily="34" charset="0"/>
              </a:rPr>
              <a:t> delle cellule e delle sostanze che le compongono, che vengono valutate in base a </a:t>
            </a:r>
            <a:r>
              <a:rPr lang="it-IT" sz="2600" b="1" i="0" dirty="0">
                <a:solidFill>
                  <a:srgbClr val="222222"/>
                </a:solidFill>
                <a:effectLst/>
                <a:latin typeface="Arial" panose="020B0604020202020204" pitchFamily="34" charset="0"/>
                <a:cs typeface="Arial" panose="020B0604020202020204" pitchFamily="34" charset="0"/>
              </a:rPr>
              <a:t>parametri</a:t>
            </a:r>
            <a:r>
              <a:rPr lang="it-IT" sz="2600" b="0" i="0" dirty="0">
                <a:solidFill>
                  <a:srgbClr val="222222"/>
                </a:solidFill>
                <a:effectLst/>
                <a:latin typeface="Arial" panose="020B0604020202020204" pitchFamily="34" charset="0"/>
                <a:cs typeface="Arial" panose="020B0604020202020204" pitchFamily="34" charset="0"/>
              </a:rPr>
              <a:t> fissi. </a:t>
            </a:r>
          </a:p>
          <a:p>
            <a:pPr algn="just">
              <a:lnSpc>
                <a:spcPct val="110000"/>
              </a:lnSpc>
            </a:pPr>
            <a:r>
              <a:rPr lang="it-IT" sz="2600" b="0" i="0" dirty="0">
                <a:solidFill>
                  <a:srgbClr val="222222"/>
                </a:solidFill>
                <a:effectLst/>
                <a:latin typeface="Arial" panose="020B0604020202020204" pitchFamily="34" charset="0"/>
                <a:cs typeface="Arial" panose="020B0604020202020204" pitchFamily="34" charset="0"/>
              </a:rPr>
              <a:t>Per effettuare il solo esame dell’emocromo </a:t>
            </a:r>
            <a:r>
              <a:rPr lang="it-IT" sz="2600" b="1" i="0" dirty="0">
                <a:solidFill>
                  <a:srgbClr val="222222"/>
                </a:solidFill>
                <a:effectLst/>
                <a:latin typeface="Arial" panose="020B0604020202020204" pitchFamily="34" charset="0"/>
                <a:cs typeface="Arial" panose="020B0604020202020204" pitchFamily="34" charset="0"/>
              </a:rPr>
              <a:t>non è necessario</a:t>
            </a:r>
            <a:r>
              <a:rPr lang="it-IT" sz="2600" b="0" i="0" dirty="0">
                <a:solidFill>
                  <a:srgbClr val="222222"/>
                </a:solidFill>
                <a:effectLst/>
                <a:latin typeface="Arial" panose="020B0604020202020204" pitchFamily="34" charset="0"/>
                <a:cs typeface="Arial" panose="020B0604020202020204" pitchFamily="34" charset="0"/>
              </a:rPr>
              <a:t> essere a </a:t>
            </a:r>
            <a:r>
              <a:rPr lang="it-IT" sz="2600" b="1" i="0" dirty="0">
                <a:solidFill>
                  <a:srgbClr val="222222"/>
                </a:solidFill>
                <a:effectLst/>
                <a:latin typeface="Arial" panose="020B0604020202020204" pitchFamily="34" charset="0"/>
                <a:cs typeface="Arial" panose="020B0604020202020204" pitchFamily="34" charset="0"/>
              </a:rPr>
              <a:t>digiuno</a:t>
            </a:r>
            <a:r>
              <a:rPr lang="it-IT" sz="2600" b="0" i="0" dirty="0">
                <a:solidFill>
                  <a:srgbClr val="222222"/>
                </a:solidFill>
                <a:effectLst/>
                <a:latin typeface="Arial" panose="020B0604020202020204" pitchFamily="34" charset="0"/>
                <a:cs typeface="Arial" panose="020B0604020202020204" pitchFamily="34" charset="0"/>
              </a:rPr>
              <a:t>, a meno che non si debbano controllare altri valori tra cui la glicemia, che prevedono l’astensione da cibi e bevande.</a:t>
            </a:r>
          </a:p>
          <a:p>
            <a:endParaRPr lang="it-IT" dirty="0"/>
          </a:p>
        </p:txBody>
      </p:sp>
    </p:spTree>
    <p:extLst>
      <p:ext uri="{BB962C8B-B14F-4D97-AF65-F5344CB8AC3E}">
        <p14:creationId xmlns:p14="http://schemas.microsoft.com/office/powerpoint/2010/main" val="3621918940"/>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TotalTime>
  <Words>1857</Words>
  <Application>Microsoft Office PowerPoint</Application>
  <PresentationFormat>Widescreen</PresentationFormat>
  <Paragraphs>100</Paragraphs>
  <Slides>14</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14</vt:i4>
      </vt:variant>
    </vt:vector>
  </HeadingPairs>
  <TitlesOfParts>
    <vt:vector size="18" baseType="lpstr">
      <vt:lpstr>Arial</vt:lpstr>
      <vt:lpstr>Calibri</vt:lpstr>
      <vt:lpstr>Calibri Light</vt:lpstr>
      <vt:lpstr>Tema di Office</vt:lpstr>
      <vt:lpstr>Emogasanalisi</vt:lpstr>
      <vt:lpstr>Di norma è compito del Medico eseguire il prelievo arterioso per emogasanalisi ma, in caso di necessità, questo può essere eseguito dall’ infermiere, sotto la diretta responsabilità del Medico.</vt:lpstr>
      <vt:lpstr>PRELIEVO URINE</vt:lpstr>
      <vt:lpstr>PRELIEVO EMATICO PER LA DETERMINAZIONE DELL’ ALCOLEMIA</vt:lpstr>
      <vt:lpstr>ESAMI TOSSICOLOGICI</vt:lpstr>
      <vt:lpstr>PRINCIPALI MALATTIE DEL SANGUE E CARATTERISTICHE CLINICO-DIAGNOSTICHE </vt:lpstr>
      <vt:lpstr>Alcune malattie del sangue causano una diminuzione del numero delle cellule ematiche:</vt:lpstr>
      <vt:lpstr>Presentazione standard di PowerPoint</vt:lpstr>
      <vt:lpstr>Emocromo:  come leggerlo e interpretare i valori</vt:lpstr>
      <vt:lpstr>Presentazione standard di PowerPoint</vt:lpstr>
      <vt:lpstr>Presentazione standard di PowerPoint</vt:lpstr>
      <vt:lpstr>L’esame delle urine</vt:lpstr>
      <vt:lpstr>I RENI</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Emogasanalisi</dc:title>
  <dc:creator>Antonella Petteruti</dc:creator>
  <cp:lastModifiedBy>Antonella Petteruti</cp:lastModifiedBy>
  <cp:revision>19</cp:revision>
  <dcterms:created xsi:type="dcterms:W3CDTF">2023-01-22T16:58:40Z</dcterms:created>
  <dcterms:modified xsi:type="dcterms:W3CDTF">2023-01-22T18:25:03Z</dcterms:modified>
</cp:coreProperties>
</file>