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9" r:id="rId10"/>
    <p:sldId id="264" r:id="rId11"/>
    <p:sldId id="265" r:id="rId12"/>
    <p:sldId id="267" r:id="rId13"/>
    <p:sldId id="266"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Sezione predefinita" id="{A962B83E-D1E1-42AE-912E-5069DE848DDB}">
          <p14:sldIdLst>
            <p14:sldId id="256"/>
            <p14:sldId id="257"/>
            <p14:sldId id="258"/>
            <p14:sldId id="259"/>
            <p14:sldId id="260"/>
            <p14:sldId id="261"/>
            <p14:sldId id="262"/>
            <p14:sldId id="263"/>
            <p14:sldId id="264"/>
            <p14:sldId id="265"/>
            <p14:sldId id="267"/>
            <p14:sldId id="266"/>
            <p14:sldId id="269"/>
            <p14:sldId id="270"/>
            <p14:sldId id="271"/>
            <p14:sldId id="272"/>
            <p14:sldId id="273"/>
            <p14:sldId id="274"/>
            <p14:sldId id="275"/>
            <p14:sldId id="276"/>
          </p14:sldIdLst>
        </p14:section>
        <p14:section name="Sezione senza titolo" id="{CA466B13-9D99-4719-85C8-86FE30FA7598}">
          <p14:sldIdLst>
            <p14:sldId id="277"/>
            <p14:sldId id="278"/>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2" d="100"/>
          <a:sy n="72" d="100"/>
        </p:scale>
        <p:origin x="-420" y="-75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0BDB31CB-9382-72A6-9AF7-46D9B89A9B9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 xmlns:a16="http://schemas.microsoft.com/office/drawing/2014/main" id="{E0769947-1BF2-2804-FB1D-42226D1145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 xmlns:a16="http://schemas.microsoft.com/office/drawing/2014/main" id="{AB6896A2-3746-CBE3-E490-6B68C67A3C1D}"/>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F080A35E-797D-328C-B907-09407783D2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E5A9374F-F41C-EB8B-1A71-526F230D65BC}"/>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3462053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9367B14-7105-23E8-226D-71C0AF7E661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D63013FF-B16F-0ABD-0D29-D5CA26EF869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848AE546-77BE-A561-1476-A11F886F85F1}"/>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5C4D8ED3-CD51-BA2A-F92C-28B90661F08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069FACB7-6E33-76B7-4CF9-2231749BB0E2}"/>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182347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 xmlns:a16="http://schemas.microsoft.com/office/drawing/2014/main" id="{FE148DFA-7A99-4C23-3B8D-4A487D70682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2A0B1993-BC82-BAFA-7C39-61E6EFC5C9F8}"/>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2159AE79-FCA5-B459-F90A-C5544691B3B4}"/>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96531A5E-085D-DB38-77B5-0938DA11C3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5C07F205-7345-C185-EE07-E22CBEE8619B}"/>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3824018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998AAA7-7326-84D2-A0D2-C230C1B0F74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D6949A77-1681-11BD-62FE-AE9B6777569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F5BE474A-29C5-EB0C-E3D5-BDDAE9D7F0C2}"/>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81C48FA1-DC21-72FE-4CD4-45D5C6EA02F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946897F2-E2B5-8F72-D773-FE5B132AD562}"/>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763026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77F4157-6436-BB88-FF8C-B7C3FAD7B2B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9AE94368-7FF3-5D12-E6B5-D1495B829A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 xmlns:a16="http://schemas.microsoft.com/office/drawing/2014/main" id="{F19C025E-FDBC-FC43-C92B-204ADB21EC1F}"/>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01379EE7-08D4-EBFE-A09C-F51261D2B10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DD1AB373-04FE-8CCC-F920-B6986A70E55C}"/>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197937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ADFC2D9-0AE3-014D-000B-1BA248A77CC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200C4530-6BD5-413B-F672-5A6DF1957F5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 xmlns:a16="http://schemas.microsoft.com/office/drawing/2014/main" id="{705C6BBC-8D54-2C40-3B98-70BE9293B7C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 xmlns:a16="http://schemas.microsoft.com/office/drawing/2014/main" id="{4F1C4901-0972-9462-0F16-2FB0725C9547}"/>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6" name="Segnaposto piè di pagina 5">
            <a:extLst>
              <a:ext uri="{FF2B5EF4-FFF2-40B4-BE49-F238E27FC236}">
                <a16:creationId xmlns="" xmlns:a16="http://schemas.microsoft.com/office/drawing/2014/main" id="{70E2A424-A0FD-F011-DDC3-30406C31CF4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FFDD1E78-4CBD-A5B6-0F49-BEF352AB5778}"/>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3173452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7607539-C368-EC5D-8DBB-34BC022A111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715F86A9-BB39-0522-E01B-A039DF21AF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 xmlns:a16="http://schemas.microsoft.com/office/drawing/2014/main" id="{34F67186-B3D8-4DC5-BD60-C536A176127C}"/>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 xmlns:a16="http://schemas.microsoft.com/office/drawing/2014/main" id="{D3F1FC5C-AB86-BBFA-EB79-28F9842543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 xmlns:a16="http://schemas.microsoft.com/office/drawing/2014/main" id="{C10A1FD1-7F0E-030E-0E82-1948F1FC35BC}"/>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 xmlns:a16="http://schemas.microsoft.com/office/drawing/2014/main" id="{5A73D13E-BEC9-8CFE-FA7E-269CC6DD1B43}"/>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8" name="Segnaposto piè di pagina 7">
            <a:extLst>
              <a:ext uri="{FF2B5EF4-FFF2-40B4-BE49-F238E27FC236}">
                <a16:creationId xmlns="" xmlns:a16="http://schemas.microsoft.com/office/drawing/2014/main" id="{9A916438-E184-AA66-B7B3-164D8FE71E4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 xmlns:a16="http://schemas.microsoft.com/office/drawing/2014/main" id="{B0F4B4E6-ACE4-30FC-01E1-45E7B1B08A9D}"/>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765982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796FF65-52CB-7EF0-671C-41B3F5A6A2F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 xmlns:a16="http://schemas.microsoft.com/office/drawing/2014/main" id="{EA5932A5-52AB-0D56-B762-558713E4618A}"/>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4" name="Segnaposto piè di pagina 3">
            <a:extLst>
              <a:ext uri="{FF2B5EF4-FFF2-40B4-BE49-F238E27FC236}">
                <a16:creationId xmlns="" xmlns:a16="http://schemas.microsoft.com/office/drawing/2014/main" id="{F3052592-FB4E-E25E-122C-9D5FEFE5CF9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 xmlns:a16="http://schemas.microsoft.com/office/drawing/2014/main" id="{5F0142A9-B681-5C7E-E067-81FA0099751C}"/>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2958528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 xmlns:a16="http://schemas.microsoft.com/office/drawing/2014/main" id="{CA3C97CC-7538-34F4-E9AF-0B905DD6FBCB}"/>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3" name="Segnaposto piè di pagina 2">
            <a:extLst>
              <a:ext uri="{FF2B5EF4-FFF2-40B4-BE49-F238E27FC236}">
                <a16:creationId xmlns="" xmlns:a16="http://schemas.microsoft.com/office/drawing/2014/main" id="{259C0DBC-5E78-57A0-C36A-116A46F50C9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 xmlns:a16="http://schemas.microsoft.com/office/drawing/2014/main" id="{FEB498F0-1BBE-C7E0-62A6-639CD663EFB9}"/>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3400132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BAD2DA8-7569-9E22-BA62-889293C9FC3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912721E8-55B4-97CA-E791-28FF68C304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 xmlns:a16="http://schemas.microsoft.com/office/drawing/2014/main" id="{0C229101-CE9B-0764-C3FC-1BF04D66E4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55F197B3-4D74-0B32-E4A4-2E2E3E3BAD43}"/>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6" name="Segnaposto piè di pagina 5">
            <a:extLst>
              <a:ext uri="{FF2B5EF4-FFF2-40B4-BE49-F238E27FC236}">
                <a16:creationId xmlns="" xmlns:a16="http://schemas.microsoft.com/office/drawing/2014/main" id="{77B05424-D5B8-FE89-9687-F98219BC5C1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AC8962D0-536C-3113-DA4E-2CC49A00BF70}"/>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4261866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06C1EC7-35F3-B68F-57DE-056A051B790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 xmlns:a16="http://schemas.microsoft.com/office/drawing/2014/main" id="{99565C2D-E072-FD46-C5E9-8CB1E1697B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 xmlns:a16="http://schemas.microsoft.com/office/drawing/2014/main" id="{456D9860-14D4-D8E8-B38C-C54F1FAC4B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3856C589-0152-CF07-9D67-4AAC1C69C7B4}"/>
              </a:ext>
            </a:extLst>
          </p:cNvPr>
          <p:cNvSpPr>
            <a:spLocks noGrp="1"/>
          </p:cNvSpPr>
          <p:nvPr>
            <p:ph type="dt" sz="half" idx="10"/>
          </p:nvPr>
        </p:nvSpPr>
        <p:spPr/>
        <p:txBody>
          <a:bodyPr/>
          <a:lstStyle/>
          <a:p>
            <a:fld id="{BD47E979-6A20-4950-AD66-49D49507DF42}" type="datetimeFigureOut">
              <a:rPr lang="it-IT" smtClean="0"/>
              <a:pPr/>
              <a:t>26/01/2023</a:t>
            </a:fld>
            <a:endParaRPr lang="it-IT"/>
          </a:p>
        </p:txBody>
      </p:sp>
      <p:sp>
        <p:nvSpPr>
          <p:cNvPr id="6" name="Segnaposto piè di pagina 5">
            <a:extLst>
              <a:ext uri="{FF2B5EF4-FFF2-40B4-BE49-F238E27FC236}">
                <a16:creationId xmlns="" xmlns:a16="http://schemas.microsoft.com/office/drawing/2014/main" id="{D9714DA3-4913-A2F0-935A-E846BBF6A31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420BD444-C1D3-A3A0-EB01-A400479398EF}"/>
              </a:ext>
            </a:extLst>
          </p:cNvPr>
          <p:cNvSpPr>
            <a:spLocks noGrp="1"/>
          </p:cNvSpPr>
          <p:nvPr>
            <p:ph type="sldNum" sz="quarter" idx="12"/>
          </p:nvPr>
        </p:nvSpPr>
        <p:spPr/>
        <p:txBody>
          <a:body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808136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 xmlns:a16="http://schemas.microsoft.com/office/drawing/2014/main" id="{67672F5E-5E93-7ECA-1F28-FE07FECC9D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FF33A17B-A8FE-B4D6-C568-0EC2171FE3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D04C1179-51BE-A458-7E93-7DECDBE211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47E979-6A20-4950-AD66-49D49507DF42}" type="datetimeFigureOut">
              <a:rPr lang="it-IT" smtClean="0"/>
              <a:pPr/>
              <a:t>26/01/2023</a:t>
            </a:fld>
            <a:endParaRPr lang="it-IT"/>
          </a:p>
        </p:txBody>
      </p:sp>
      <p:sp>
        <p:nvSpPr>
          <p:cNvPr id="5" name="Segnaposto piè di pagina 4">
            <a:extLst>
              <a:ext uri="{FF2B5EF4-FFF2-40B4-BE49-F238E27FC236}">
                <a16:creationId xmlns="" xmlns:a16="http://schemas.microsoft.com/office/drawing/2014/main" id="{D9280476-2AF0-9A8F-2C9B-BB969B6E5F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 xmlns:a16="http://schemas.microsoft.com/office/drawing/2014/main" id="{81C06203-950D-6C26-4E27-2EE5B250CF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F8A5D1-E97A-4858-B988-7C31F4E6822D}" type="slidenum">
              <a:rPr lang="it-IT" smtClean="0"/>
              <a:pPr/>
              <a:t>‹N›</a:t>
            </a:fld>
            <a:endParaRPr lang="it-IT"/>
          </a:p>
        </p:txBody>
      </p:sp>
    </p:spTree>
    <p:extLst>
      <p:ext uri="{BB962C8B-B14F-4D97-AF65-F5344CB8AC3E}">
        <p14:creationId xmlns="" xmlns:p14="http://schemas.microsoft.com/office/powerpoint/2010/main" val="325507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valorinormali.com/colesterolo/"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valorinormali.com/malattie/tumore-fegato/" TargetMode="External"/><Relationship Id="rId13" Type="http://schemas.openxmlformats.org/officeDocument/2006/relationships/hyperlink" Target="https://www.valorinormali.com/sintomi/prurito/" TargetMode="External"/><Relationship Id="rId18" Type="http://schemas.openxmlformats.org/officeDocument/2006/relationships/hyperlink" Target="https://www.valorinormali.com/sintomi/perdita-peso-involontaria/" TargetMode="External"/><Relationship Id="rId3" Type="http://schemas.openxmlformats.org/officeDocument/2006/relationships/hyperlink" Target="https://www.valorinormali.com/sangue/epatite-b-marker/" TargetMode="External"/><Relationship Id="rId7" Type="http://schemas.openxmlformats.org/officeDocument/2006/relationships/hyperlink" Target="https://www.valorinormali.com/malattie/calcoli-colecisti/" TargetMode="External"/><Relationship Id="rId12" Type="http://schemas.openxmlformats.org/officeDocument/2006/relationships/hyperlink" Target="https://www.valorinormali.com/esami-delle-urine/colore/" TargetMode="External"/><Relationship Id="rId17" Type="http://schemas.openxmlformats.org/officeDocument/2006/relationships/hyperlink" Target="https://www.valorinormali.com/sintomi/inappetenza/" TargetMode="External"/><Relationship Id="rId2" Type="http://schemas.openxmlformats.org/officeDocument/2006/relationships/hyperlink" Target="https://www.valorinormali.com/malattie/epatite-a/" TargetMode="External"/><Relationship Id="rId16" Type="http://schemas.openxmlformats.org/officeDocument/2006/relationships/hyperlink" Target="https://www.valorinormali.com/sintomi/diarrea/" TargetMode="External"/><Relationship Id="rId1" Type="http://schemas.openxmlformats.org/officeDocument/2006/relationships/slideLayout" Target="../slideLayouts/slideLayout2.xml"/><Relationship Id="rId6" Type="http://schemas.openxmlformats.org/officeDocument/2006/relationships/hyperlink" Target="https://www.valorinormali.com/malattie/cirrosi-epatica/" TargetMode="External"/><Relationship Id="rId11" Type="http://schemas.openxmlformats.org/officeDocument/2006/relationships/hyperlink" Target="https://www.valorinormali.com/sintomi/pancia-gonfia/" TargetMode="External"/><Relationship Id="rId5" Type="http://schemas.openxmlformats.org/officeDocument/2006/relationships/hyperlink" Target="https://www.valorinormali.com/malattie/alcolismo-cronico-sintomi-test-pericoli/" TargetMode="External"/><Relationship Id="rId15" Type="http://schemas.openxmlformats.org/officeDocument/2006/relationships/hyperlink" Target="https://www.valorinormali.com/sintomi/stanchezza/" TargetMode="External"/><Relationship Id="rId10" Type="http://schemas.openxmlformats.org/officeDocument/2006/relationships/hyperlink" Target="https://www.valorinormali.com/sintomi/dolore-addominale/" TargetMode="External"/><Relationship Id="rId19" Type="http://schemas.openxmlformats.org/officeDocument/2006/relationships/image" Target="../media/image3.png"/><Relationship Id="rId4" Type="http://schemas.openxmlformats.org/officeDocument/2006/relationships/hyperlink" Target="https://www.valorinormali.com/malattie/epatite-c/" TargetMode="External"/><Relationship Id="rId9" Type="http://schemas.openxmlformats.org/officeDocument/2006/relationships/hyperlink" Target="https://www.valorinormali.com/sintomi/ittero/" TargetMode="External"/><Relationship Id="rId14" Type="http://schemas.openxmlformats.org/officeDocument/2006/relationships/hyperlink" Target="https://www.valorinormali.com/sintomi/nausea-vomito/"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valorinormali.com/sangue/ldh/" TargetMode="External"/><Relationship Id="rId3" Type="http://schemas.openxmlformats.org/officeDocument/2006/relationships/hyperlink" Target="https://www.valorinormali.com/sangue/fosfatasi-alcalina-alp/" TargetMode="External"/><Relationship Id="rId7" Type="http://schemas.openxmlformats.org/officeDocument/2006/relationships/hyperlink" Target="https://www.valorinormali.com/sangue/gamma-gt-ggt-valori-alti-bassi-normali/" TargetMode="External"/><Relationship Id="rId2" Type="http://schemas.openxmlformats.org/officeDocument/2006/relationships/hyperlink" Target="https://www.valorinormali.com/sangue/transaminasi-alt-ast/" TargetMode="External"/><Relationship Id="rId1" Type="http://schemas.openxmlformats.org/officeDocument/2006/relationships/slideLayout" Target="../slideLayouts/slideLayout2.xml"/><Relationship Id="rId6" Type="http://schemas.openxmlformats.org/officeDocument/2006/relationships/hyperlink" Target="https://www.valorinormali.com/sangue/proteine-2/" TargetMode="External"/><Relationship Id="rId5" Type="http://schemas.openxmlformats.org/officeDocument/2006/relationships/hyperlink" Target="https://www.valorinormali.com/sangue/albumina/" TargetMode="External"/><Relationship Id="rId4" Type="http://schemas.openxmlformats.org/officeDocument/2006/relationships/hyperlink" Target="https://www.valorinormali.com/sangue/bilirubina/" TargetMode="External"/><Relationship Id="rId9" Type="http://schemas.openxmlformats.org/officeDocument/2006/relationships/hyperlink" Target="https://www.valorinormali.com/sangue/pt-inr-alto-bass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testino.iannetti.it/clostridium-difficile/" TargetMode="External"/><Relationship Id="rId2" Type="http://schemas.openxmlformats.org/officeDocument/2006/relationships/hyperlink" Target="https://intestino.iannetti.it/infezionintestinali/"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intestino.iannetti.it/INTESTINO/"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intestino.iannetti.it/clostridium-difficil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ntestino.iannetti.it/ILEO/" TargetMode="External"/><Relationship Id="rId2" Type="http://schemas.openxmlformats.org/officeDocument/2006/relationships/hyperlink" Target="https://intestino.iannetti.it/clostridium-difficil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E9014759-CDA2-8167-DA28-B2FAA2976D4D}"/>
              </a:ext>
            </a:extLst>
          </p:cNvPr>
          <p:cNvSpPr>
            <a:spLocks noGrp="1"/>
          </p:cNvSpPr>
          <p:nvPr>
            <p:ph type="ctrTitle"/>
          </p:nvPr>
        </p:nvSpPr>
        <p:spPr>
          <a:xfrm>
            <a:off x="1524000" y="157943"/>
            <a:ext cx="9144000" cy="637187"/>
          </a:xfrm>
        </p:spPr>
        <p:txBody>
          <a:bodyPr>
            <a:normAutofit fontScale="90000"/>
          </a:bodyPr>
          <a:lstStyle/>
          <a:p>
            <a:r>
              <a:rPr lang="it-IT" sz="2800" b="1" i="0" dirty="0">
                <a:effectLst/>
                <a:latin typeface="Arial" panose="020B0604020202020204" pitchFamily="34" charset="0"/>
              </a:rPr>
              <a:t>Infezioni dell’apparato gastro-enterico</a:t>
            </a:r>
            <a:br>
              <a:rPr lang="it-IT" sz="2800" b="1" i="0" dirty="0">
                <a:effectLst/>
                <a:latin typeface="Arial" panose="020B0604020202020204" pitchFamily="34" charset="0"/>
              </a:rPr>
            </a:br>
            <a:endParaRPr lang="it-IT" sz="2800" b="1" dirty="0"/>
          </a:p>
        </p:txBody>
      </p:sp>
      <p:sp>
        <p:nvSpPr>
          <p:cNvPr id="3" name="Sottotitolo 2">
            <a:extLst>
              <a:ext uri="{FF2B5EF4-FFF2-40B4-BE49-F238E27FC236}">
                <a16:creationId xmlns="" xmlns:a16="http://schemas.microsoft.com/office/drawing/2014/main" id="{62D885BA-0352-5553-7EDA-8FF7AA099988}"/>
              </a:ext>
            </a:extLst>
          </p:cNvPr>
          <p:cNvSpPr>
            <a:spLocks noGrp="1"/>
          </p:cNvSpPr>
          <p:nvPr>
            <p:ph type="subTitle" idx="1"/>
          </p:nvPr>
        </p:nvSpPr>
        <p:spPr>
          <a:xfrm>
            <a:off x="0" y="702365"/>
            <a:ext cx="12192000" cy="6155635"/>
          </a:xfrm>
        </p:spPr>
        <p:txBody>
          <a:bodyPr>
            <a:normAutofit fontScale="25000" lnSpcReduction="20000"/>
          </a:bodyPr>
          <a:lstStyle/>
          <a:p>
            <a:pPr algn="just" rtl="0">
              <a:lnSpc>
                <a:spcPct val="170000"/>
              </a:lnSpc>
            </a:pPr>
            <a:r>
              <a:rPr lang="it-IT" sz="8000" dirty="0" smtClean="0">
                <a:latin typeface="Arial" panose="020B0604020202020204" pitchFamily="34" charset="0"/>
              </a:rPr>
              <a:t>Le </a:t>
            </a:r>
            <a:r>
              <a:rPr lang="it-IT" sz="8000" dirty="0">
                <a:latin typeface="Arial" panose="020B0604020202020204" pitchFamily="34" charset="0"/>
              </a:rPr>
              <a:t>infezioni dell’apparato gastro enterico sono u</a:t>
            </a:r>
            <a:r>
              <a:rPr lang="it-IT" sz="8000" dirty="0">
                <a:effectLst/>
                <a:latin typeface="Arial" panose="020B0604020202020204" pitchFamily="34" charset="0"/>
              </a:rPr>
              <a:t>na delle cause più importanti di morbilità e mortalità nel      mondo (2-3 milioni di morti all’anno)*</a:t>
            </a:r>
          </a:p>
          <a:p>
            <a:pPr algn="just">
              <a:lnSpc>
                <a:spcPct val="170000"/>
              </a:lnSpc>
            </a:pPr>
            <a:r>
              <a:rPr lang="it-IT" sz="8000" dirty="0" smtClean="0">
                <a:latin typeface="Arial" panose="020B0604020202020204" pitchFamily="34" charset="0"/>
              </a:rPr>
              <a:t>Le infezioni dell’apparato gastro enterico possono essere dovute a : </a:t>
            </a:r>
          </a:p>
          <a:p>
            <a:pPr algn="just">
              <a:lnSpc>
                <a:spcPct val="170000"/>
              </a:lnSpc>
            </a:pPr>
            <a:r>
              <a:rPr lang="it-IT" sz="8000" dirty="0" smtClean="0">
                <a:latin typeface="Arial" panose="020B0604020202020204" pitchFamily="34" charset="0"/>
              </a:rPr>
              <a:t>a) i</a:t>
            </a:r>
            <a:r>
              <a:rPr lang="it-IT" sz="8000" dirty="0" smtClean="0">
                <a:effectLst/>
                <a:latin typeface="Arial" panose="020B0604020202020204" pitchFamily="34" charset="0"/>
              </a:rPr>
              <a:t>ngestione </a:t>
            </a:r>
            <a:r>
              <a:rPr lang="it-IT" sz="8000" dirty="0">
                <a:effectLst/>
                <a:latin typeface="Arial" panose="020B0604020202020204" pitchFamily="34" charset="0"/>
              </a:rPr>
              <a:t>di alimenti o bevande infette </a:t>
            </a:r>
            <a:endParaRPr lang="it-IT" sz="8000" dirty="0" smtClean="0">
              <a:effectLst/>
              <a:latin typeface="Arial" panose="020B0604020202020204" pitchFamily="34" charset="0"/>
            </a:endParaRPr>
          </a:p>
          <a:p>
            <a:pPr algn="just">
              <a:lnSpc>
                <a:spcPct val="170000"/>
              </a:lnSpc>
            </a:pPr>
            <a:r>
              <a:rPr lang="it-IT" sz="8000" dirty="0" smtClean="0">
                <a:latin typeface="Arial" panose="020B0604020202020204" pitchFamily="34" charset="0"/>
              </a:rPr>
              <a:t>b) p</a:t>
            </a:r>
            <a:r>
              <a:rPr lang="it-IT" sz="8000" dirty="0" smtClean="0">
                <a:effectLst/>
                <a:latin typeface="Arial" panose="020B0604020202020204" pitchFamily="34" charset="0"/>
              </a:rPr>
              <a:t>ersone </a:t>
            </a:r>
            <a:r>
              <a:rPr lang="it-IT" sz="8000" dirty="0">
                <a:effectLst/>
                <a:latin typeface="Arial" panose="020B0604020202020204" pitchFamily="34" charset="0"/>
              </a:rPr>
              <a:t>animali o materiali </a:t>
            </a:r>
            <a:r>
              <a:rPr lang="it-IT" sz="8000" dirty="0" smtClean="0">
                <a:effectLst/>
                <a:latin typeface="Arial" panose="020B0604020202020204" pitchFamily="34" charset="0"/>
              </a:rPr>
              <a:t>infetti</a:t>
            </a:r>
          </a:p>
          <a:p>
            <a:pPr algn="just">
              <a:lnSpc>
                <a:spcPct val="170000"/>
              </a:lnSpc>
            </a:pPr>
            <a:r>
              <a:rPr lang="it-IT" sz="8000" dirty="0" smtClean="0">
                <a:effectLst/>
                <a:latin typeface="Arial" panose="020B0604020202020204" pitchFamily="34" charset="0"/>
              </a:rPr>
              <a:t>I </a:t>
            </a:r>
            <a:r>
              <a:rPr lang="it-IT" sz="8000" dirty="0">
                <a:effectLst/>
                <a:latin typeface="Arial" panose="020B0604020202020204" pitchFamily="34" charset="0"/>
              </a:rPr>
              <a:t>microrganismi coinvolti (batteri, virus, miceti, protozoi) possono esercitare il loro potenziale effetto patogeno esclusivamente a livello dell’apparato digerente o possono causare danno sia localmente, sia in altre sedi </a:t>
            </a:r>
            <a:r>
              <a:rPr lang="it-IT" sz="8000" dirty="0" smtClean="0">
                <a:effectLst/>
                <a:latin typeface="Arial" panose="020B0604020202020204" pitchFamily="34" charset="0"/>
              </a:rPr>
              <a:t>corporee, utilizzando </a:t>
            </a:r>
            <a:r>
              <a:rPr lang="it-IT" sz="8000" dirty="0">
                <a:effectLst/>
                <a:latin typeface="Arial" panose="020B0604020202020204" pitchFamily="34" charset="0"/>
              </a:rPr>
              <a:t>l’apparato digerente come punto di partenza.</a:t>
            </a:r>
          </a:p>
          <a:p>
            <a:pPr algn="just" rtl="0">
              <a:lnSpc>
                <a:spcPct val="170000"/>
              </a:lnSpc>
            </a:pPr>
            <a:endParaRPr lang="it-IT" sz="8000" dirty="0" smtClean="0">
              <a:effectLst/>
              <a:latin typeface="Arial" panose="020B0604020202020204" pitchFamily="34" charset="0"/>
            </a:endParaRPr>
          </a:p>
          <a:p>
            <a:pPr algn="just" rtl="0">
              <a:lnSpc>
                <a:spcPct val="170000"/>
              </a:lnSpc>
            </a:pPr>
            <a:endParaRPr lang="it-IT" sz="8000" dirty="0" smtClean="0">
              <a:latin typeface="Arial" panose="020B0604020202020204" pitchFamily="34" charset="0"/>
            </a:endParaRPr>
          </a:p>
          <a:p>
            <a:pPr algn="just" rtl="0">
              <a:lnSpc>
                <a:spcPct val="170000"/>
              </a:lnSpc>
            </a:pPr>
            <a:r>
              <a:rPr lang="it-IT" sz="8000" dirty="0" err="1" smtClean="0">
                <a:effectLst/>
                <a:latin typeface="Arial" panose="020B0604020202020204" pitchFamily="34" charset="0"/>
              </a:rPr>
              <a:t>*</a:t>
            </a:r>
            <a:r>
              <a:rPr lang="it-IT" sz="8000" dirty="0" err="1">
                <a:effectLst/>
                <a:latin typeface="Arial" panose="020B0604020202020204" pitchFamily="34" charset="0"/>
              </a:rPr>
              <a:t>specie</a:t>
            </a:r>
            <a:r>
              <a:rPr lang="it-IT" sz="8000" dirty="0">
                <a:effectLst/>
                <a:latin typeface="Arial" panose="020B0604020202020204" pitchFamily="34" charset="0"/>
              </a:rPr>
              <a:t> Paesi in via di sviluppo</a:t>
            </a:r>
          </a:p>
          <a:p>
            <a:pPr algn="just" rtl="0">
              <a:lnSpc>
                <a:spcPct val="220000"/>
              </a:lnSpc>
            </a:pPr>
            <a:endParaRPr lang="it-IT" sz="5600" dirty="0">
              <a:effectLst/>
              <a:latin typeface="Arial" panose="020B0604020202020204" pitchFamily="34" charset="0"/>
            </a:endParaRPr>
          </a:p>
          <a:p>
            <a:pPr algn="just"/>
            <a:r>
              <a:rPr lang="it-IT" b="0" i="0" dirty="0">
                <a:solidFill>
                  <a:srgbClr val="000000"/>
                </a:solidFill>
                <a:effectLst/>
                <a:latin typeface="Arial" panose="020B0604020202020204" pitchFamily="34" charset="0"/>
              </a:rPr>
              <a:t/>
            </a:r>
            <a:br>
              <a:rPr lang="it-IT" b="0" i="0" dirty="0">
                <a:solidFill>
                  <a:srgbClr val="000000"/>
                </a:solidFill>
                <a:effectLst/>
                <a:latin typeface="Arial" panose="020B0604020202020204" pitchFamily="34" charset="0"/>
              </a:rPr>
            </a:br>
            <a:endParaRPr lang="it-IT" dirty="0"/>
          </a:p>
        </p:txBody>
      </p:sp>
    </p:spTree>
    <p:extLst>
      <p:ext uri="{BB962C8B-B14F-4D97-AF65-F5344CB8AC3E}">
        <p14:creationId xmlns="" xmlns:p14="http://schemas.microsoft.com/office/powerpoint/2010/main" val="3377165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C7E04D5-04C1-96A2-0468-2346CC158956}"/>
              </a:ext>
            </a:extLst>
          </p:cNvPr>
          <p:cNvSpPr>
            <a:spLocks noGrp="1"/>
          </p:cNvSpPr>
          <p:nvPr>
            <p:ph type="title"/>
          </p:nvPr>
        </p:nvSpPr>
        <p:spPr>
          <a:xfrm>
            <a:off x="838200" y="1"/>
            <a:ext cx="10515600" cy="840258"/>
          </a:xfrm>
        </p:spPr>
        <p:txBody>
          <a:bodyPr>
            <a:normAutofit/>
          </a:bodyPr>
          <a:lstStyle/>
          <a:p>
            <a:pPr algn="ctr"/>
            <a:r>
              <a:rPr lang="it-IT" sz="2800" b="1" dirty="0">
                <a:latin typeface="Arial" panose="020B0604020202020204" pitchFamily="34" charset="0"/>
                <a:cs typeface="Arial" panose="020B0604020202020204" pitchFamily="34" charset="0"/>
              </a:rPr>
              <a:t>FEGATO</a:t>
            </a:r>
          </a:p>
        </p:txBody>
      </p:sp>
      <p:sp>
        <p:nvSpPr>
          <p:cNvPr id="3" name="Segnaposto contenuto 2">
            <a:extLst>
              <a:ext uri="{FF2B5EF4-FFF2-40B4-BE49-F238E27FC236}">
                <a16:creationId xmlns="" xmlns:a16="http://schemas.microsoft.com/office/drawing/2014/main" id="{DCF2D2C5-B510-88E3-7636-F9215CC3F452}"/>
              </a:ext>
            </a:extLst>
          </p:cNvPr>
          <p:cNvSpPr>
            <a:spLocks noGrp="1"/>
          </p:cNvSpPr>
          <p:nvPr>
            <p:ph idx="1"/>
          </p:nvPr>
        </p:nvSpPr>
        <p:spPr>
          <a:xfrm>
            <a:off x="0" y="840259"/>
            <a:ext cx="12192000" cy="6017740"/>
          </a:xfrm>
        </p:spPr>
        <p:txBody>
          <a:bodyPr>
            <a:normAutofit fontScale="85000" lnSpcReduction="20000"/>
          </a:bodyPr>
          <a:lstStyle/>
          <a:p>
            <a:pPr marL="0" indent="0" algn="just">
              <a:buNone/>
            </a:pPr>
            <a:r>
              <a:rPr lang="it-IT" dirty="0">
                <a:latin typeface="Arial" panose="020B0604020202020204" pitchFamily="34" charset="0"/>
                <a:cs typeface="Arial" panose="020B0604020202020204" pitchFamily="34" charset="0"/>
              </a:rPr>
              <a:t>Il fegato è un’ organo che ha un ruolo preminente nel </a:t>
            </a:r>
            <a:r>
              <a:rPr lang="it-IT" u="sng" dirty="0">
                <a:latin typeface="Arial" panose="020B0604020202020204" pitchFamily="34" charset="0"/>
                <a:cs typeface="Arial" panose="020B0604020202020204" pitchFamily="34" charset="0"/>
              </a:rPr>
              <a:t>mantenimento dell’omeostasi </a:t>
            </a:r>
            <a:r>
              <a:rPr lang="it-IT" dirty="0">
                <a:latin typeface="Arial" panose="020B0604020202020204" pitchFamily="34" charset="0"/>
                <a:cs typeface="Arial" panose="020B0604020202020204" pitchFamily="34" charset="0"/>
              </a:rPr>
              <a:t>nel nostro organismo attraverso la regolazione di numerose vie metaboliche.</a:t>
            </a:r>
          </a:p>
          <a:p>
            <a:pPr marL="0" indent="0" algn="just">
              <a:buNone/>
            </a:pPr>
            <a:r>
              <a:rPr lang="it-IT" dirty="0">
                <a:latin typeface="Arial" panose="020B0604020202020204" pitchFamily="34" charset="0"/>
                <a:cs typeface="Arial" panose="020B0604020202020204" pitchFamily="34" charset="0"/>
              </a:rPr>
              <a:t>Generalmente la funzionalità epatica viene studiata mediante la valutazione di parametri che consentono di discriminare i principali quadri clinici.</a:t>
            </a:r>
          </a:p>
          <a:p>
            <a:pPr marL="0" indent="0" algn="just" fontAlgn="base">
              <a:buNone/>
            </a:pPr>
            <a:r>
              <a:rPr lang="it-IT" b="0" i="0" u="sng" dirty="0">
                <a:solidFill>
                  <a:srgbClr val="333333"/>
                </a:solidFill>
                <a:effectLst/>
                <a:latin typeface="Arial" panose="020B0604020202020204" pitchFamily="34" charset="0"/>
                <a:cs typeface="Arial" panose="020B0604020202020204" pitchFamily="34" charset="0"/>
              </a:rPr>
              <a:t>Il fegato è una ghiandola extramurale </a:t>
            </a:r>
            <a:r>
              <a:rPr lang="it-IT" b="0" i="0" dirty="0">
                <a:solidFill>
                  <a:srgbClr val="333333"/>
                </a:solidFill>
                <a:effectLst/>
                <a:latin typeface="Arial" panose="020B0604020202020204" pitchFamily="34" charset="0"/>
                <a:cs typeface="Arial" panose="020B0604020202020204" pitchFamily="34" charset="0"/>
              </a:rPr>
              <a:t>annessa all’apparato digerente dalla particolare forma a cuneo, situata al di sotto del diaframma, sul lato destro. Il fegato svolge numerose funzioni espletate dalle sue cellule, chiamate epatociti, che sono le seguenti:</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produzione e secrezione della bile, necessaria nella digestione per emulsionare i grassi;</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funzioni metaboliche come gluconeogenesi, glicogenolisi,  </a:t>
            </a:r>
            <a:r>
              <a:rPr lang="it-IT" b="0" i="0" dirty="0" err="1">
                <a:solidFill>
                  <a:srgbClr val="333333"/>
                </a:solidFill>
                <a:effectLst/>
                <a:latin typeface="Arial" panose="020B0604020202020204" pitchFamily="34" charset="0"/>
                <a:cs typeface="Arial" panose="020B0604020202020204" pitchFamily="34" charset="0"/>
              </a:rPr>
              <a:t>glicogenosintesi</a:t>
            </a:r>
            <a:r>
              <a:rPr lang="it-IT" b="0" i="0" dirty="0">
                <a:solidFill>
                  <a:srgbClr val="333333"/>
                </a:solidFill>
                <a:effectLst/>
                <a:latin typeface="Arial" panose="020B0604020202020204" pitchFamily="34" charset="0"/>
                <a:cs typeface="Arial" panose="020B0604020202020204" pitchFamily="34" charset="0"/>
              </a:rPr>
              <a:t>, metabolismo delle proteine, sintesi di colesterolo e trigliceridi;</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produzione di fattori di coagulazione I (fibrinogeno), II (trombina), V, VII, IX, X e XI,  proteina C, proteina S, l’epcidina e l’antitrombina.</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demolizione dell’emoglobina, di sostanze tossiche e di farmaci;</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conversione dell’ammoniaca in urea;</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deposito di glicogeno, vitamina B12, ferro e rame;</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produzione di globuli rossi nel feto fino al terzo mese;</a:t>
            </a:r>
          </a:p>
          <a:p>
            <a:pPr marL="0" indent="0" algn="just" fontAlgn="base">
              <a:buNone/>
            </a:pPr>
            <a:r>
              <a:rPr lang="it-IT" b="0" i="0" dirty="0">
                <a:solidFill>
                  <a:srgbClr val="333333"/>
                </a:solidFill>
                <a:effectLst/>
                <a:latin typeface="Arial" panose="020B0604020202020204" pitchFamily="34" charset="0"/>
                <a:cs typeface="Arial" panose="020B0604020202020204" pitchFamily="34" charset="0"/>
              </a:rPr>
              <a:t>filtro nei confronti delle molecole trasportate dall’intestino tramite il sistema della vena porta.</a:t>
            </a:r>
          </a:p>
          <a:p>
            <a:pPr marL="0" indent="0">
              <a:buNone/>
            </a:pPr>
            <a:endParaRPr lang="it-IT" dirty="0"/>
          </a:p>
        </p:txBody>
      </p:sp>
    </p:spTree>
    <p:extLst>
      <p:ext uri="{BB962C8B-B14F-4D97-AF65-F5344CB8AC3E}">
        <p14:creationId xmlns="" xmlns:p14="http://schemas.microsoft.com/office/powerpoint/2010/main" val="2127581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0284D7E-B14F-8E1E-9497-EE5AE3454D5A}"/>
              </a:ext>
            </a:extLst>
          </p:cNvPr>
          <p:cNvSpPr>
            <a:spLocks noGrp="1"/>
          </p:cNvSpPr>
          <p:nvPr>
            <p:ph type="title"/>
          </p:nvPr>
        </p:nvSpPr>
        <p:spPr>
          <a:xfrm>
            <a:off x="838200" y="1"/>
            <a:ext cx="10515600" cy="827902"/>
          </a:xfrm>
        </p:spPr>
        <p:txBody>
          <a:bodyPr>
            <a:normAutofit fontScale="90000"/>
          </a:bodyPr>
          <a:lstStyle/>
          <a:p>
            <a:pPr algn="ctr"/>
            <a:r>
              <a:rPr lang="it-IT" sz="2700" b="1" i="0" dirty="0">
                <a:solidFill>
                  <a:srgbClr val="000000"/>
                </a:solidFill>
                <a:effectLst/>
                <a:latin typeface="Arial" panose="020B0604020202020204" pitchFamily="34" charset="0"/>
                <a:cs typeface="Arial" panose="020B0604020202020204" pitchFamily="34" charset="0"/>
              </a:rPr>
              <a:t/>
            </a:r>
            <a:br>
              <a:rPr lang="it-IT" sz="2700" b="1" i="0" dirty="0">
                <a:solidFill>
                  <a:srgbClr val="000000"/>
                </a:solidFill>
                <a:effectLst/>
                <a:latin typeface="Arial" panose="020B0604020202020204" pitchFamily="34" charset="0"/>
                <a:cs typeface="Arial" panose="020B0604020202020204" pitchFamily="34" charset="0"/>
              </a:rPr>
            </a:br>
            <a:r>
              <a:rPr lang="it-IT" sz="2700" b="1" i="0" dirty="0">
                <a:solidFill>
                  <a:srgbClr val="000000"/>
                </a:solidFill>
                <a:effectLst/>
                <a:latin typeface="Arial" panose="020B0604020202020204" pitchFamily="34" charset="0"/>
                <a:cs typeface="Arial" panose="020B0604020202020204" pitchFamily="34" charset="0"/>
              </a:rPr>
              <a:t/>
            </a:r>
            <a:br>
              <a:rPr lang="it-IT" sz="2700" b="1" i="0" dirty="0">
                <a:solidFill>
                  <a:srgbClr val="000000"/>
                </a:solidFill>
                <a:effectLst/>
                <a:latin typeface="Arial" panose="020B0604020202020204" pitchFamily="34" charset="0"/>
                <a:cs typeface="Arial" panose="020B0604020202020204" pitchFamily="34" charset="0"/>
              </a:rPr>
            </a:br>
            <a:r>
              <a:rPr lang="it-IT" sz="3100" b="1" i="0" dirty="0">
                <a:solidFill>
                  <a:srgbClr val="000000"/>
                </a:solidFill>
                <a:effectLst/>
                <a:latin typeface="Arial" panose="020B0604020202020204" pitchFamily="34" charset="0"/>
                <a:cs typeface="Arial" panose="020B0604020202020204" pitchFamily="34" charset="0"/>
              </a:rPr>
              <a:t>Analisi</a:t>
            </a:r>
            <a:r>
              <a:rPr lang="it-IT" sz="2700" b="1" i="0" dirty="0">
                <a:solidFill>
                  <a:srgbClr val="000000"/>
                </a:solidFill>
                <a:effectLst/>
                <a:latin typeface="Arial" panose="020B0604020202020204" pitchFamily="34" charset="0"/>
                <a:cs typeface="Arial" panose="020B0604020202020204" pitchFamily="34" charset="0"/>
              </a:rPr>
              <a:t> del sangue per valutare la funzionalità epatica</a:t>
            </a:r>
            <a:r>
              <a:rPr lang="it-IT" b="0" i="0" dirty="0">
                <a:solidFill>
                  <a:srgbClr val="000000"/>
                </a:solidFill>
                <a:effectLst/>
                <a:latin typeface="Merriweather" panose="00000500000000000000" pitchFamily="2" charset="0"/>
              </a:rPr>
              <a:t/>
            </a:r>
            <a:br>
              <a:rPr lang="it-IT" b="0" i="0" dirty="0">
                <a:solidFill>
                  <a:srgbClr val="000000"/>
                </a:solidFill>
                <a:effectLst/>
                <a:latin typeface="Merriweather" panose="00000500000000000000" pitchFamily="2" charset="0"/>
              </a:rPr>
            </a:br>
            <a:endParaRPr lang="it-IT" dirty="0"/>
          </a:p>
        </p:txBody>
      </p:sp>
      <p:sp>
        <p:nvSpPr>
          <p:cNvPr id="3" name="Segnaposto contenuto 2">
            <a:extLst>
              <a:ext uri="{FF2B5EF4-FFF2-40B4-BE49-F238E27FC236}">
                <a16:creationId xmlns="" xmlns:a16="http://schemas.microsoft.com/office/drawing/2014/main" id="{3E067346-7B4E-EA4B-ADAE-3E2CD3D81A23}"/>
              </a:ext>
            </a:extLst>
          </p:cNvPr>
          <p:cNvSpPr>
            <a:spLocks noGrp="1"/>
          </p:cNvSpPr>
          <p:nvPr>
            <p:ph idx="1"/>
          </p:nvPr>
        </p:nvSpPr>
        <p:spPr>
          <a:xfrm>
            <a:off x="0" y="926757"/>
            <a:ext cx="12192000" cy="5250206"/>
          </a:xfrm>
        </p:spPr>
        <p:txBody>
          <a:bodyPr/>
          <a:lstStyle/>
          <a:p>
            <a:pPr algn="just" fontAlgn="base">
              <a:lnSpc>
                <a:spcPct val="150000"/>
              </a:lnSpc>
            </a:pPr>
            <a:r>
              <a:rPr lang="it-IT" b="0" i="0" dirty="0">
                <a:solidFill>
                  <a:srgbClr val="333333"/>
                </a:solidFill>
                <a:effectLst/>
                <a:latin typeface="Arial" panose="020B0604020202020204" pitchFamily="34" charset="0"/>
                <a:cs typeface="Arial" panose="020B0604020202020204" pitchFamily="34" charset="0"/>
              </a:rPr>
              <a:t>Tra le analisi del sangue più importanti per valutare la funzionalità del fegato, ci sono:</a:t>
            </a:r>
          </a:p>
          <a:p>
            <a:pPr algn="just" fontAlgn="base">
              <a:lnSpc>
                <a:spcPct val="150000"/>
              </a:lnSpc>
              <a:buFont typeface="Arial" panose="020B0604020202020204" pitchFamily="34" charset="0"/>
              <a:buChar char="•"/>
            </a:pPr>
            <a:r>
              <a:rPr lang="it-IT" b="0" i="0" dirty="0">
                <a:solidFill>
                  <a:srgbClr val="333333"/>
                </a:solidFill>
                <a:effectLst/>
                <a:latin typeface="Arial" panose="020B0604020202020204" pitchFamily="34" charset="0"/>
                <a:cs typeface="Arial" panose="020B0604020202020204" pitchFamily="34" charset="0"/>
              </a:rPr>
              <a:t>bilirubina diretta e indiretta (da associare al dosaggio nelle urine);</a:t>
            </a:r>
          </a:p>
          <a:p>
            <a:pPr algn="just" fontAlgn="base">
              <a:lnSpc>
                <a:spcPct val="150000"/>
              </a:lnSpc>
              <a:buFont typeface="Arial" panose="020B0604020202020204" pitchFamily="34" charset="0"/>
              <a:buChar char="•"/>
            </a:pPr>
            <a:r>
              <a:rPr lang="it-IT" b="0" i="0" dirty="0">
                <a:solidFill>
                  <a:srgbClr val="333333"/>
                </a:solidFill>
                <a:effectLst/>
                <a:latin typeface="Arial" panose="020B0604020202020204" pitchFamily="34" charset="0"/>
                <a:cs typeface="Arial" panose="020B0604020202020204" pitchFamily="34" charset="0"/>
              </a:rPr>
              <a:t>proteine plasmatiche (quantità totale, albumina e/o globuline);</a:t>
            </a:r>
          </a:p>
          <a:p>
            <a:pPr algn="just" fontAlgn="base">
              <a:lnSpc>
                <a:spcPct val="150000"/>
              </a:lnSpc>
              <a:buFont typeface="Arial" panose="020B0604020202020204" pitchFamily="34" charset="0"/>
              <a:buChar char="•"/>
            </a:pPr>
            <a:r>
              <a:rPr lang="it-IT" b="0" i="0" dirty="0">
                <a:solidFill>
                  <a:srgbClr val="333333"/>
                </a:solidFill>
                <a:effectLst/>
                <a:latin typeface="Arial" panose="020B0604020202020204" pitchFamily="34" charset="0"/>
                <a:cs typeface="Arial" panose="020B0604020202020204" pitchFamily="34" charset="0"/>
              </a:rPr>
              <a:t>enzimi di origine epatocitaria (transaminasi – AST, ALT – ALP e GGT);</a:t>
            </a:r>
          </a:p>
          <a:p>
            <a:pPr algn="just" fontAlgn="base">
              <a:lnSpc>
                <a:spcPct val="150000"/>
              </a:lnSpc>
              <a:buFont typeface="Arial" panose="020B0604020202020204" pitchFamily="34" charset="0"/>
              <a:buChar char="•"/>
            </a:pPr>
            <a:r>
              <a:rPr lang="it-IT" b="0" i="0" dirty="0">
                <a:solidFill>
                  <a:srgbClr val="333333"/>
                </a:solidFill>
                <a:effectLst/>
                <a:latin typeface="Arial" panose="020B0604020202020204" pitchFamily="34" charset="0"/>
                <a:cs typeface="Arial" panose="020B0604020202020204" pitchFamily="34" charset="0"/>
              </a:rPr>
              <a:t>fattori della coagulazione (tempo di protrombina);</a:t>
            </a:r>
          </a:p>
          <a:p>
            <a:pPr algn="just" fontAlgn="base">
              <a:lnSpc>
                <a:spcPct val="150000"/>
              </a:lnSpc>
              <a:buFont typeface="Arial" panose="020B0604020202020204" pitchFamily="34" charset="0"/>
              <a:buChar char="•"/>
            </a:pPr>
            <a:r>
              <a:rPr lang="it-IT" b="0" i="0" dirty="0">
                <a:solidFill>
                  <a:srgbClr val="333333"/>
                </a:solidFill>
                <a:effectLst/>
                <a:latin typeface="Arial" panose="020B0604020202020204" pitchFamily="34" charset="0"/>
                <a:cs typeface="Arial" panose="020B0604020202020204" pitchFamily="34" charset="0"/>
              </a:rPr>
              <a:t>anticorpi specifici per l’ epatite A, l’epatite B, l’epatite D e l’epatite E.</a:t>
            </a:r>
          </a:p>
          <a:p>
            <a:endParaRPr lang="it-IT" dirty="0"/>
          </a:p>
        </p:txBody>
      </p:sp>
    </p:spTree>
    <p:extLst>
      <p:ext uri="{BB962C8B-B14F-4D97-AF65-F5344CB8AC3E}">
        <p14:creationId xmlns="" xmlns:p14="http://schemas.microsoft.com/office/powerpoint/2010/main" val="2334525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067BC2B-FB2E-4FCE-B6F6-E41E85AD55A0}"/>
              </a:ext>
            </a:extLst>
          </p:cNvPr>
          <p:cNvSpPr>
            <a:spLocks noGrp="1"/>
          </p:cNvSpPr>
          <p:nvPr>
            <p:ph type="title"/>
          </p:nvPr>
        </p:nvSpPr>
        <p:spPr>
          <a:xfrm>
            <a:off x="838200" y="365126"/>
            <a:ext cx="10515600" cy="759340"/>
          </a:xfrm>
        </p:spPr>
        <p:txBody>
          <a:bodyPr>
            <a:noAutofit/>
          </a:bodyPr>
          <a:lstStyle/>
          <a:p>
            <a:pPr algn="ctr"/>
            <a:r>
              <a:rPr lang="it-IT" sz="2800" b="1" i="0" dirty="0" err="1">
                <a:solidFill>
                  <a:srgbClr val="232425"/>
                </a:solidFill>
                <a:effectLst/>
                <a:latin typeface="Arial" panose="020B0604020202020204" pitchFamily="34" charset="0"/>
                <a:cs typeface="Arial" panose="020B0604020202020204" pitchFamily="34" charset="0"/>
              </a:rPr>
              <a:t>ll</a:t>
            </a:r>
            <a:r>
              <a:rPr lang="it-IT" sz="2800" b="1" i="0" dirty="0">
                <a:solidFill>
                  <a:srgbClr val="232425"/>
                </a:solidFill>
                <a:effectLst/>
                <a:latin typeface="Arial" panose="020B0604020202020204" pitchFamily="34" charset="0"/>
                <a:cs typeface="Arial" panose="020B0604020202020204" pitchFamily="34" charset="0"/>
              </a:rPr>
              <a:t> fegato è il secondo organo più grosso dell’organismo ed è essenziale per la vita</a:t>
            </a:r>
            <a:endParaRPr lang="it-IT" sz="28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7510A133-1532-06B6-8FF0-F36D6A18AC78}"/>
              </a:ext>
            </a:extLst>
          </p:cNvPr>
          <p:cNvSpPr>
            <a:spLocks noGrp="1"/>
          </p:cNvSpPr>
          <p:nvPr>
            <p:ph idx="1"/>
          </p:nvPr>
        </p:nvSpPr>
        <p:spPr>
          <a:xfrm>
            <a:off x="0" y="1260388"/>
            <a:ext cx="12192000" cy="5597611"/>
          </a:xfrm>
        </p:spPr>
        <p:txBody>
          <a:bodyPr>
            <a:normAutofit/>
          </a:bodyPr>
          <a:lstStyle/>
          <a:p>
            <a:pPr algn="l" fontAlgn="base">
              <a:lnSpc>
                <a:spcPct val="100000"/>
              </a:lnSpc>
              <a:buFont typeface="Arial" panose="020B0604020202020204" pitchFamily="34" charset="0"/>
              <a:buChar char="•"/>
            </a:pPr>
            <a:endParaRPr lang="it-IT" sz="2400" b="0" i="0" dirty="0">
              <a:solidFill>
                <a:srgbClr val="232425"/>
              </a:solidFill>
              <a:effectLst/>
              <a:latin typeface="Arial" panose="020B0604020202020204" pitchFamily="34" charset="0"/>
              <a:cs typeface="Arial" panose="020B0604020202020204" pitchFamily="34" charset="0"/>
            </a:endParaRP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contribuisce alla digestione dei cibi,</a:t>
            </a: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permette di immagazzinare energia ed altre sostanze,</a:t>
            </a: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è coinvolto nelle difese dell’organismo,</a:t>
            </a: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controlla i </a:t>
            </a:r>
            <a:r>
              <a:rPr lang="it-IT" sz="2400" b="0" i="0" u="none" strike="noStrike" dirty="0">
                <a:solidFill>
                  <a:srgbClr val="0076FF"/>
                </a:solidFill>
                <a:effectLst/>
                <a:latin typeface="Arial" panose="020B0604020202020204" pitchFamily="34" charset="0"/>
                <a:cs typeface="Arial" panose="020B0604020202020204" pitchFamily="34" charset="0"/>
                <a:hlinkClick r:id="rId2"/>
              </a:rPr>
              <a:t>livelli di colesterolo</a:t>
            </a:r>
            <a:r>
              <a:rPr lang="it-IT" sz="2400" b="0" i="0" dirty="0">
                <a:solidFill>
                  <a:srgbClr val="232425"/>
                </a:solidFill>
                <a:effectLst/>
                <a:latin typeface="Arial" panose="020B0604020202020204" pitchFamily="34" charset="0"/>
                <a:cs typeface="Arial" panose="020B0604020202020204" pitchFamily="34" charset="0"/>
              </a:rPr>
              <a:t>,</a:t>
            </a: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gioca un ruolo fondamentale nei processi di coagulazione,</a:t>
            </a:r>
          </a:p>
          <a:p>
            <a:pPr algn="l" fontAlgn="base">
              <a:lnSpc>
                <a:spcPct val="100000"/>
              </a:lnSpc>
              <a:buFont typeface="Arial" panose="020B0604020202020204" pitchFamily="34" charset="0"/>
              <a:buChar char="•"/>
            </a:pPr>
            <a:r>
              <a:rPr lang="it-IT" sz="2400" b="0" i="0" dirty="0">
                <a:solidFill>
                  <a:srgbClr val="232425"/>
                </a:solidFill>
                <a:effectLst/>
                <a:latin typeface="Arial" panose="020B0604020202020204" pitchFamily="34" charset="0"/>
                <a:cs typeface="Arial" panose="020B0604020202020204" pitchFamily="34" charset="0"/>
              </a:rPr>
              <a:t>aiuta a rimuovere veleni e tossine dall’organismo (compreso l’alcool).</a:t>
            </a:r>
          </a:p>
          <a:p>
            <a:pPr algn="l" fontAlgn="base">
              <a:lnSpc>
                <a:spcPct val="100000"/>
              </a:lnSpc>
            </a:pPr>
            <a:r>
              <a:rPr lang="it-IT" sz="2400" b="0" i="0" dirty="0">
                <a:solidFill>
                  <a:srgbClr val="232425"/>
                </a:solidFill>
                <a:effectLst/>
                <a:latin typeface="Arial" panose="020B0604020202020204" pitchFamily="34" charset="0"/>
                <a:cs typeface="Arial" panose="020B0604020202020204" pitchFamily="34" charset="0"/>
              </a:rPr>
              <a:t>Un fegato sano ha la sorprendente capacità di ricrescere (rigenerarsi) quando viene danneggiato, questa caratteristica sottolinea il fatto di quanto la Natura e l’evoluzione lo considerino indispensabile per la sopravvivenza dell’organismo.</a:t>
            </a:r>
          </a:p>
          <a:p>
            <a:endParaRPr lang="it-IT" dirty="0"/>
          </a:p>
        </p:txBody>
      </p:sp>
    </p:spTree>
    <p:extLst>
      <p:ext uri="{BB962C8B-B14F-4D97-AF65-F5344CB8AC3E}">
        <p14:creationId xmlns="" xmlns:p14="http://schemas.microsoft.com/office/powerpoint/2010/main" val="1057255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2B566528-1B12-4246-9431-5C2D7D0811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 xmlns:a16="http://schemas.microsoft.com/office/drawing/2014/main" id="{9872C426-57D8-961E-9B42-C012DD26C7B9}"/>
              </a:ext>
            </a:extLst>
          </p:cNvPr>
          <p:cNvSpPr>
            <a:spLocks noGrp="1"/>
          </p:cNvSpPr>
          <p:nvPr>
            <p:ph type="title"/>
          </p:nvPr>
        </p:nvSpPr>
        <p:spPr>
          <a:xfrm>
            <a:off x="643467" y="1"/>
            <a:ext cx="10905066" cy="766187"/>
          </a:xfrm>
        </p:spPr>
        <p:txBody>
          <a:bodyPr>
            <a:normAutofit/>
          </a:bodyPr>
          <a:lstStyle/>
          <a:p>
            <a:pPr algn="ctr"/>
            <a:r>
              <a:rPr lang="it-IT" sz="2000" b="1" i="0" dirty="0">
                <a:solidFill>
                  <a:srgbClr val="232425"/>
                </a:solidFill>
                <a:effectLst/>
                <a:latin typeface="Arial" panose="020B0604020202020204" pitchFamily="34" charset="0"/>
                <a:cs typeface="Arial" panose="020B0604020202020204" pitchFamily="34" charset="0"/>
              </a:rPr>
              <a:t>Diverse malattie e infezioni sono ad esempio in grado di provocare danni acuti o cronici al fegato, se ne conoscono oltre 100</a:t>
            </a:r>
            <a:endParaRPr lang="it-IT" sz="2000" b="1" dirty="0">
              <a:latin typeface="Arial" panose="020B0604020202020204" pitchFamily="34" charset="0"/>
              <a:cs typeface="Arial" panose="020B0604020202020204" pitchFamily="34" charset="0"/>
            </a:endParaRPr>
          </a:p>
        </p:txBody>
      </p:sp>
      <p:sp>
        <p:nvSpPr>
          <p:cNvPr id="8" name="Content Placeholder 7">
            <a:extLst>
              <a:ext uri="{FF2B5EF4-FFF2-40B4-BE49-F238E27FC236}">
                <a16:creationId xmlns="" xmlns:a16="http://schemas.microsoft.com/office/drawing/2014/main" id="{C9CDEC93-F3D9-2AB4-E0AE-5A47FF9A7D7C}"/>
              </a:ext>
            </a:extLst>
          </p:cNvPr>
          <p:cNvSpPr>
            <a:spLocks noGrp="1"/>
          </p:cNvSpPr>
          <p:nvPr>
            <p:ph idx="1"/>
          </p:nvPr>
        </p:nvSpPr>
        <p:spPr>
          <a:xfrm>
            <a:off x="0" y="644434"/>
            <a:ext cx="5295319" cy="6213566"/>
          </a:xfrm>
        </p:spPr>
        <p:txBody>
          <a:bodyPr>
            <a:normAutofit fontScale="25000" lnSpcReduction="20000"/>
          </a:bodyPr>
          <a:lstStyle/>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malattie virali</a:t>
            </a:r>
          </a:p>
          <a:p>
            <a:pPr marL="742950" lvl="1" indent="-285750"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2"/>
              </a:rPr>
              <a:t>epatite A</a:t>
            </a:r>
            <a:r>
              <a:rPr lang="it-IT" sz="3200" b="0" i="0" dirty="0">
                <a:solidFill>
                  <a:srgbClr val="232425"/>
                </a:solidFill>
                <a:effectLst/>
                <a:latin typeface="Arial" panose="020B0604020202020204" pitchFamily="34" charset="0"/>
                <a:cs typeface="Arial" panose="020B0604020202020204" pitchFamily="34" charset="0"/>
              </a:rPr>
              <a:t>,</a:t>
            </a:r>
          </a:p>
          <a:p>
            <a:pPr marL="742950" lvl="1" indent="-285750"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3"/>
              </a:rPr>
              <a:t>epatite B</a:t>
            </a:r>
            <a:r>
              <a:rPr lang="it-IT" sz="3200" b="0" i="0" dirty="0">
                <a:solidFill>
                  <a:srgbClr val="232425"/>
                </a:solidFill>
                <a:effectLst/>
                <a:latin typeface="Arial" panose="020B0604020202020204" pitchFamily="34" charset="0"/>
                <a:cs typeface="Arial" panose="020B0604020202020204" pitchFamily="34" charset="0"/>
              </a:rPr>
              <a:t>,</a:t>
            </a:r>
          </a:p>
          <a:p>
            <a:pPr marL="742950" lvl="1" indent="-285750"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4"/>
              </a:rPr>
              <a:t>epatite C</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malattie che colpiscono attraverso il sistema immunitario (come l’epatite autoimmune),</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infiammazioni (epatiti non virali, disturbi causati dall’</a:t>
            </a:r>
            <a:r>
              <a:rPr lang="it-IT" sz="3200" b="0" i="0" u="none" strike="noStrike" dirty="0">
                <a:solidFill>
                  <a:srgbClr val="0076FF"/>
                </a:solidFill>
                <a:effectLst/>
                <a:latin typeface="Arial" panose="020B0604020202020204" pitchFamily="34" charset="0"/>
                <a:cs typeface="Arial" panose="020B0604020202020204" pitchFamily="34" charset="0"/>
                <a:hlinkClick r:id="rId5"/>
              </a:rPr>
              <a:t>abuso di alcool</a:t>
            </a:r>
            <a:r>
              <a:rPr lang="it-IT" sz="3200" b="0" i="0" dirty="0">
                <a:solidFill>
                  <a:srgbClr val="232425"/>
                </a:solidFill>
                <a:effectLst/>
                <a:latin typeface="Arial" panose="020B0604020202020204" pitchFamily="34" charset="0"/>
                <a:cs typeface="Arial" panose="020B0604020202020204" pitchFamily="34" charset="0"/>
              </a:rPr>
              <a:t> o da stili di vita errati, …),</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malattie genetiche (come l’emocromatosi),</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6"/>
              </a:rPr>
              <a:t>cirrosi epatica</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7"/>
              </a:rPr>
              <a:t>ostruzione dei dotti biliari</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8"/>
              </a:rPr>
              <a:t>tumori</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varie disfunzioni. </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Anche l’alcool, i farmaci, alcuni integratori erboristici ed alcune tossine possono diventare pericolosi per la salute dell’organo.</a:t>
            </a:r>
          </a:p>
          <a:p>
            <a:pPr marL="0" indent="0" algn="ctr" fontAlgn="base">
              <a:buNone/>
            </a:pPr>
            <a:r>
              <a:rPr lang="it-IT" sz="3200" b="1" i="0" dirty="0">
                <a:solidFill>
                  <a:srgbClr val="2A3B58"/>
                </a:solidFill>
                <a:effectLst/>
                <a:latin typeface="Arial" panose="020B0604020202020204" pitchFamily="34" charset="0"/>
                <a:cs typeface="Arial" panose="020B0604020202020204" pitchFamily="34" charset="0"/>
              </a:rPr>
              <a:t>Sintomi e decorso</a:t>
            </a:r>
          </a:p>
          <a:p>
            <a:pPr algn="l" fontAlgn="base"/>
            <a:r>
              <a:rPr lang="it-IT" sz="3200" b="0" i="0" dirty="0">
                <a:solidFill>
                  <a:srgbClr val="232425"/>
                </a:solidFill>
                <a:effectLst/>
                <a:latin typeface="Arial" panose="020B0604020202020204" pitchFamily="34" charset="0"/>
                <a:cs typeface="Arial" panose="020B0604020202020204" pitchFamily="34" charset="0"/>
              </a:rPr>
              <a:t>Le malattie del fegato rimangono spesso del tutto asintomatiche finché non raggiungono uno stadio molto avanzato, tra i sintomi principali ricordiamo:</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9"/>
              </a:rPr>
              <a:t>ittero</a:t>
            </a:r>
            <a:r>
              <a:rPr lang="it-IT" sz="3200" b="0" i="0" dirty="0">
                <a:solidFill>
                  <a:srgbClr val="232425"/>
                </a:solidFill>
                <a:effectLst/>
                <a:latin typeface="Arial" panose="020B0604020202020204" pitchFamily="34" charset="0"/>
                <a:cs typeface="Arial" panose="020B0604020202020204" pitchFamily="34" charset="0"/>
              </a:rPr>
              <a:t> (colorito giallo della pelle e degli occhi),</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0"/>
              </a:rPr>
              <a:t>dolore addominale</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1"/>
              </a:rPr>
              <a:t>gonfiore addominale</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2"/>
              </a:rPr>
              <a:t>urine scure</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feci chiare,</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3"/>
              </a:rPr>
              <a:t>prurito</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4"/>
              </a:rPr>
              <a:t>nausea e/o vomito</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5"/>
              </a:rPr>
              <a:t>stanchezza</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dirty="0">
                <a:solidFill>
                  <a:srgbClr val="232425"/>
                </a:solidFill>
                <a:effectLst/>
                <a:latin typeface="Arial" panose="020B0604020202020204" pitchFamily="34" charset="0"/>
                <a:cs typeface="Arial" panose="020B0604020202020204" pitchFamily="34" charset="0"/>
              </a:rPr>
              <a:t>affaticamento,</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6"/>
              </a:rPr>
              <a:t>diarrea</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7"/>
              </a:rPr>
              <a:t>perdita di appetito</a:t>
            </a:r>
            <a:r>
              <a:rPr lang="it-IT" sz="3200" b="0" i="0" dirty="0">
                <a:solidFill>
                  <a:srgbClr val="232425"/>
                </a:solidFill>
                <a:effectLst/>
                <a:latin typeface="Arial" panose="020B0604020202020204" pitchFamily="34" charset="0"/>
                <a:cs typeface="Arial" panose="020B0604020202020204" pitchFamily="34" charset="0"/>
              </a:rPr>
              <a:t>,</a:t>
            </a:r>
          </a:p>
          <a:p>
            <a:pPr algn="l" fontAlgn="base">
              <a:buFont typeface="Arial" panose="020B0604020202020204" pitchFamily="34" charset="0"/>
              <a:buChar char="•"/>
            </a:pPr>
            <a:r>
              <a:rPr lang="it-IT" sz="3200" b="0" i="0" u="none" strike="noStrike" dirty="0">
                <a:solidFill>
                  <a:srgbClr val="0076FF"/>
                </a:solidFill>
                <a:effectLst/>
                <a:latin typeface="Arial" panose="020B0604020202020204" pitchFamily="34" charset="0"/>
                <a:cs typeface="Arial" panose="020B0604020202020204" pitchFamily="34" charset="0"/>
                <a:hlinkClick r:id="rId18"/>
              </a:rPr>
              <a:t>dimagrimento</a:t>
            </a:r>
            <a:r>
              <a:rPr lang="it-IT" sz="3200" b="0" i="0" dirty="0">
                <a:solidFill>
                  <a:srgbClr val="232425"/>
                </a:solidFill>
                <a:effectLst/>
                <a:latin typeface="Arial" panose="020B0604020202020204" pitchFamily="34" charset="0"/>
                <a:cs typeface="Arial" panose="020B0604020202020204" pitchFamily="34" charset="0"/>
              </a:rPr>
              <a:t> o aumento di peso.</a:t>
            </a:r>
          </a:p>
          <a:p>
            <a:pPr marL="0" indent="0" algn="just" fontAlgn="base">
              <a:buNone/>
            </a:pPr>
            <a:r>
              <a:rPr lang="it-IT" sz="3200" b="0" i="0" dirty="0">
                <a:solidFill>
                  <a:srgbClr val="232425"/>
                </a:solidFill>
                <a:effectLst/>
                <a:latin typeface="Arial" panose="020B0604020202020204" pitchFamily="34" charset="0"/>
                <a:cs typeface="Arial" panose="020B0604020202020204" pitchFamily="34" charset="0"/>
              </a:rPr>
              <a:t>La diagnosi precoce è fondamentale per minimizzare i danni e preservare la funzionalità dell’</a:t>
            </a:r>
            <a:r>
              <a:rPr lang="it-IT" sz="3200" b="0" i="0" dirty="0" err="1">
                <a:solidFill>
                  <a:srgbClr val="232425"/>
                </a:solidFill>
                <a:effectLst/>
                <a:latin typeface="Arial" panose="020B0604020202020204" pitchFamily="34" charset="0"/>
                <a:cs typeface="Arial" panose="020B0604020202020204" pitchFamily="34" charset="0"/>
              </a:rPr>
              <a:t>organo.Sono</a:t>
            </a:r>
            <a:r>
              <a:rPr lang="it-IT" sz="3200" b="0" i="0" dirty="0">
                <a:solidFill>
                  <a:srgbClr val="232425"/>
                </a:solidFill>
                <a:effectLst/>
                <a:latin typeface="Arial" panose="020B0604020202020204" pitchFamily="34" charset="0"/>
                <a:cs typeface="Arial" panose="020B0604020202020204" pitchFamily="34" charset="0"/>
              </a:rPr>
              <a:t> moltissime le malattie che possono colpire il fegato, ma in molti casi il decorso è piuttosto simile a prescindere dalla causa; quando il fegato viene infettato da un virus, intossicato da sostanze chimiche o attaccato da parte del proprio sistema immunitario, il rischio è sempre lo stesso, ossia che l’organo diventi così danneggiato da non riuscire più a svolgere i compiti necessari per il mantenimento in vita</a:t>
            </a:r>
          </a:p>
          <a:p>
            <a:endParaRPr lang="en-US" sz="2000" dirty="0"/>
          </a:p>
        </p:txBody>
      </p:sp>
      <p:grpSp>
        <p:nvGrpSpPr>
          <p:cNvPr id="13" name="Group 12">
            <a:extLst>
              <a:ext uri="{FF2B5EF4-FFF2-40B4-BE49-F238E27FC236}">
                <a16:creationId xmlns="" xmlns:a16="http://schemas.microsoft.com/office/drawing/2014/main" id="{828A5161-06F1-46CF-8AD7-844680A59E1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4601497"/>
            <a:ext cx="1014060" cy="2017580"/>
            <a:chOff x="0" y="4601497"/>
            <a:chExt cx="1014060" cy="2017580"/>
          </a:xfrm>
        </p:grpSpPr>
        <p:sp>
          <p:nvSpPr>
            <p:cNvPr id="14" name="Isosceles Triangle 13">
              <a:extLst>
                <a:ext uri="{FF2B5EF4-FFF2-40B4-BE49-F238E27FC236}">
                  <a16:creationId xmlns="" xmlns:a16="http://schemas.microsoft.com/office/drawing/2014/main" id="{D3F51FEB-38FB-4F6C-9F7B-2F2AFAB6546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 xmlns:a16="http://schemas.microsoft.com/office/drawing/2014/main" id="{1E547BA6-BAE0-43BB-A7CA-60F69CE252F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Segnaposto contenuto 3">
            <a:extLst>
              <a:ext uri="{FF2B5EF4-FFF2-40B4-BE49-F238E27FC236}">
                <a16:creationId xmlns="" xmlns:a16="http://schemas.microsoft.com/office/drawing/2014/main" id="{BFD5A006-38BB-B751-62F3-36BFA146E2F1}"/>
              </a:ext>
            </a:extLst>
          </p:cNvPr>
          <p:cNvPicPr>
            <a:picLocks noChangeAspect="1"/>
          </p:cNvPicPr>
          <p:nvPr/>
        </p:nvPicPr>
        <p:blipFill>
          <a:blip r:embed="rId19" cstate="print"/>
          <a:stretch>
            <a:fillRect/>
          </a:stretch>
        </p:blipFill>
        <p:spPr>
          <a:xfrm>
            <a:off x="5295320" y="1876918"/>
            <a:ext cx="6253212" cy="4174018"/>
          </a:xfrm>
          <a:prstGeom prst="rect">
            <a:avLst/>
          </a:prstGeom>
        </p:spPr>
      </p:pic>
      <p:grpSp>
        <p:nvGrpSpPr>
          <p:cNvPr id="17" name="Group 16">
            <a:extLst>
              <a:ext uri="{FF2B5EF4-FFF2-40B4-BE49-F238E27FC236}">
                <a16:creationId xmlns="" xmlns:a16="http://schemas.microsoft.com/office/drawing/2014/main" id="{5995D10D-E9C9-47DB-AE7E-801FEF38F5C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1219290" y="1"/>
            <a:ext cx="972709" cy="1935307"/>
            <a:chOff x="10918968" y="713127"/>
            <a:chExt cx="1273032" cy="2532832"/>
          </a:xfrm>
        </p:grpSpPr>
        <p:sp>
          <p:nvSpPr>
            <p:cNvPr id="18" name="Rectangle 17">
              <a:extLst>
                <a:ext uri="{FF2B5EF4-FFF2-40B4-BE49-F238E27FC236}">
                  <a16:creationId xmlns="" xmlns:a16="http://schemas.microsoft.com/office/drawing/2014/main" id="{CC1A72C6-3DE4-4EC3-9AD5-9E0D40D8CE8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 xmlns:a16="http://schemas.microsoft.com/office/drawing/2014/main" id="{0B0DA1F1-C391-4EDF-9FE0-23E86E13776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 xmlns:p14="http://schemas.microsoft.com/office/powerpoint/2010/main" val="3548636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348FB15-186C-6724-4641-5B504164DB7D}"/>
              </a:ext>
            </a:extLst>
          </p:cNvPr>
          <p:cNvSpPr>
            <a:spLocks noGrp="1"/>
          </p:cNvSpPr>
          <p:nvPr>
            <p:ph type="title"/>
          </p:nvPr>
        </p:nvSpPr>
        <p:spPr>
          <a:xfrm>
            <a:off x="838200" y="1"/>
            <a:ext cx="10515600" cy="861059"/>
          </a:xfrm>
        </p:spPr>
        <p:txBody>
          <a:bodyPr>
            <a:normAutofit/>
          </a:bodyPr>
          <a:lstStyle/>
          <a:p>
            <a:pPr algn="ctr"/>
            <a:r>
              <a:rPr lang="it-IT" sz="2400" b="1" i="0" dirty="0">
                <a:solidFill>
                  <a:srgbClr val="232425"/>
                </a:solidFill>
                <a:effectLst/>
                <a:latin typeface="Arial" panose="020B0604020202020204" pitchFamily="34" charset="0"/>
                <a:cs typeface="Arial" panose="020B0604020202020204" pitchFamily="34" charset="0"/>
              </a:rPr>
              <a:t>Il quadro epatico di norma comprende diversi esami eseguiti in contemporanea sul campione di sangue. Tra di essi figurano:</a:t>
            </a:r>
            <a:endParaRPr lang="it-IT" sz="24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DF6AEDBB-DFE6-D89F-CC25-BE2E61BA8DF4}"/>
              </a:ext>
            </a:extLst>
          </p:cNvPr>
          <p:cNvSpPr>
            <a:spLocks noGrp="1"/>
          </p:cNvSpPr>
          <p:nvPr>
            <p:ph idx="1"/>
          </p:nvPr>
        </p:nvSpPr>
        <p:spPr>
          <a:xfrm>
            <a:off x="838200" y="861060"/>
            <a:ext cx="10515600" cy="5315903"/>
          </a:xfrm>
        </p:spPr>
        <p:txBody>
          <a:bodyPr>
            <a:normAutofit fontScale="77500" lnSpcReduction="20000"/>
          </a:bodyPr>
          <a:lstStyle/>
          <a:p>
            <a:pPr fontAlgn="base"/>
            <a:r>
              <a:rPr lang="it-IT" sz="2300" b="0" i="0" dirty="0">
                <a:solidFill>
                  <a:srgbClr val="232425"/>
                </a:solidFill>
                <a:effectLst/>
                <a:latin typeface="Arial" panose="020B0604020202020204" pitchFamily="34" charset="0"/>
                <a:cs typeface="Arial" panose="020B0604020202020204" pitchFamily="34" charset="0"/>
              </a:rPr>
              <a:t>Enzimi</a:t>
            </a:r>
          </a:p>
          <a:p>
            <a:pPr marL="457200" lvl="1" indent="0" algn="l" fontAlgn="base">
              <a:buNone/>
            </a:pPr>
            <a:r>
              <a:rPr lang="it-IT" sz="2300" b="0" i="0" dirty="0">
                <a:solidFill>
                  <a:srgbClr val="232425"/>
                </a:solidFill>
                <a:effectLst/>
                <a:latin typeface="Arial" panose="020B0604020202020204" pitchFamily="34" charset="0"/>
                <a:cs typeface="Arial" panose="020B0604020202020204" pitchFamily="34" charset="0"/>
              </a:rPr>
              <a:t>Alanina aminotransferasi (</a:t>
            </a:r>
            <a:r>
              <a:rPr lang="it-IT" sz="2300" b="0" i="0" u="none" strike="noStrike" dirty="0">
                <a:solidFill>
                  <a:srgbClr val="0076FF"/>
                </a:solidFill>
                <a:effectLst/>
                <a:latin typeface="Arial" panose="020B0604020202020204" pitchFamily="34" charset="0"/>
                <a:cs typeface="Arial" panose="020B0604020202020204" pitchFamily="34" charset="0"/>
                <a:hlinkClick r:id="rId2" tooltip="Transaminasi ALT"/>
              </a:rPr>
              <a:t>ALT</a:t>
            </a:r>
            <a:r>
              <a:rPr lang="it-IT" sz="2300" b="0" i="0" dirty="0">
                <a:solidFill>
                  <a:srgbClr val="232425"/>
                </a:solidFill>
                <a:effectLst/>
                <a:latin typeface="Arial" panose="020B0604020202020204" pitchFamily="34" charset="0"/>
                <a:cs typeface="Arial" panose="020B0604020202020204" pitchFamily="34" charset="0"/>
              </a:rPr>
              <a:t>). È un enzima che si trova principalmente nel fegato. Quest’esame è il più affidabile per diagnosticare l’epatite.</a:t>
            </a:r>
          </a:p>
          <a:p>
            <a:pPr marL="457200" lvl="1" indent="0" algn="l" fontAlgn="base">
              <a:buNone/>
            </a:pPr>
            <a:r>
              <a:rPr lang="it-IT" sz="2300" b="0" i="0" dirty="0">
                <a:solidFill>
                  <a:srgbClr val="232425"/>
                </a:solidFill>
                <a:effectLst/>
                <a:latin typeface="Arial" panose="020B0604020202020204" pitchFamily="34" charset="0"/>
                <a:cs typeface="Arial" panose="020B0604020202020204" pitchFamily="34" charset="0"/>
              </a:rPr>
              <a:t>Fosfatasi alcalina (</a:t>
            </a:r>
            <a:r>
              <a:rPr lang="it-IT" sz="2300" b="0" i="0" u="none" strike="noStrike" dirty="0">
                <a:solidFill>
                  <a:srgbClr val="0076FF"/>
                </a:solidFill>
                <a:effectLst/>
                <a:latin typeface="Arial" panose="020B0604020202020204" pitchFamily="34" charset="0"/>
                <a:cs typeface="Arial" panose="020B0604020202020204" pitchFamily="34" charset="0"/>
                <a:hlinkClick r:id="rId3" tooltip="Fosfatasi alcalina (ALP)"/>
              </a:rPr>
              <a:t>ALP</a:t>
            </a:r>
            <a:r>
              <a:rPr lang="it-IT" sz="2300" b="0" i="0" dirty="0">
                <a:solidFill>
                  <a:srgbClr val="232425"/>
                </a:solidFill>
                <a:effectLst/>
                <a:latin typeface="Arial" panose="020B0604020202020204" pitchFamily="34" charset="0"/>
                <a:cs typeface="Arial" panose="020B0604020202020204" pitchFamily="34" charset="0"/>
              </a:rPr>
              <a:t>). È un enzima prodotto dai dotti biliari, ma anche dalle ossa, dall’intestino e dalla placenta durante la gravidanza. Spesso è più alto del normale se i dotti biliari sono ostruiti.</a:t>
            </a:r>
          </a:p>
          <a:p>
            <a:pPr marL="457200" lvl="1" indent="0" algn="l" fontAlgn="base">
              <a:buNone/>
            </a:pPr>
            <a:r>
              <a:rPr lang="it-IT" sz="2300" b="0" i="0" dirty="0" err="1">
                <a:solidFill>
                  <a:srgbClr val="232425"/>
                </a:solidFill>
                <a:effectLst/>
                <a:latin typeface="Arial" panose="020B0604020202020204" pitchFamily="34" charset="0"/>
                <a:cs typeface="Arial" panose="020B0604020202020204" pitchFamily="34" charset="0"/>
              </a:rPr>
              <a:t>Aspartato</a:t>
            </a:r>
            <a:r>
              <a:rPr lang="it-IT" sz="2300" b="0" i="0" dirty="0">
                <a:solidFill>
                  <a:srgbClr val="232425"/>
                </a:solidFill>
                <a:effectLst/>
                <a:latin typeface="Arial" panose="020B0604020202020204" pitchFamily="34" charset="0"/>
                <a:cs typeface="Arial" panose="020B0604020202020204" pitchFamily="34" charset="0"/>
              </a:rPr>
              <a:t> aminotransferasi (</a:t>
            </a:r>
            <a:r>
              <a:rPr lang="it-IT" sz="2300" b="0" i="0" u="none" strike="noStrike" dirty="0">
                <a:solidFill>
                  <a:srgbClr val="0076FF"/>
                </a:solidFill>
                <a:effectLst/>
                <a:latin typeface="Arial" panose="020B0604020202020204" pitchFamily="34" charset="0"/>
                <a:cs typeface="Arial" panose="020B0604020202020204" pitchFamily="34" charset="0"/>
                <a:hlinkClick r:id="rId2" tooltip="Transaminasi AST"/>
              </a:rPr>
              <a:t>AST</a:t>
            </a:r>
            <a:r>
              <a:rPr lang="it-IT" sz="2300" b="0" i="0" dirty="0">
                <a:solidFill>
                  <a:srgbClr val="232425"/>
                </a:solidFill>
                <a:effectLst/>
                <a:latin typeface="Arial" panose="020B0604020202020204" pitchFamily="34" charset="0"/>
                <a:cs typeface="Arial" panose="020B0604020202020204" pitchFamily="34" charset="0"/>
              </a:rPr>
              <a:t>). È un enzima che si trova nel fegato e in alcuni altri organi, soprattutto nel cuore e negli altri muscoli.</a:t>
            </a:r>
          </a:p>
          <a:p>
            <a:pPr fontAlgn="base"/>
            <a:r>
              <a:rPr lang="it-IT" sz="2300" b="0" i="0" dirty="0">
                <a:solidFill>
                  <a:srgbClr val="232425"/>
                </a:solidFill>
                <a:effectLst/>
                <a:latin typeface="Arial" panose="020B0604020202020204" pitchFamily="34" charset="0"/>
                <a:cs typeface="Arial" panose="020B0604020202020204" pitchFamily="34" charset="0"/>
              </a:rPr>
              <a:t>Altro</a:t>
            </a:r>
          </a:p>
          <a:p>
            <a:pPr marL="457200" lvl="1" indent="0" algn="l" fontAlgn="base">
              <a:buNone/>
            </a:pPr>
            <a:r>
              <a:rPr lang="it-IT" sz="2300" b="0" i="0" u="none" strike="noStrike" dirty="0">
                <a:solidFill>
                  <a:srgbClr val="0076FF"/>
                </a:solidFill>
                <a:effectLst/>
                <a:latin typeface="Arial" panose="020B0604020202020204" pitchFamily="34" charset="0"/>
                <a:cs typeface="Arial" panose="020B0604020202020204" pitchFamily="34" charset="0"/>
                <a:hlinkClick r:id="rId4" tooltip="Bilirubina"/>
              </a:rPr>
              <a:t>Bilirubina</a:t>
            </a:r>
            <a:r>
              <a:rPr lang="it-IT" sz="2300" b="0" i="0" dirty="0">
                <a:solidFill>
                  <a:srgbClr val="232425"/>
                </a:solidFill>
                <a:effectLst/>
                <a:latin typeface="Arial" panose="020B0604020202020204" pitchFamily="34" charset="0"/>
                <a:cs typeface="Arial" panose="020B0604020202020204" pitchFamily="34" charset="0"/>
              </a:rPr>
              <a:t>. In molti casi vengono eseguiti contemporaneamente i due esami della bilirubina, in particolare se il paziente ha l’ittero: la bilirubina totale misura la quantità di bilirubina totale nel sangue, mentre la diretta misura la bilirubina coniugata (combinata con un altro composto chimico) presente nel fegato.</a:t>
            </a:r>
          </a:p>
          <a:p>
            <a:pPr marL="457200" lvl="1" indent="0" algn="l" fontAlgn="base">
              <a:buNone/>
            </a:pPr>
            <a:r>
              <a:rPr lang="it-IT" sz="2300" b="0" i="0" u="none" strike="noStrike" dirty="0">
                <a:solidFill>
                  <a:srgbClr val="0076FF"/>
                </a:solidFill>
                <a:effectLst/>
                <a:latin typeface="Arial" panose="020B0604020202020204" pitchFamily="34" charset="0"/>
                <a:cs typeface="Arial" panose="020B0604020202020204" pitchFamily="34" charset="0"/>
                <a:hlinkClick r:id="rId5" tooltip="Albumina"/>
              </a:rPr>
              <a:t>Albumina</a:t>
            </a:r>
            <a:r>
              <a:rPr lang="it-IT" sz="2300" b="0" i="0" dirty="0">
                <a:solidFill>
                  <a:srgbClr val="232425"/>
                </a:solidFill>
                <a:effectLst/>
                <a:latin typeface="Arial" panose="020B0604020202020204" pitchFamily="34" charset="0"/>
                <a:cs typeface="Arial" panose="020B0604020202020204" pitchFamily="34" charset="0"/>
              </a:rPr>
              <a:t>. È la principale proteina prodotta dal fegato. Il livello dell’albumina può variare a seconda della funzionalità del fegato e dei reni, perché ne viene prodotta di più o eliminata di più.</a:t>
            </a:r>
          </a:p>
          <a:p>
            <a:pPr marL="457200" lvl="1" indent="0" algn="l" fontAlgn="base">
              <a:buNone/>
            </a:pPr>
            <a:r>
              <a:rPr lang="it-IT" sz="2300" b="0" i="0" u="none" strike="noStrike" dirty="0">
                <a:solidFill>
                  <a:srgbClr val="0076FF"/>
                </a:solidFill>
                <a:effectLst/>
                <a:latin typeface="Arial" panose="020B0604020202020204" pitchFamily="34" charset="0"/>
                <a:cs typeface="Arial" panose="020B0604020202020204" pitchFamily="34" charset="0"/>
                <a:hlinkClick r:id="rId6"/>
              </a:rPr>
              <a:t>Proteine totali</a:t>
            </a:r>
            <a:r>
              <a:rPr lang="it-IT" sz="2300" b="0" i="0" dirty="0">
                <a:solidFill>
                  <a:srgbClr val="232425"/>
                </a:solidFill>
                <a:effectLst/>
                <a:latin typeface="Arial" panose="020B0604020202020204" pitchFamily="34" charset="0"/>
                <a:cs typeface="Arial" panose="020B0604020202020204" pitchFamily="34" charset="0"/>
              </a:rPr>
              <a:t> (TP). Quest’esame misura l’</a:t>
            </a:r>
            <a:r>
              <a:rPr lang="it-IT" sz="2300" b="0" i="0" u="none" strike="noStrike" dirty="0">
                <a:solidFill>
                  <a:srgbClr val="0076FF"/>
                </a:solidFill>
                <a:effectLst/>
                <a:latin typeface="Arial" panose="020B0604020202020204" pitchFamily="34" charset="0"/>
                <a:cs typeface="Arial" panose="020B0604020202020204" pitchFamily="34" charset="0"/>
                <a:hlinkClick r:id="rId5"/>
              </a:rPr>
              <a:t>albumina</a:t>
            </a:r>
            <a:r>
              <a:rPr lang="it-IT" sz="2300" b="0" i="0" dirty="0">
                <a:solidFill>
                  <a:srgbClr val="232425"/>
                </a:solidFill>
                <a:effectLst/>
                <a:latin typeface="Arial" panose="020B0604020202020204" pitchFamily="34" charset="0"/>
                <a:cs typeface="Arial" panose="020B0604020202020204" pitchFamily="34" charset="0"/>
              </a:rPr>
              <a:t> e le altre proteine nel sangue, compresi gli anticorpi prodotti dall’organismo per combattere le infezioni.</a:t>
            </a:r>
          </a:p>
          <a:p>
            <a:pPr marL="457200" lvl="1" indent="0" algn="l" fontAlgn="base">
              <a:buNone/>
            </a:pPr>
            <a:r>
              <a:rPr lang="it-IT" sz="2300" b="0" i="0" dirty="0" err="1">
                <a:solidFill>
                  <a:srgbClr val="232425"/>
                </a:solidFill>
                <a:effectLst/>
                <a:latin typeface="Arial" panose="020B0604020202020204" pitchFamily="34" charset="0"/>
                <a:cs typeface="Arial" panose="020B0604020202020204" pitchFamily="34" charset="0"/>
              </a:rPr>
              <a:t>Gammaglutamil</a:t>
            </a:r>
            <a:r>
              <a:rPr lang="it-IT" sz="2300" b="0" i="0" dirty="0">
                <a:solidFill>
                  <a:srgbClr val="232425"/>
                </a:solidFill>
                <a:effectLst/>
                <a:latin typeface="Arial" panose="020B0604020202020204" pitchFamily="34" charset="0"/>
                <a:cs typeface="Arial" panose="020B0604020202020204" pitchFamily="34" charset="0"/>
              </a:rPr>
              <a:t> transferasi (</a:t>
            </a:r>
            <a:r>
              <a:rPr lang="it-IT" sz="2300" b="0" i="0" u="none" strike="noStrike" dirty="0">
                <a:solidFill>
                  <a:srgbClr val="0076FF"/>
                </a:solidFill>
                <a:effectLst/>
                <a:latin typeface="Arial" panose="020B0604020202020204" pitchFamily="34" charset="0"/>
                <a:cs typeface="Arial" panose="020B0604020202020204" pitchFamily="34" charset="0"/>
                <a:hlinkClick r:id="rId7" tooltip="Gamma GT (GGT)"/>
              </a:rPr>
              <a:t>GGT</a:t>
            </a:r>
            <a:r>
              <a:rPr lang="it-IT" sz="2300" b="0" i="0" dirty="0">
                <a:solidFill>
                  <a:srgbClr val="232425"/>
                </a:solidFill>
                <a:effectLst/>
                <a:latin typeface="Arial" panose="020B0604020202020204" pitchFamily="34" charset="0"/>
                <a:cs typeface="Arial" panose="020B0604020202020204" pitchFamily="34" charset="0"/>
              </a:rPr>
              <a:t>). La gamma-GT è un altro enzima che si trova perlopiù nelle cellule del fegato.</a:t>
            </a:r>
          </a:p>
          <a:p>
            <a:pPr marL="457200" lvl="1" indent="0" algn="l" fontAlgn="base">
              <a:buNone/>
            </a:pPr>
            <a:r>
              <a:rPr lang="it-IT" sz="2300" b="0" i="0" dirty="0">
                <a:solidFill>
                  <a:srgbClr val="232425"/>
                </a:solidFill>
                <a:effectLst/>
                <a:latin typeface="Arial" panose="020B0604020202020204" pitchFamily="34" charset="0"/>
                <a:cs typeface="Arial" panose="020B0604020202020204" pitchFamily="34" charset="0"/>
              </a:rPr>
              <a:t>Lattato deidrogenasi (</a:t>
            </a:r>
            <a:r>
              <a:rPr lang="it-IT" sz="2300" b="0" i="0" u="none" strike="noStrike" dirty="0">
                <a:solidFill>
                  <a:srgbClr val="0076FF"/>
                </a:solidFill>
                <a:effectLst/>
                <a:latin typeface="Arial" panose="020B0604020202020204" pitchFamily="34" charset="0"/>
                <a:cs typeface="Arial" panose="020B0604020202020204" pitchFamily="34" charset="0"/>
                <a:hlinkClick r:id="rId8" tooltip="LDH (lattato deidrogenasi)"/>
              </a:rPr>
              <a:t>LDH</a:t>
            </a:r>
            <a:r>
              <a:rPr lang="it-IT" sz="2300" b="0" i="0" dirty="0">
                <a:solidFill>
                  <a:srgbClr val="232425"/>
                </a:solidFill>
                <a:effectLst/>
                <a:latin typeface="Arial" panose="020B0604020202020204" pitchFamily="34" charset="0"/>
                <a:cs typeface="Arial" panose="020B0604020202020204" pitchFamily="34" charset="0"/>
              </a:rPr>
              <a:t>). È enzima prodotto dalle cellule di tutto l’organismo quando subiscono delle lesioni.</a:t>
            </a:r>
          </a:p>
          <a:p>
            <a:pPr marL="457200" lvl="1" indent="0" algn="l" fontAlgn="base">
              <a:buNone/>
            </a:pPr>
            <a:r>
              <a:rPr lang="it-IT" sz="2300" b="0" i="0" dirty="0">
                <a:solidFill>
                  <a:srgbClr val="232425"/>
                </a:solidFill>
                <a:effectLst/>
                <a:latin typeface="Arial" panose="020B0604020202020204" pitchFamily="34" charset="0"/>
                <a:cs typeface="Arial" panose="020B0604020202020204" pitchFamily="34" charset="0"/>
              </a:rPr>
              <a:t>Tempo di protrombina (</a:t>
            </a:r>
            <a:r>
              <a:rPr lang="it-IT" sz="2300" b="0" i="0" u="none" strike="noStrike" dirty="0">
                <a:solidFill>
                  <a:srgbClr val="0076FF"/>
                </a:solidFill>
                <a:effectLst/>
                <a:latin typeface="Arial" panose="020B0604020202020204" pitchFamily="34" charset="0"/>
                <a:cs typeface="Arial" panose="020B0604020202020204" pitchFamily="34" charset="0"/>
                <a:hlinkClick r:id="rId9" tooltip="PT"/>
              </a:rPr>
              <a:t>PT</a:t>
            </a:r>
            <a:r>
              <a:rPr lang="it-IT" sz="2300" b="0" i="0" dirty="0">
                <a:solidFill>
                  <a:srgbClr val="232425"/>
                </a:solidFill>
                <a:effectLst/>
                <a:latin typeface="Arial" panose="020B0604020202020204" pitchFamily="34" charset="0"/>
                <a:cs typeface="Arial" panose="020B0604020202020204" pitchFamily="34" charset="0"/>
              </a:rPr>
              <a:t> o tempo di Quick). Il fegato produce le proteine coinvolte nel processo di coagulazione del sangue; il tempo di protrombina misura la velocità di coagulazione del sangue quindi, se non rientra nei valori normali, può indicare che il fegato ha qualche problema.</a:t>
            </a:r>
          </a:p>
          <a:p>
            <a:endParaRPr lang="it-IT" dirty="0"/>
          </a:p>
        </p:txBody>
      </p:sp>
    </p:spTree>
    <p:extLst>
      <p:ext uri="{BB962C8B-B14F-4D97-AF65-F5344CB8AC3E}">
        <p14:creationId xmlns="" xmlns:p14="http://schemas.microsoft.com/office/powerpoint/2010/main" val="41409516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95B1370-1CD8-8CA5-1EB1-09F7ECF2EA23}"/>
              </a:ext>
            </a:extLst>
          </p:cNvPr>
          <p:cNvSpPr>
            <a:spLocks noGrp="1"/>
          </p:cNvSpPr>
          <p:nvPr>
            <p:ph type="title"/>
          </p:nvPr>
        </p:nvSpPr>
        <p:spPr>
          <a:xfrm>
            <a:off x="838200" y="1"/>
            <a:ext cx="10515600" cy="845819"/>
          </a:xfrm>
        </p:spPr>
        <p:txBody>
          <a:bodyPr>
            <a:normAutofit/>
          </a:bodyPr>
          <a:lstStyle/>
          <a:p>
            <a:pPr algn="ctr"/>
            <a:r>
              <a:rPr lang="it-IT" sz="2400" b="1" i="0" dirty="0">
                <a:solidFill>
                  <a:srgbClr val="2A3B58"/>
                </a:solidFill>
                <a:effectLst/>
                <a:latin typeface="Arial" panose="020B0604020202020204" pitchFamily="34" charset="0"/>
                <a:cs typeface="Arial" panose="020B0604020202020204" pitchFamily="34" charset="0"/>
              </a:rPr>
              <a:t>Transaminasi (AST e ALT)</a:t>
            </a:r>
            <a:br>
              <a:rPr lang="it-IT" sz="2400" b="1" i="0" dirty="0">
                <a:solidFill>
                  <a:srgbClr val="2A3B58"/>
                </a:solidFill>
                <a:effectLst/>
                <a:latin typeface="Arial" panose="020B0604020202020204" pitchFamily="34" charset="0"/>
                <a:cs typeface="Arial" panose="020B0604020202020204" pitchFamily="34" charset="0"/>
              </a:rPr>
            </a:br>
            <a:endParaRPr lang="it-IT" sz="24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3268A275-36DE-7DC5-679C-B00A426D5755}"/>
              </a:ext>
            </a:extLst>
          </p:cNvPr>
          <p:cNvSpPr>
            <a:spLocks noGrp="1"/>
          </p:cNvSpPr>
          <p:nvPr>
            <p:ph idx="1"/>
          </p:nvPr>
        </p:nvSpPr>
        <p:spPr>
          <a:xfrm>
            <a:off x="838200" y="594360"/>
            <a:ext cx="10515600" cy="5582603"/>
          </a:xfrm>
        </p:spPr>
        <p:txBody>
          <a:bodyPr>
            <a:normAutofit fontScale="85000" lnSpcReduction="20000"/>
          </a:bodyPr>
          <a:lstStyle/>
          <a:p>
            <a:pPr marL="0" indent="0" algn="just" fontAlgn="base">
              <a:lnSpc>
                <a:spcPct val="150000"/>
              </a:lnSpc>
              <a:buNone/>
            </a:pPr>
            <a:r>
              <a:rPr lang="it-IT" sz="2000" b="0" i="0" dirty="0">
                <a:solidFill>
                  <a:srgbClr val="232425"/>
                </a:solidFill>
                <a:effectLst/>
                <a:latin typeface="Arial" panose="020B0604020202020204" pitchFamily="34" charset="0"/>
                <a:cs typeface="Arial" panose="020B0604020202020204" pitchFamily="34" charset="0"/>
              </a:rPr>
              <a:t>Le transaminasi sono probabilmente gli indicatori più comunemente usati per farsi un’idea generale sulla salute del fegato; si tratta di enzimi che normalmente si trovano nelle cellule dell’organo e che fuoriescono riversandosi nel sangue in caso di danni o lesioni.</a:t>
            </a:r>
          </a:p>
          <a:p>
            <a:pPr algn="just" fontAlgn="base">
              <a:lnSpc>
                <a:spcPct val="150000"/>
              </a:lnSpc>
            </a:pPr>
            <a:r>
              <a:rPr lang="it-IT" sz="2000" b="0" i="0" dirty="0">
                <a:solidFill>
                  <a:srgbClr val="232425"/>
                </a:solidFill>
                <a:effectLst/>
                <a:latin typeface="Arial" panose="020B0604020202020204" pitchFamily="34" charset="0"/>
                <a:cs typeface="Arial" panose="020B0604020202020204" pitchFamily="34" charset="0"/>
              </a:rPr>
              <a:t>ALT è dei due il marcatore più specifico per evidenziare infiammazioni del fegato, in quanto AST si trova anche in altri distretti come il cuore e i muscoli.</a:t>
            </a:r>
          </a:p>
          <a:p>
            <a:pPr algn="just" fontAlgn="base">
              <a:lnSpc>
                <a:spcPct val="150000"/>
              </a:lnSpc>
            </a:pPr>
            <a:r>
              <a:rPr lang="it-IT" sz="2000" b="0" i="0" dirty="0">
                <a:solidFill>
                  <a:srgbClr val="232425"/>
                </a:solidFill>
                <a:effectLst/>
                <a:latin typeface="Arial" panose="020B0604020202020204" pitchFamily="34" charset="0"/>
                <a:cs typeface="Arial" panose="020B0604020202020204" pitchFamily="34" charset="0"/>
              </a:rPr>
              <a:t>In concomitanza a lesioni acute al fegato, come l’epatite virale, il livello di ALT e AST può essere usato come misura generale del grado di infiammazione epatica.</a:t>
            </a:r>
          </a:p>
          <a:p>
            <a:pPr algn="just" fontAlgn="base">
              <a:lnSpc>
                <a:spcPct val="150000"/>
              </a:lnSpc>
            </a:pPr>
            <a:r>
              <a:rPr lang="it-IT" sz="2000" b="0" i="0" dirty="0">
                <a:solidFill>
                  <a:srgbClr val="232425"/>
                </a:solidFill>
                <a:effectLst/>
                <a:latin typeface="Arial" panose="020B0604020202020204" pitchFamily="34" charset="0"/>
                <a:cs typeface="Arial" panose="020B0604020202020204" pitchFamily="34" charset="0"/>
              </a:rPr>
              <a:t>Nella malattia epatica cronica invece perdono di significato, perché i risultati potrebbero anche rientrare nell’intervallo di normalità anche in caso di cirrosi.</a:t>
            </a:r>
          </a:p>
          <a:p>
            <a:pPr marL="0" indent="0" algn="just" fontAlgn="base">
              <a:lnSpc>
                <a:spcPct val="150000"/>
              </a:lnSpc>
              <a:buNone/>
            </a:pPr>
            <a:r>
              <a:rPr lang="it-IT" sz="2000" b="1" u="sng" dirty="0">
                <a:latin typeface="Arial" panose="020B0604020202020204" pitchFamily="34" charset="0"/>
                <a:cs typeface="Arial" panose="020B0604020202020204" pitchFamily="34" charset="0"/>
              </a:rPr>
              <a:t>Per la diagnosi di </a:t>
            </a:r>
            <a:r>
              <a:rPr lang="it-IT" sz="2000" dirty="0">
                <a:latin typeface="Arial" panose="020B0604020202020204" pitchFamily="34" charset="0"/>
                <a:cs typeface="Arial" panose="020B0604020202020204" pitchFamily="34" charset="0"/>
              </a:rPr>
              <a:t>:</a:t>
            </a:r>
          </a:p>
          <a:p>
            <a:pPr marL="0" indent="0" algn="just" fontAlgn="base">
              <a:lnSpc>
                <a:spcPct val="150000"/>
              </a:lnSpc>
              <a:buNone/>
            </a:pPr>
            <a:r>
              <a:rPr lang="it-IT" sz="2000" dirty="0">
                <a:latin typeface="Arial" panose="020B0604020202020204" pitchFamily="34" charset="0"/>
                <a:cs typeface="Arial" panose="020B0604020202020204" pitchFamily="34" charset="0"/>
              </a:rPr>
              <a:t>Ostruzioni del tratto biliare (colestasi) (A , C, D) </a:t>
            </a:r>
          </a:p>
          <a:p>
            <a:pPr marL="0" indent="0" algn="just" fontAlgn="base">
              <a:lnSpc>
                <a:spcPct val="150000"/>
              </a:lnSpc>
              <a:buNone/>
            </a:pPr>
            <a:r>
              <a:rPr lang="it-IT" sz="2000" dirty="0">
                <a:latin typeface="Arial" panose="020B0604020202020204" pitchFamily="34" charset="0"/>
                <a:cs typeface="Arial" panose="020B0604020202020204" pitchFamily="34" charset="0"/>
              </a:rPr>
              <a:t>Danno acuto epatocellulare (B e D) </a:t>
            </a:r>
          </a:p>
          <a:p>
            <a:pPr marL="0" indent="0" algn="just" fontAlgn="base">
              <a:lnSpc>
                <a:spcPct val="150000"/>
              </a:lnSpc>
              <a:buNone/>
            </a:pPr>
            <a:r>
              <a:rPr lang="it-IT" sz="2000" dirty="0">
                <a:latin typeface="Arial" panose="020B0604020202020204" pitchFamily="34" charset="0"/>
                <a:cs typeface="Arial" panose="020B0604020202020204" pitchFamily="34" charset="0"/>
              </a:rPr>
              <a:t>Malattia epatica cronica (E)</a:t>
            </a:r>
            <a:endParaRPr lang="it-IT" sz="2000" b="0" i="0" dirty="0">
              <a:solidFill>
                <a:srgbClr val="232425"/>
              </a:solidFill>
              <a:effectLst/>
              <a:latin typeface="Arial" panose="020B0604020202020204" pitchFamily="34" charset="0"/>
              <a:cs typeface="Arial" panose="020B0604020202020204" pitchFamily="34" charset="0"/>
            </a:endParaRPr>
          </a:p>
          <a:p>
            <a:endParaRPr lang="it-IT" dirty="0"/>
          </a:p>
        </p:txBody>
      </p:sp>
    </p:spTree>
    <p:extLst>
      <p:ext uri="{BB962C8B-B14F-4D97-AF65-F5344CB8AC3E}">
        <p14:creationId xmlns="" xmlns:p14="http://schemas.microsoft.com/office/powerpoint/2010/main" val="3132595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3D6E4AE-374B-4820-9636-14A265297F90}"/>
              </a:ext>
            </a:extLst>
          </p:cNvPr>
          <p:cNvSpPr>
            <a:spLocks noGrp="1"/>
          </p:cNvSpPr>
          <p:nvPr>
            <p:ph type="title"/>
          </p:nvPr>
        </p:nvSpPr>
        <p:spPr/>
        <p:txBody>
          <a:bodyPr>
            <a:normAutofit/>
          </a:bodyPr>
          <a:lstStyle/>
          <a:p>
            <a:pPr algn="ctr"/>
            <a:r>
              <a:rPr lang="it-IT" sz="3200" b="1" dirty="0">
                <a:latin typeface="Arial" panose="020B0604020202020204" pitchFamily="34" charset="0"/>
                <a:cs typeface="Arial" panose="020B0604020202020204" pitchFamily="34" charset="0"/>
              </a:rPr>
              <a:t>LIVELLI SIERICI DI RIFERIMENTO </a:t>
            </a:r>
          </a:p>
        </p:txBody>
      </p:sp>
      <p:sp>
        <p:nvSpPr>
          <p:cNvPr id="3" name="Segnaposto contenuto 2">
            <a:extLst>
              <a:ext uri="{FF2B5EF4-FFF2-40B4-BE49-F238E27FC236}">
                <a16:creationId xmlns="" xmlns:a16="http://schemas.microsoft.com/office/drawing/2014/main" id="{E8866AF5-1E4F-7437-1932-EF2A8BF644F3}"/>
              </a:ext>
            </a:extLst>
          </p:cNvPr>
          <p:cNvSpPr>
            <a:spLocks noGrp="1"/>
          </p:cNvSpPr>
          <p:nvPr>
            <p:ph sz="half" idx="1"/>
          </p:nvPr>
        </p:nvSpPr>
        <p:spPr>
          <a:xfrm>
            <a:off x="838200" y="1825625"/>
            <a:ext cx="10660380" cy="4351338"/>
          </a:xfrm>
        </p:spPr>
        <p:txBody>
          <a:bodyPr>
            <a:normAutofit/>
          </a:bodyPr>
          <a:lstStyle/>
          <a:p>
            <a:pPr>
              <a:lnSpc>
                <a:spcPct val="150000"/>
              </a:lnSpc>
            </a:pPr>
            <a:r>
              <a:rPr lang="it-IT" dirty="0">
                <a:latin typeface="Arial" panose="020B0604020202020204" pitchFamily="34" charset="0"/>
                <a:cs typeface="Arial" panose="020B0604020202020204" pitchFamily="34" charset="0"/>
              </a:rPr>
              <a:t>AST: livelli sierici di riferimento = 34 U/L </a:t>
            </a:r>
          </a:p>
          <a:p>
            <a:pPr>
              <a:lnSpc>
                <a:spcPct val="150000"/>
              </a:lnSpc>
            </a:pPr>
            <a:r>
              <a:rPr lang="it-IT" dirty="0" err="1">
                <a:latin typeface="Arial" panose="020B0604020202020204" pitchFamily="34" charset="0"/>
                <a:cs typeface="Arial" panose="020B0604020202020204" pitchFamily="34" charset="0"/>
              </a:rPr>
              <a:t>ALT:livelli</a:t>
            </a:r>
            <a:r>
              <a:rPr lang="it-IT" dirty="0">
                <a:latin typeface="Arial" panose="020B0604020202020204" pitchFamily="34" charset="0"/>
                <a:cs typeface="Arial" panose="020B0604020202020204" pitchFamily="34" charset="0"/>
              </a:rPr>
              <a:t> sierici di riferimento = 59 (M); 41 (F) U/L  </a:t>
            </a:r>
          </a:p>
          <a:p>
            <a:pPr>
              <a:lnSpc>
                <a:spcPct val="150000"/>
              </a:lnSpc>
            </a:pPr>
            <a:r>
              <a:rPr lang="it-IT" dirty="0">
                <a:latin typeface="Arial" panose="020B0604020202020204" pitchFamily="34" charset="0"/>
                <a:cs typeface="Arial" panose="020B0604020202020204" pitchFamily="34" charset="0"/>
              </a:rPr>
              <a:t>FOSFATASI ALCALINA (ALP) LSR 33-98 U/L (F) ; 43-115 U/L  </a:t>
            </a:r>
          </a:p>
          <a:p>
            <a:pPr>
              <a:lnSpc>
                <a:spcPct val="150000"/>
              </a:lnSpc>
            </a:pPr>
            <a:r>
              <a:rPr lang="it-IT"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γ</a:t>
            </a:r>
            <a:r>
              <a:rPr lang="it-IT" dirty="0">
                <a:latin typeface="Arial" panose="020B0604020202020204" pitchFamily="34" charset="0"/>
                <a:cs typeface="Arial" panose="020B0604020202020204" pitchFamily="34" charset="0"/>
              </a:rPr>
              <a:t>GT LSR = 40 U/L (F); 68 U/L  </a:t>
            </a:r>
          </a:p>
          <a:p>
            <a:pPr>
              <a:lnSpc>
                <a:spcPct val="150000"/>
              </a:lnSpc>
            </a:pPr>
            <a:r>
              <a:rPr lang="it-IT" dirty="0">
                <a:latin typeface="Arial" panose="020B0604020202020204" pitchFamily="34" charset="0"/>
                <a:cs typeface="Arial" panose="020B0604020202020204" pitchFamily="34" charset="0"/>
              </a:rPr>
              <a:t>BILIRUBINEMIA v. r.  ˂ 22 micromoli/L</a:t>
            </a:r>
          </a:p>
          <a:p>
            <a:pPr marL="0" indent="0">
              <a:buNone/>
            </a:pPr>
            <a:endParaRPr lang="it-IT" dirty="0"/>
          </a:p>
        </p:txBody>
      </p:sp>
    </p:spTree>
    <p:extLst>
      <p:ext uri="{BB962C8B-B14F-4D97-AF65-F5344CB8AC3E}">
        <p14:creationId xmlns="" xmlns:p14="http://schemas.microsoft.com/office/powerpoint/2010/main" val="3919860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774AB04-037A-CC7B-82DC-5689A23C4E0D}"/>
              </a:ext>
            </a:extLst>
          </p:cNvPr>
          <p:cNvSpPr>
            <a:spLocks noGrp="1"/>
          </p:cNvSpPr>
          <p:nvPr>
            <p:ph type="title"/>
          </p:nvPr>
        </p:nvSpPr>
        <p:spPr>
          <a:xfrm>
            <a:off x="838200" y="365125"/>
            <a:ext cx="10515600" cy="930275"/>
          </a:xfrm>
        </p:spPr>
        <p:txBody>
          <a:bodyPr>
            <a:normAutofit/>
          </a:bodyPr>
          <a:lstStyle/>
          <a:p>
            <a:pPr algn="ctr"/>
            <a:r>
              <a:rPr lang="it-IT" sz="2400" b="1" dirty="0">
                <a:latin typeface="Arial" panose="020B0604020202020204" pitchFamily="34" charset="0"/>
                <a:cs typeface="Arial" panose="020B0604020202020204" pitchFamily="34" charset="0"/>
              </a:rPr>
              <a:t>BILIRUBINA</a:t>
            </a:r>
          </a:p>
        </p:txBody>
      </p:sp>
      <p:sp>
        <p:nvSpPr>
          <p:cNvPr id="3" name="Segnaposto contenuto 2">
            <a:extLst>
              <a:ext uri="{FF2B5EF4-FFF2-40B4-BE49-F238E27FC236}">
                <a16:creationId xmlns="" xmlns:a16="http://schemas.microsoft.com/office/drawing/2014/main" id="{F95AEB66-0B07-ECA3-16F1-68B5DEC95939}"/>
              </a:ext>
            </a:extLst>
          </p:cNvPr>
          <p:cNvSpPr>
            <a:spLocks noGrp="1"/>
          </p:cNvSpPr>
          <p:nvPr>
            <p:ph idx="1"/>
          </p:nvPr>
        </p:nvSpPr>
        <p:spPr>
          <a:xfrm>
            <a:off x="838200" y="1295400"/>
            <a:ext cx="10515600" cy="4881563"/>
          </a:xfrm>
        </p:spPr>
        <p:txBody>
          <a:bodyPr>
            <a:normAutofit fontScale="77500" lnSpcReduction="20000"/>
          </a:bodyPr>
          <a:lstStyle/>
          <a:p>
            <a:r>
              <a:rPr lang="it-IT" dirty="0"/>
              <a:t>importante indicatore della malattia epatica  </a:t>
            </a:r>
          </a:p>
          <a:p>
            <a:r>
              <a:rPr lang="it-IT" dirty="0"/>
              <a:t>Prodotto del catabolismo dell’EME (80% dall’emoglobina, 20% da altre emoproteine)  </a:t>
            </a:r>
          </a:p>
          <a:p>
            <a:r>
              <a:rPr lang="it-IT" dirty="0"/>
              <a:t>Pigmenti biliari: bilirubina (giallo), biliverdina (verde) Impartiscono il colore alla bile </a:t>
            </a:r>
          </a:p>
          <a:p>
            <a:r>
              <a:rPr lang="it-IT" dirty="0"/>
              <a:t>Molecola scarsamente solubile </a:t>
            </a:r>
          </a:p>
          <a:p>
            <a:r>
              <a:rPr lang="it-IT" dirty="0"/>
              <a:t>Circola nel sangue associata all’albumina (non-coniugata, indiretta) (non passa il glomerulo renale) </a:t>
            </a:r>
          </a:p>
          <a:p>
            <a:r>
              <a:rPr lang="it-IT" dirty="0"/>
              <a:t>Nel fegato viene coniugata all’acido glucuronico, diventa solubile (coniugata, diretta) (può passare nel glomerulo e nelle urine) </a:t>
            </a:r>
          </a:p>
          <a:p>
            <a:r>
              <a:rPr lang="it-IT" dirty="0"/>
              <a:t>La diretta viene secreta con la bile ˃˃ Nell’intestino viene trasformata dai batteri in urobilinogeno (incolore) </a:t>
            </a:r>
          </a:p>
          <a:p>
            <a:r>
              <a:rPr lang="it-IT" dirty="0"/>
              <a:t>L’urobilinogeno va incontro a circolazione </a:t>
            </a:r>
            <a:r>
              <a:rPr lang="it-IT" dirty="0" err="1"/>
              <a:t>entero</a:t>
            </a:r>
            <a:r>
              <a:rPr lang="it-IT" dirty="0"/>
              <a:t>-epatica ˃˃ Ossidato a stercobilina (nelle feci) o urobilina (urine) ed escreto</a:t>
            </a:r>
          </a:p>
          <a:p>
            <a:r>
              <a:rPr lang="it-IT" dirty="0"/>
              <a:t>BILIRUBINEMIA ˃˃ Misura della bilirubina totale nel plasma </a:t>
            </a:r>
            <a:r>
              <a:rPr lang="it-IT" dirty="0">
                <a:latin typeface="Arial" panose="020B0604020202020204" pitchFamily="34" charset="0"/>
                <a:cs typeface="Arial" panose="020B0604020202020204" pitchFamily="34" charset="0"/>
              </a:rPr>
              <a:t>˂ 22 micromoli/L</a:t>
            </a:r>
          </a:p>
          <a:p>
            <a:endParaRPr lang="it-IT" dirty="0"/>
          </a:p>
        </p:txBody>
      </p:sp>
    </p:spTree>
    <p:extLst>
      <p:ext uri="{BB962C8B-B14F-4D97-AF65-F5344CB8AC3E}">
        <p14:creationId xmlns="" xmlns:p14="http://schemas.microsoft.com/office/powerpoint/2010/main" val="1821139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1E76131-AE18-3FD5-6D7A-712F201C577C}"/>
              </a:ext>
            </a:extLst>
          </p:cNvPr>
          <p:cNvSpPr>
            <a:spLocks noGrp="1"/>
          </p:cNvSpPr>
          <p:nvPr>
            <p:ph type="title"/>
          </p:nvPr>
        </p:nvSpPr>
        <p:spPr>
          <a:xfrm>
            <a:off x="838200" y="1"/>
            <a:ext cx="10515600" cy="922019"/>
          </a:xfrm>
        </p:spPr>
        <p:txBody>
          <a:bodyPr>
            <a:normAutofit/>
          </a:bodyPr>
          <a:lstStyle/>
          <a:p>
            <a:pPr algn="ctr"/>
            <a:r>
              <a:rPr lang="it-IT" sz="3600" b="1" dirty="0">
                <a:latin typeface="Arial" panose="020B0604020202020204" pitchFamily="34" charset="0"/>
                <a:cs typeface="Arial" panose="020B0604020202020204" pitchFamily="34" charset="0"/>
              </a:rPr>
              <a:t>IPERBILIRUBINEMIA</a:t>
            </a:r>
          </a:p>
        </p:txBody>
      </p:sp>
      <p:sp>
        <p:nvSpPr>
          <p:cNvPr id="3" name="Segnaposto contenuto 2">
            <a:extLst>
              <a:ext uri="{FF2B5EF4-FFF2-40B4-BE49-F238E27FC236}">
                <a16:creationId xmlns="" xmlns:a16="http://schemas.microsoft.com/office/drawing/2014/main" id="{B7E683B6-AB95-3C9B-2CBE-25A02B863AD1}"/>
              </a:ext>
            </a:extLst>
          </p:cNvPr>
          <p:cNvSpPr>
            <a:spLocks noGrp="1"/>
          </p:cNvSpPr>
          <p:nvPr>
            <p:ph idx="1"/>
          </p:nvPr>
        </p:nvSpPr>
        <p:spPr>
          <a:xfrm>
            <a:off x="838200" y="681038"/>
            <a:ext cx="10515600" cy="5498782"/>
          </a:xfrm>
        </p:spPr>
        <p:txBody>
          <a:bodyPr/>
          <a:lstStyle/>
          <a:p>
            <a:pPr algn="ctr">
              <a:lnSpc>
                <a:spcPct val="100000"/>
              </a:lnSpc>
            </a:pPr>
            <a:r>
              <a:rPr lang="it-IT" b="1" i="0" dirty="0">
                <a:solidFill>
                  <a:srgbClr val="71777D"/>
                </a:solidFill>
                <a:effectLst/>
                <a:latin typeface="Arial" panose="020B0604020202020204" pitchFamily="34" charset="0"/>
                <a:cs typeface="Arial" panose="020B0604020202020204" pitchFamily="34" charset="0"/>
              </a:rPr>
              <a:t>L'iperbilirubinemia è</a:t>
            </a:r>
            <a:r>
              <a:rPr lang="it-IT" b="1" i="0" dirty="0">
                <a:solidFill>
                  <a:srgbClr val="767676"/>
                </a:solidFill>
                <a:effectLst/>
                <a:latin typeface="Arial" panose="020B0604020202020204" pitchFamily="34" charset="0"/>
                <a:cs typeface="Arial" panose="020B0604020202020204" pitchFamily="34" charset="0"/>
              </a:rPr>
              <a:t> una condizione caratterizzata da alti livelli di bilirubina nel sangue.</a:t>
            </a:r>
          </a:p>
          <a:p>
            <a:pPr>
              <a:lnSpc>
                <a:spcPct val="100000"/>
              </a:lnSpc>
            </a:pPr>
            <a:r>
              <a:rPr lang="it-IT" dirty="0">
                <a:latin typeface="Arial" panose="020B0604020202020204" pitchFamily="34" charset="0"/>
                <a:cs typeface="Arial" panose="020B0604020202020204" pitchFamily="34" charset="0"/>
              </a:rPr>
              <a:t>Cause: Anemie emolitiche, emolisi (aumenta in circolo la non coniugata, indiretta) . </a:t>
            </a:r>
          </a:p>
          <a:p>
            <a:pPr>
              <a:lnSpc>
                <a:spcPct val="100000"/>
              </a:lnSpc>
            </a:pPr>
            <a:r>
              <a:rPr lang="it-IT" dirty="0">
                <a:latin typeface="Arial" panose="020B0604020202020204" pitchFamily="34" charset="0"/>
                <a:cs typeface="Arial" panose="020B0604020202020204" pitchFamily="34" charset="0"/>
              </a:rPr>
              <a:t>Danno epatocellulare (possono aumentare sia la coniugata che la non coniugata) . </a:t>
            </a:r>
          </a:p>
          <a:p>
            <a:pPr>
              <a:lnSpc>
                <a:spcPct val="100000"/>
              </a:lnSpc>
            </a:pPr>
            <a:r>
              <a:rPr lang="it-IT" dirty="0">
                <a:latin typeface="Arial" panose="020B0604020202020204" pitchFamily="34" charset="0"/>
                <a:cs typeface="Arial" panose="020B0604020202020204" pitchFamily="34" charset="0"/>
              </a:rPr>
              <a:t>Ostruzione del sistema biliare (aumenta in circolo la coniugata)</a:t>
            </a:r>
            <a:endParaRPr lang="it-IT" b="1" dirty="0">
              <a:latin typeface="Arial" panose="020B0604020202020204" pitchFamily="34" charset="0"/>
              <a:cs typeface="Arial" panose="020B0604020202020204" pitchFamily="34" charset="0"/>
            </a:endParaRPr>
          </a:p>
        </p:txBody>
      </p:sp>
      <p:pic>
        <p:nvPicPr>
          <p:cNvPr id="4" name="Immagine 3">
            <a:extLst>
              <a:ext uri="{FF2B5EF4-FFF2-40B4-BE49-F238E27FC236}">
                <a16:creationId xmlns="" xmlns:a16="http://schemas.microsoft.com/office/drawing/2014/main" id="{CD648C39-2BB4-7E44-A3D9-7959B8BC297A}"/>
              </a:ext>
            </a:extLst>
          </p:cNvPr>
          <p:cNvPicPr>
            <a:picLocks noChangeAspect="1"/>
          </p:cNvPicPr>
          <p:nvPr/>
        </p:nvPicPr>
        <p:blipFill>
          <a:blip r:embed="rId2" cstate="print"/>
          <a:stretch>
            <a:fillRect/>
          </a:stretch>
        </p:blipFill>
        <p:spPr>
          <a:xfrm>
            <a:off x="3878580" y="4076699"/>
            <a:ext cx="3733800" cy="2100263"/>
          </a:xfrm>
          <a:prstGeom prst="rect">
            <a:avLst/>
          </a:prstGeom>
        </p:spPr>
      </p:pic>
    </p:spTree>
    <p:extLst>
      <p:ext uri="{BB962C8B-B14F-4D97-AF65-F5344CB8AC3E}">
        <p14:creationId xmlns="" xmlns:p14="http://schemas.microsoft.com/office/powerpoint/2010/main" val="1817196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7647A72-00BB-1F17-3355-41D196B2EFE9}"/>
              </a:ext>
            </a:extLst>
          </p:cNvPr>
          <p:cNvSpPr>
            <a:spLocks noGrp="1"/>
          </p:cNvSpPr>
          <p:nvPr>
            <p:ph type="title"/>
          </p:nvPr>
        </p:nvSpPr>
        <p:spPr>
          <a:xfrm>
            <a:off x="838200" y="1"/>
            <a:ext cx="10515600" cy="807719"/>
          </a:xfrm>
        </p:spPr>
        <p:txBody>
          <a:bodyPr>
            <a:normAutofit/>
          </a:bodyPr>
          <a:lstStyle/>
          <a:p>
            <a:pPr algn="ctr"/>
            <a:r>
              <a:rPr lang="it-IT" sz="2400" b="1" dirty="0">
                <a:latin typeface="Arial" panose="020B0604020202020204" pitchFamily="34" charset="0"/>
                <a:cs typeface="Arial" panose="020B0604020202020204" pitchFamily="34" charset="0"/>
              </a:rPr>
              <a:t>Il tipo di bilirubina riscontrata nel plasma è indicativa dell’origine del suo aumento</a:t>
            </a:r>
          </a:p>
        </p:txBody>
      </p:sp>
      <p:sp>
        <p:nvSpPr>
          <p:cNvPr id="3" name="Segnaposto contenuto 2">
            <a:extLst>
              <a:ext uri="{FF2B5EF4-FFF2-40B4-BE49-F238E27FC236}">
                <a16:creationId xmlns="" xmlns:a16="http://schemas.microsoft.com/office/drawing/2014/main" id="{DAB7077D-69D4-BBC8-715D-23B6A8885EA4}"/>
              </a:ext>
            </a:extLst>
          </p:cNvPr>
          <p:cNvSpPr>
            <a:spLocks noGrp="1"/>
          </p:cNvSpPr>
          <p:nvPr>
            <p:ph idx="1"/>
          </p:nvPr>
        </p:nvSpPr>
        <p:spPr>
          <a:xfrm>
            <a:off x="-53340" y="876300"/>
            <a:ext cx="12184380" cy="5715000"/>
          </a:xfrm>
        </p:spPr>
        <p:txBody>
          <a:bodyPr>
            <a:normAutofit/>
          </a:bodyPr>
          <a:lstStyle/>
          <a:p>
            <a:pPr marL="0" indent="0" algn="ctr">
              <a:buNone/>
            </a:pPr>
            <a:r>
              <a:rPr lang="it-IT" sz="2400" dirty="0">
                <a:latin typeface="Arial" panose="020B0604020202020204" pitchFamily="34" charset="0"/>
                <a:cs typeface="Arial" panose="020B0604020202020204" pitchFamily="34" charset="0"/>
              </a:rPr>
              <a:t>ITTERO (o ITTERIZIA) </a:t>
            </a:r>
          </a:p>
          <a:p>
            <a:pPr marL="0" indent="0">
              <a:lnSpc>
                <a:spcPct val="200000"/>
              </a:lnSpc>
              <a:buNone/>
            </a:pPr>
            <a:r>
              <a:rPr lang="it-IT" sz="1800" dirty="0">
                <a:latin typeface="Arial" panose="020B0604020202020204" pitchFamily="34" charset="0"/>
                <a:cs typeface="Arial" panose="020B0604020202020204" pitchFamily="34" charset="0"/>
              </a:rPr>
              <a:t>Colorazione gialla della pelle e della sclera dovuta ad aumento della bilirubina nel sangue Tre forme: </a:t>
            </a:r>
          </a:p>
          <a:p>
            <a:pPr marL="0" indent="0">
              <a:lnSpc>
                <a:spcPct val="200000"/>
              </a:lnSpc>
              <a:buNone/>
            </a:pPr>
            <a:r>
              <a:rPr lang="it-IT" sz="1800" dirty="0">
                <a:latin typeface="Arial" panose="020B0604020202020204" pitchFamily="34" charset="0"/>
                <a:cs typeface="Arial" panose="020B0604020202020204" pitchFamily="34" charset="0"/>
              </a:rPr>
              <a:t>Emolitico (</a:t>
            </a:r>
            <a:r>
              <a:rPr lang="it-IT" sz="1800" dirty="0" err="1">
                <a:latin typeface="Arial" panose="020B0604020202020204" pitchFamily="34" charset="0"/>
                <a:cs typeface="Arial" panose="020B0604020202020204" pitchFamily="34" charset="0"/>
              </a:rPr>
              <a:t>pre</a:t>
            </a:r>
            <a:r>
              <a:rPr lang="it-IT" sz="1800" dirty="0">
                <a:latin typeface="Arial" panose="020B0604020202020204" pitchFamily="34" charset="0"/>
                <a:cs typeface="Arial" panose="020B0604020202020204" pitchFamily="34" charset="0"/>
              </a:rPr>
              <a:t>-epatico, urine e feci di colore normale) </a:t>
            </a:r>
          </a:p>
          <a:p>
            <a:pPr marL="0" indent="0">
              <a:lnSpc>
                <a:spcPct val="200000"/>
              </a:lnSpc>
              <a:buNone/>
            </a:pPr>
            <a:r>
              <a:rPr lang="it-IT" sz="1800" dirty="0">
                <a:latin typeface="Arial" panose="020B0604020202020204" pitchFamily="34" charset="0"/>
                <a:cs typeface="Arial" panose="020B0604020202020204" pitchFamily="34" charset="0"/>
              </a:rPr>
              <a:t>Epatocellulare (urine scure, feci chiare) </a:t>
            </a:r>
          </a:p>
          <a:p>
            <a:pPr marL="0" indent="0">
              <a:lnSpc>
                <a:spcPct val="200000"/>
              </a:lnSpc>
              <a:buNone/>
            </a:pPr>
            <a:r>
              <a:rPr lang="it-IT" sz="1800" dirty="0">
                <a:latin typeface="Arial" panose="020B0604020202020204" pitchFamily="34" charset="0"/>
                <a:cs typeface="Arial" panose="020B0604020202020204" pitchFamily="34" charset="0"/>
              </a:rPr>
              <a:t>Colestatico (post-epatico, urine scure, feci chiare)</a:t>
            </a:r>
          </a:p>
          <a:p>
            <a:pPr marL="0" indent="0" algn="just">
              <a:lnSpc>
                <a:spcPct val="200000"/>
              </a:lnSpc>
              <a:buNone/>
            </a:pPr>
            <a:r>
              <a:rPr lang="it-IT" sz="1800" dirty="0">
                <a:latin typeface="Arial" panose="020B0604020202020204" pitchFamily="34" charset="0"/>
                <a:cs typeface="Arial" panose="020B0604020202020204" pitchFamily="34" charset="0"/>
              </a:rPr>
              <a:t>L’ittero è una condizione frequente nel neonato Si può manifestare nel secondo o terzo giorno dalla nascita Ittero neonatale è causato da: Aumentata distruzione di emazie, Immaturità epatica. </a:t>
            </a:r>
          </a:p>
          <a:p>
            <a:pPr marL="0" indent="0" algn="just">
              <a:lnSpc>
                <a:spcPct val="200000"/>
              </a:lnSpc>
              <a:buNone/>
            </a:pPr>
            <a:r>
              <a:rPr lang="it-IT" sz="1800" dirty="0">
                <a:latin typeface="Arial" panose="020B0604020202020204" pitchFamily="34" charset="0"/>
                <a:cs typeface="Arial" panose="020B0604020202020204" pitchFamily="34" charset="0"/>
              </a:rPr>
              <a:t>Se non trattato può evolvere in encefalopatia bilirubinica o kernittero per deposizione di bilirubina nel cervello (nuclei della base e ippocampo) Si tratta esponendo il neonato a luce blu (fototerapia)</a:t>
            </a:r>
          </a:p>
        </p:txBody>
      </p:sp>
    </p:spTree>
    <p:extLst>
      <p:ext uri="{BB962C8B-B14F-4D97-AF65-F5344CB8AC3E}">
        <p14:creationId xmlns="" xmlns:p14="http://schemas.microsoft.com/office/powerpoint/2010/main" val="2855504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0086BA0-E0F3-CCF0-252B-9D9F6D412755}"/>
              </a:ext>
            </a:extLst>
          </p:cNvPr>
          <p:cNvSpPr>
            <a:spLocks noGrp="1"/>
          </p:cNvSpPr>
          <p:nvPr>
            <p:ph type="title"/>
          </p:nvPr>
        </p:nvSpPr>
        <p:spPr>
          <a:xfrm>
            <a:off x="838200" y="1"/>
            <a:ext cx="10515600" cy="1037968"/>
          </a:xfrm>
        </p:spPr>
        <p:txBody>
          <a:bodyPr>
            <a:normAutofit/>
          </a:bodyPr>
          <a:lstStyle/>
          <a:p>
            <a:pPr algn="ctr"/>
            <a:r>
              <a:rPr lang="it-IT" sz="3200" b="1" i="0" dirty="0">
                <a:effectLst/>
                <a:latin typeface="Arial" panose="020B0604020202020204" pitchFamily="34" charset="0"/>
              </a:rPr>
              <a:t>Definizioni</a:t>
            </a:r>
            <a:endParaRPr lang="it-IT" sz="3200" b="1" dirty="0"/>
          </a:p>
        </p:txBody>
      </p:sp>
      <p:sp>
        <p:nvSpPr>
          <p:cNvPr id="3" name="Segnaposto contenuto 2">
            <a:extLst>
              <a:ext uri="{FF2B5EF4-FFF2-40B4-BE49-F238E27FC236}">
                <a16:creationId xmlns="" xmlns:a16="http://schemas.microsoft.com/office/drawing/2014/main" id="{D7FE84DE-04A0-BA1A-0356-2DF59A65AB6F}"/>
              </a:ext>
            </a:extLst>
          </p:cNvPr>
          <p:cNvSpPr>
            <a:spLocks noGrp="1"/>
          </p:cNvSpPr>
          <p:nvPr>
            <p:ph idx="1"/>
          </p:nvPr>
        </p:nvSpPr>
        <p:spPr>
          <a:xfrm>
            <a:off x="824947" y="655982"/>
            <a:ext cx="10515600" cy="5983357"/>
          </a:xfrm>
        </p:spPr>
        <p:txBody>
          <a:bodyPr>
            <a:noAutofit/>
          </a:bodyPr>
          <a:lstStyle/>
          <a:p>
            <a:pPr marL="0" indent="0" algn="just">
              <a:lnSpc>
                <a:spcPct val="150000"/>
              </a:lnSpc>
              <a:buNone/>
            </a:pPr>
            <a:r>
              <a:rPr lang="it-IT" sz="1800" b="1" dirty="0" smtClean="0">
                <a:effectLst/>
                <a:latin typeface="Arial" panose="020B0604020202020204" pitchFamily="34" charset="0"/>
              </a:rPr>
              <a:t>Enterite:</a:t>
            </a:r>
            <a:r>
              <a:rPr lang="it-IT" sz="1800" dirty="0" smtClean="0">
                <a:effectLst/>
                <a:latin typeface="Arial" panose="020B0604020202020204" pitchFamily="34" charset="0"/>
              </a:rPr>
              <a:t> </a:t>
            </a:r>
            <a:r>
              <a:rPr lang="it-IT" sz="1800" dirty="0">
                <a:effectLst/>
                <a:latin typeface="Arial" panose="020B0604020202020204" pitchFamily="34" charset="0"/>
              </a:rPr>
              <a:t>stato infiammatorio a carico dell’intestino </a:t>
            </a:r>
            <a:r>
              <a:rPr lang="it-IT" sz="1800" dirty="0" smtClean="0">
                <a:effectLst/>
                <a:latin typeface="Arial" panose="020B0604020202020204" pitchFamily="34" charset="0"/>
              </a:rPr>
              <a:t>tenue </a:t>
            </a:r>
            <a:endParaRPr lang="it-IT" sz="1800" dirty="0">
              <a:effectLst/>
              <a:latin typeface="Arial" panose="020B0604020202020204" pitchFamily="34" charset="0"/>
            </a:endParaRPr>
          </a:p>
          <a:p>
            <a:pPr marL="0" indent="0" algn="just">
              <a:lnSpc>
                <a:spcPct val="150000"/>
              </a:lnSpc>
              <a:buNone/>
            </a:pPr>
            <a:r>
              <a:rPr lang="it-IT" sz="1800" b="1" dirty="0">
                <a:effectLst/>
                <a:latin typeface="Arial" panose="020B0604020202020204" pitchFamily="34" charset="0"/>
              </a:rPr>
              <a:t>Colite</a:t>
            </a:r>
            <a:r>
              <a:rPr lang="it-IT" sz="1800" dirty="0">
                <a:effectLst/>
                <a:latin typeface="Arial" panose="020B0604020202020204" pitchFamily="34" charset="0"/>
              </a:rPr>
              <a:t> ed enterocolite interessamento del </a:t>
            </a:r>
            <a:r>
              <a:rPr lang="it-IT" sz="1800" dirty="0" smtClean="0">
                <a:effectLst/>
                <a:latin typeface="Arial" panose="020B0604020202020204" pitchFamily="34" charset="0"/>
              </a:rPr>
              <a:t>colon</a:t>
            </a:r>
          </a:p>
          <a:p>
            <a:pPr marL="0" indent="0" algn="just">
              <a:lnSpc>
                <a:spcPct val="150000"/>
              </a:lnSpc>
              <a:buNone/>
            </a:pPr>
            <a:r>
              <a:rPr lang="it-IT" sz="1800" b="1" dirty="0" smtClean="0">
                <a:latin typeface="Arial" panose="020B0604020202020204" pitchFamily="34" charset="0"/>
              </a:rPr>
              <a:t>G</a:t>
            </a:r>
            <a:r>
              <a:rPr lang="it-IT" sz="1800" b="1" dirty="0" smtClean="0">
                <a:effectLst/>
                <a:latin typeface="Arial" panose="020B0604020202020204" pitchFamily="34" charset="0"/>
              </a:rPr>
              <a:t>astroenterite</a:t>
            </a:r>
            <a:r>
              <a:rPr lang="it-IT" sz="1800" dirty="0" smtClean="0">
                <a:effectLst/>
                <a:latin typeface="Arial" panose="020B0604020202020204" pitchFamily="34" charset="0"/>
              </a:rPr>
              <a:t> </a:t>
            </a:r>
            <a:r>
              <a:rPr lang="it-IT" sz="1800" dirty="0">
                <a:effectLst/>
                <a:latin typeface="Arial" panose="020B0604020202020204" pitchFamily="34" charset="0"/>
              </a:rPr>
              <a:t>come sintomatologia (nausea, vomito) primo tratto del tubo </a:t>
            </a:r>
            <a:r>
              <a:rPr lang="it-IT" sz="1800" dirty="0" smtClean="0">
                <a:effectLst/>
                <a:latin typeface="Arial" panose="020B0604020202020204" pitchFamily="34" charset="0"/>
              </a:rPr>
              <a:t>digerente </a:t>
            </a:r>
            <a:endParaRPr lang="it-IT" sz="1800" dirty="0">
              <a:effectLst/>
              <a:latin typeface="Arial" panose="020B0604020202020204" pitchFamily="34" charset="0"/>
            </a:endParaRPr>
          </a:p>
          <a:p>
            <a:pPr marL="0" indent="0" algn="just">
              <a:lnSpc>
                <a:spcPct val="150000"/>
              </a:lnSpc>
              <a:buNone/>
            </a:pPr>
            <a:r>
              <a:rPr lang="it-IT" sz="1800" dirty="0">
                <a:effectLst/>
                <a:latin typeface="Arial" panose="020B0604020202020204" pitchFamily="34" charset="0"/>
              </a:rPr>
              <a:t>Si definisce </a:t>
            </a:r>
            <a:r>
              <a:rPr lang="it-IT" sz="1800" b="1" dirty="0">
                <a:effectLst/>
                <a:latin typeface="Arial" panose="020B0604020202020204" pitchFamily="34" charset="0"/>
              </a:rPr>
              <a:t>dissenteria</a:t>
            </a:r>
            <a:r>
              <a:rPr lang="it-IT" sz="1800" dirty="0">
                <a:effectLst/>
                <a:latin typeface="Arial" panose="020B0604020202020204" pitchFamily="34" charset="0"/>
              </a:rPr>
              <a:t> sindrome di diarrea ricca di muco e spesso di </a:t>
            </a:r>
            <a:r>
              <a:rPr lang="it-IT" sz="1800" dirty="0" smtClean="0">
                <a:effectLst/>
                <a:latin typeface="Arial" panose="020B0604020202020204" pitchFamily="34" charset="0"/>
              </a:rPr>
              <a:t>sangue</a:t>
            </a:r>
            <a:endParaRPr lang="it-IT" sz="1800" dirty="0" smtClean="0">
              <a:latin typeface="Arial" panose="020B0604020202020204" pitchFamily="34" charset="0"/>
            </a:endParaRPr>
          </a:p>
          <a:p>
            <a:pPr marL="0" indent="0" algn="just">
              <a:lnSpc>
                <a:spcPct val="150000"/>
              </a:lnSpc>
              <a:buNone/>
            </a:pPr>
            <a:r>
              <a:rPr lang="it-IT" sz="1800" dirty="0" smtClean="0">
                <a:effectLst/>
                <a:latin typeface="Arial" panose="020B0604020202020204" pitchFamily="34" charset="0"/>
              </a:rPr>
              <a:t>La </a:t>
            </a:r>
            <a:r>
              <a:rPr lang="it-IT" sz="1800" b="1" dirty="0">
                <a:effectLst/>
                <a:latin typeface="Arial" panose="020B0604020202020204" pitchFamily="34" charset="0"/>
              </a:rPr>
              <a:t>diarrea</a:t>
            </a:r>
            <a:r>
              <a:rPr lang="it-IT" sz="1800" dirty="0">
                <a:effectLst/>
                <a:latin typeface="Arial" panose="020B0604020202020204" pitchFamily="34" charset="0"/>
              </a:rPr>
              <a:t> definita come disturbo dell'alvo a causa di un’alterazione della funzionalità intestinale: (feci non formate, molli, liquide), incremento del volume e del contenuto d’acqua, frequenza di scariche (≥ 3 al giorno). </a:t>
            </a:r>
          </a:p>
          <a:p>
            <a:pPr marL="0" indent="0" algn="just">
              <a:lnSpc>
                <a:spcPct val="150000"/>
              </a:lnSpc>
              <a:buNone/>
            </a:pPr>
            <a:r>
              <a:rPr lang="it-IT" sz="1800" dirty="0">
                <a:effectLst/>
                <a:latin typeface="Arial" panose="020B0604020202020204" pitchFamily="34" charset="0"/>
              </a:rPr>
              <a:t>La </a:t>
            </a:r>
            <a:r>
              <a:rPr lang="it-IT" sz="1800" b="1" dirty="0">
                <a:effectLst/>
                <a:latin typeface="Arial" panose="020B0604020202020204" pitchFamily="34" charset="0"/>
              </a:rPr>
              <a:t>diarrea infettiva </a:t>
            </a:r>
            <a:r>
              <a:rPr lang="it-IT" sz="1800" dirty="0">
                <a:effectLst/>
                <a:latin typeface="Arial" panose="020B0604020202020204" pitchFamily="34" charset="0"/>
              </a:rPr>
              <a:t>turba dell’alvo dovuta a infezione a carico di intestino tenue e/o </a:t>
            </a:r>
            <a:r>
              <a:rPr lang="it-IT" sz="1800" dirty="0" smtClean="0">
                <a:effectLst/>
                <a:latin typeface="Arial" panose="020B0604020202020204" pitchFamily="34" charset="0"/>
              </a:rPr>
              <a:t>colon</a:t>
            </a:r>
            <a:endParaRPr lang="it-IT" sz="1800" dirty="0">
              <a:effectLst/>
              <a:latin typeface="Arial" panose="020B0604020202020204" pitchFamily="34" charset="0"/>
            </a:endParaRPr>
          </a:p>
          <a:p>
            <a:pPr marL="0" indent="0" algn="just">
              <a:lnSpc>
                <a:spcPct val="150000"/>
              </a:lnSpc>
              <a:buNone/>
            </a:pPr>
            <a:r>
              <a:rPr lang="it-IT" sz="1800" dirty="0">
                <a:effectLst/>
                <a:latin typeface="Arial" panose="020B0604020202020204" pitchFamily="34" charset="0"/>
              </a:rPr>
              <a:t>La </a:t>
            </a:r>
            <a:r>
              <a:rPr lang="it-IT" sz="1800" b="1" dirty="0">
                <a:effectLst/>
                <a:latin typeface="Arial" panose="020B0604020202020204" pitchFamily="34" charset="0"/>
              </a:rPr>
              <a:t>diarrea acuta </a:t>
            </a:r>
            <a:r>
              <a:rPr lang="it-IT" sz="1800" dirty="0">
                <a:effectLst/>
                <a:latin typeface="Arial" panose="020B0604020202020204" pitchFamily="34" charset="0"/>
              </a:rPr>
              <a:t>è un episodio con sintomatologia di durata inferiore a 14 giorni, mentre la diarrea persistente è quella di durata superiore a 14 giorni; una diarrea superiore a 30 giorni si definisce cronica. La diarrea può essere considerata lieve, moderata o severa se comporta l’allettamento del paziente.</a:t>
            </a:r>
          </a:p>
          <a:p>
            <a:pPr marL="0" indent="0" algn="just">
              <a:lnSpc>
                <a:spcPct val="150000"/>
              </a:lnSpc>
              <a:buNone/>
            </a:pPr>
            <a:endParaRPr lang="it-IT" sz="1600" dirty="0">
              <a:effectLst/>
              <a:latin typeface="Arial" panose="020B0604020202020204" pitchFamily="34" charset="0"/>
            </a:endParaRPr>
          </a:p>
          <a:p>
            <a:pPr marL="0" indent="0" algn="just">
              <a:lnSpc>
                <a:spcPct val="120000"/>
              </a:lnSpc>
              <a:buNone/>
            </a:pPr>
            <a:r>
              <a:rPr lang="it-IT" sz="1600" b="0" i="0" dirty="0">
                <a:solidFill>
                  <a:srgbClr val="000000"/>
                </a:solidFill>
                <a:effectLst/>
                <a:latin typeface="Arial" panose="020B0604020202020204" pitchFamily="34" charset="0"/>
              </a:rPr>
              <a:t/>
            </a:r>
            <a:br>
              <a:rPr lang="it-IT" sz="1600" b="0" i="0" dirty="0">
                <a:solidFill>
                  <a:srgbClr val="000000"/>
                </a:solidFill>
                <a:effectLst/>
                <a:latin typeface="Arial" panose="020B0604020202020204" pitchFamily="34" charset="0"/>
              </a:rPr>
            </a:br>
            <a:endParaRPr lang="it-IT" sz="1600" dirty="0"/>
          </a:p>
        </p:txBody>
      </p:sp>
    </p:spTree>
    <p:extLst>
      <p:ext uri="{BB962C8B-B14F-4D97-AF65-F5344CB8AC3E}">
        <p14:creationId xmlns="" xmlns:p14="http://schemas.microsoft.com/office/powerpoint/2010/main" val="149492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32DAA66-0057-6248-CB2F-83CCDD24A74D}"/>
              </a:ext>
            </a:extLst>
          </p:cNvPr>
          <p:cNvSpPr>
            <a:spLocks noGrp="1"/>
          </p:cNvSpPr>
          <p:nvPr>
            <p:ph type="ctrTitle"/>
          </p:nvPr>
        </p:nvSpPr>
        <p:spPr>
          <a:xfrm>
            <a:off x="1524000" y="487681"/>
            <a:ext cx="9144000" cy="1074419"/>
          </a:xfrm>
        </p:spPr>
        <p:txBody>
          <a:bodyPr>
            <a:normAutofit fontScale="90000"/>
          </a:bodyPr>
          <a:lstStyle/>
          <a:p>
            <a:r>
              <a:rPr lang="it-IT" dirty="0">
                <a:latin typeface="Arial" panose="020B0604020202020204" pitchFamily="34" charset="0"/>
                <a:cs typeface="Arial" panose="020B0604020202020204" pitchFamily="34" charset="0"/>
              </a:rPr>
              <a:t>							Sindrome di Gilbert</a:t>
            </a:r>
          </a:p>
        </p:txBody>
      </p:sp>
      <p:sp>
        <p:nvSpPr>
          <p:cNvPr id="3" name="Sottotitolo 2">
            <a:extLst>
              <a:ext uri="{FF2B5EF4-FFF2-40B4-BE49-F238E27FC236}">
                <a16:creationId xmlns="" xmlns:a16="http://schemas.microsoft.com/office/drawing/2014/main" id="{9520BCF1-C0CD-8FA4-6EEF-5C46B412CA37}"/>
              </a:ext>
            </a:extLst>
          </p:cNvPr>
          <p:cNvSpPr>
            <a:spLocks noGrp="1"/>
          </p:cNvSpPr>
          <p:nvPr>
            <p:ph type="subTitle" idx="1"/>
          </p:nvPr>
        </p:nvSpPr>
        <p:spPr>
          <a:xfrm>
            <a:off x="1524000" y="1943101"/>
            <a:ext cx="9144000" cy="4716780"/>
          </a:xfrm>
        </p:spPr>
        <p:txBody>
          <a:bodyPr>
            <a:normAutofit/>
          </a:bodyPr>
          <a:lstStyle/>
          <a:p>
            <a:pPr>
              <a:lnSpc>
                <a:spcPct val="250000"/>
              </a:lnSpc>
            </a:pPr>
            <a:r>
              <a:rPr lang="it-IT" dirty="0">
                <a:latin typeface="Arial" panose="020B0604020202020204" pitchFamily="34" charset="0"/>
                <a:cs typeface="Arial" panose="020B0604020202020204" pitchFamily="34" charset="0"/>
              </a:rPr>
              <a:t>Dovuta a Carenza di UDP- glucuronil transferasi Sindrome ereditaria, autosomica, recessiva Può avere diverso grado di severità Iperbilirubinemia, non-coniugata, in assenza di emolisi o malattie epatiche Ittero intermittente, scatenato da stress, fatica, tipo di alimentazione etc.</a:t>
            </a:r>
          </a:p>
          <a:p>
            <a:endParaRPr lang="it-IT" dirty="0"/>
          </a:p>
        </p:txBody>
      </p:sp>
    </p:spTree>
    <p:extLst>
      <p:ext uri="{BB962C8B-B14F-4D97-AF65-F5344CB8AC3E}">
        <p14:creationId xmlns="" xmlns:p14="http://schemas.microsoft.com/office/powerpoint/2010/main" val="3139712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4F8EBA6E-9319-E128-397C-01842F45D9D8}"/>
              </a:ext>
            </a:extLst>
          </p:cNvPr>
          <p:cNvSpPr>
            <a:spLocks noGrp="1"/>
          </p:cNvSpPr>
          <p:nvPr>
            <p:ph type="title"/>
          </p:nvPr>
        </p:nvSpPr>
        <p:spPr>
          <a:xfrm>
            <a:off x="838200" y="1"/>
            <a:ext cx="10515600" cy="914400"/>
          </a:xfrm>
        </p:spPr>
        <p:txBody>
          <a:bodyPr>
            <a:normAutofit/>
          </a:bodyPr>
          <a:lstStyle/>
          <a:p>
            <a:pPr algn="ctr"/>
            <a:r>
              <a:rPr lang="it-IT" sz="3200" b="1" dirty="0">
                <a:latin typeface="Arial" panose="020B0604020202020204" pitchFamily="34" charset="0"/>
                <a:cs typeface="Arial" panose="020B0604020202020204" pitchFamily="34" charset="0"/>
              </a:rPr>
              <a:t>Insufficienza epatica acuta</a:t>
            </a:r>
          </a:p>
        </p:txBody>
      </p:sp>
      <p:sp>
        <p:nvSpPr>
          <p:cNvPr id="3" name="Segnaposto contenuto 2">
            <a:extLst>
              <a:ext uri="{FF2B5EF4-FFF2-40B4-BE49-F238E27FC236}">
                <a16:creationId xmlns="" xmlns:a16="http://schemas.microsoft.com/office/drawing/2014/main" id="{CE9EEF72-C4F1-9C82-2123-94C4BEBCF2DF}"/>
              </a:ext>
            </a:extLst>
          </p:cNvPr>
          <p:cNvSpPr>
            <a:spLocks noGrp="1"/>
          </p:cNvSpPr>
          <p:nvPr>
            <p:ph idx="1"/>
          </p:nvPr>
        </p:nvSpPr>
        <p:spPr>
          <a:xfrm>
            <a:off x="838200" y="914400"/>
            <a:ext cx="10515600" cy="5262563"/>
          </a:xfrm>
        </p:spPr>
        <p:txBody>
          <a:bodyPr/>
          <a:lstStyle/>
          <a:p>
            <a:r>
              <a:rPr lang="it-IT" dirty="0">
                <a:latin typeface="Arial" panose="020B0604020202020204" pitchFamily="34" charset="0"/>
                <a:cs typeface="Arial" panose="020B0604020202020204" pitchFamily="34" charset="0"/>
              </a:rPr>
              <a:t>Alterazione dell’intero quadro biochimico  </a:t>
            </a:r>
          </a:p>
          <a:p>
            <a:r>
              <a:rPr lang="it-IT" dirty="0">
                <a:latin typeface="Arial" panose="020B0604020202020204" pitchFamily="34" charset="0"/>
                <a:cs typeface="Arial" panose="020B0604020202020204" pitchFamily="34" charset="0"/>
              </a:rPr>
              <a:t>Sbilanciamento degli elettroliti  </a:t>
            </a:r>
          </a:p>
          <a:p>
            <a:r>
              <a:rPr lang="it-IT" dirty="0">
                <a:latin typeface="Arial" panose="020B0604020202020204" pitchFamily="34" charset="0"/>
                <a:cs typeface="Arial" panose="020B0604020202020204" pitchFamily="34" charset="0"/>
              </a:rPr>
              <a:t>Sodio e calcio diminuiscono </a:t>
            </a:r>
          </a:p>
          <a:p>
            <a:r>
              <a:rPr lang="it-IT" dirty="0">
                <a:latin typeface="Arial" panose="020B0604020202020204" pitchFamily="34" charset="0"/>
                <a:cs typeface="Arial" panose="020B0604020202020204" pitchFamily="34" charset="0"/>
              </a:rPr>
              <a:t> Alterazioni acido-base </a:t>
            </a:r>
          </a:p>
          <a:p>
            <a:r>
              <a:rPr lang="it-IT" dirty="0">
                <a:latin typeface="Arial" panose="020B0604020202020204" pitchFamily="34" charset="0"/>
                <a:cs typeface="Arial" panose="020B0604020202020204" pitchFamily="34" charset="0"/>
              </a:rPr>
              <a:t> Conseguente danno renale da sovraccarico </a:t>
            </a:r>
          </a:p>
          <a:p>
            <a:r>
              <a:rPr lang="it-IT" dirty="0">
                <a:latin typeface="Arial" panose="020B0604020202020204" pitchFamily="34" charset="0"/>
                <a:cs typeface="Arial" panose="020B0604020202020204" pitchFamily="34" charset="0"/>
              </a:rPr>
              <a:t> Ipoglicemia </a:t>
            </a:r>
          </a:p>
          <a:p>
            <a:r>
              <a:rPr lang="it-IT" dirty="0">
                <a:latin typeface="Arial" panose="020B0604020202020204" pitchFamily="34" charset="0"/>
                <a:cs typeface="Arial" panose="020B0604020202020204" pitchFamily="34" charset="0"/>
              </a:rPr>
              <a:t> Aumento ammoniaca (mancata conversione in urea) </a:t>
            </a:r>
          </a:p>
          <a:p>
            <a:r>
              <a:rPr lang="it-IT" dirty="0">
                <a:latin typeface="Arial" panose="020B0604020202020204" pitchFamily="34" charset="0"/>
                <a:cs typeface="Arial" panose="020B0604020202020204" pitchFamily="34" charset="0"/>
              </a:rPr>
              <a:t> Ipoalbuminemia e edema </a:t>
            </a:r>
          </a:p>
          <a:p>
            <a:r>
              <a:rPr lang="it-IT" dirty="0">
                <a:latin typeface="Arial" panose="020B0604020202020204" pitchFamily="34" charset="0"/>
                <a:cs typeface="Arial" panose="020B0604020202020204" pitchFamily="34" charset="0"/>
              </a:rPr>
              <a:t> Emorragie o eccessiva coagulazione</a:t>
            </a:r>
          </a:p>
        </p:txBody>
      </p:sp>
    </p:spTree>
    <p:extLst>
      <p:ext uri="{BB962C8B-B14F-4D97-AF65-F5344CB8AC3E}">
        <p14:creationId xmlns="" xmlns:p14="http://schemas.microsoft.com/office/powerpoint/2010/main" val="35023392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FDEF098-CF00-5FBB-B1F6-C6C236262A3C}"/>
              </a:ext>
            </a:extLst>
          </p:cNvPr>
          <p:cNvSpPr>
            <a:spLocks noGrp="1"/>
          </p:cNvSpPr>
          <p:nvPr>
            <p:ph type="title"/>
          </p:nvPr>
        </p:nvSpPr>
        <p:spPr>
          <a:xfrm>
            <a:off x="838200" y="365125"/>
            <a:ext cx="10515600" cy="854075"/>
          </a:xfrm>
        </p:spPr>
        <p:txBody>
          <a:bodyPr>
            <a:normAutofit/>
          </a:bodyPr>
          <a:lstStyle/>
          <a:p>
            <a:pPr algn="ctr"/>
            <a:r>
              <a:rPr lang="it-IT" sz="3600" b="1" dirty="0">
                <a:latin typeface="Arial" panose="020B0604020202020204" pitchFamily="34" charset="0"/>
                <a:cs typeface="Arial" panose="020B0604020202020204" pitchFamily="34" charset="0"/>
              </a:rPr>
              <a:t>MALATTIA EPATICA ACUTA</a:t>
            </a:r>
          </a:p>
        </p:txBody>
      </p:sp>
      <p:sp>
        <p:nvSpPr>
          <p:cNvPr id="3" name="Segnaposto contenuto 2">
            <a:extLst>
              <a:ext uri="{FF2B5EF4-FFF2-40B4-BE49-F238E27FC236}">
                <a16:creationId xmlns="" xmlns:a16="http://schemas.microsoft.com/office/drawing/2014/main" id="{BBADA985-762D-2B8F-9DC9-A9E9BD7B5A6C}"/>
              </a:ext>
            </a:extLst>
          </p:cNvPr>
          <p:cNvSpPr>
            <a:spLocks noGrp="1"/>
          </p:cNvSpPr>
          <p:nvPr>
            <p:ph idx="1"/>
          </p:nvPr>
        </p:nvSpPr>
        <p:spPr>
          <a:xfrm>
            <a:off x="838200" y="1219200"/>
            <a:ext cx="10515600" cy="4957763"/>
          </a:xfrm>
        </p:spPr>
        <p:txBody>
          <a:bodyPr/>
          <a:lstStyle/>
          <a:p>
            <a:pPr marL="0" indent="0">
              <a:buNone/>
            </a:pPr>
            <a:r>
              <a:rPr lang="it-IT" dirty="0">
                <a:latin typeface="Arial" panose="020B0604020202020204" pitchFamily="34" charset="0"/>
                <a:cs typeface="Arial" panose="020B0604020202020204" pitchFamily="34" charset="0"/>
              </a:rPr>
              <a:t>Alti livelli dei marcatori :</a:t>
            </a:r>
          </a:p>
          <a:p>
            <a:pPr marL="0" indent="0">
              <a:buNone/>
            </a:pPr>
            <a:r>
              <a:rPr lang="it-IT" dirty="0">
                <a:latin typeface="Arial" panose="020B0604020202020204" pitchFamily="34" charset="0"/>
                <a:cs typeface="Arial" panose="020B0604020202020204" pitchFamily="34" charset="0"/>
              </a:rPr>
              <a:t>AST </a:t>
            </a:r>
          </a:p>
          <a:p>
            <a:pPr marL="0" indent="0">
              <a:buNone/>
            </a:pPr>
            <a:r>
              <a:rPr lang="it-IT" dirty="0">
                <a:latin typeface="Arial" panose="020B0604020202020204" pitchFamily="34" charset="0"/>
                <a:cs typeface="Arial" panose="020B0604020202020204" pitchFamily="34" charset="0"/>
              </a:rPr>
              <a:t>ALT </a:t>
            </a:r>
          </a:p>
          <a:p>
            <a:pPr marL="0" indent="0">
              <a:buNone/>
            </a:pPr>
            <a:r>
              <a:rPr lang="it-IT" dirty="0">
                <a:latin typeface="Arial" panose="020B0604020202020204" pitchFamily="34" charset="0"/>
                <a:cs typeface="Arial" panose="020B0604020202020204" pitchFamily="34" charset="0"/>
              </a:rPr>
              <a:t>Bilirubinemia</a:t>
            </a:r>
          </a:p>
          <a:p>
            <a:pPr marL="0" indent="0">
              <a:buNone/>
            </a:pPr>
            <a:r>
              <a:rPr lang="it-IT" dirty="0">
                <a:latin typeface="Arial" panose="020B0604020202020204" pitchFamily="34" charset="0"/>
                <a:cs typeface="Arial" panose="020B0604020202020204" pitchFamily="34" charset="0"/>
              </a:rPr>
              <a:t>ALP </a:t>
            </a:r>
          </a:p>
          <a:p>
            <a:pPr marL="0" indent="0">
              <a:buNone/>
            </a:pPr>
            <a:endParaRPr lang="it-IT" b="1" dirty="0">
              <a:latin typeface="Arial" panose="020B0604020202020204" pitchFamily="34" charset="0"/>
              <a:cs typeface="Arial" panose="020B0604020202020204" pitchFamily="34" charset="0"/>
            </a:endParaRPr>
          </a:p>
          <a:p>
            <a:pPr marL="0" indent="0">
              <a:buNone/>
            </a:pPr>
            <a:r>
              <a:rPr lang="it-IT" b="1" dirty="0">
                <a:latin typeface="Arial" panose="020B0604020202020204" pitchFamily="34" charset="0"/>
                <a:cs typeface="Arial" panose="020B0604020202020204" pitchFamily="34" charset="0"/>
              </a:rPr>
              <a:t>Esito</a:t>
            </a:r>
            <a:r>
              <a:rPr lang="it-IT" dirty="0">
                <a:latin typeface="Arial" panose="020B0604020202020204" pitchFamily="34" charset="0"/>
                <a:cs typeface="Arial" panose="020B0604020202020204" pitchFamily="34" charset="0"/>
              </a:rPr>
              <a:t>: Risoluzione , Insufficienza epatica , Danno epatico cronico</a:t>
            </a:r>
          </a:p>
        </p:txBody>
      </p:sp>
    </p:spTree>
    <p:extLst>
      <p:ext uri="{BB962C8B-B14F-4D97-AF65-F5344CB8AC3E}">
        <p14:creationId xmlns="" xmlns:p14="http://schemas.microsoft.com/office/powerpoint/2010/main" val="40886706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0D530C6F-4D96-7B83-E105-644AAD75EA45}"/>
              </a:ext>
            </a:extLst>
          </p:cNvPr>
          <p:cNvSpPr>
            <a:spLocks noGrp="1"/>
          </p:cNvSpPr>
          <p:nvPr>
            <p:ph type="title"/>
          </p:nvPr>
        </p:nvSpPr>
        <p:spPr>
          <a:xfrm>
            <a:off x="838200" y="365125"/>
            <a:ext cx="10515600" cy="861695"/>
          </a:xfrm>
        </p:spPr>
        <p:txBody>
          <a:bodyPr>
            <a:normAutofit/>
          </a:bodyPr>
          <a:lstStyle/>
          <a:p>
            <a:pPr algn="ctr"/>
            <a:r>
              <a:rPr lang="it-IT" sz="3600" b="1" dirty="0">
                <a:latin typeface="Arial" panose="020B0604020202020204" pitchFamily="34" charset="0"/>
                <a:cs typeface="Arial" panose="020B0604020202020204" pitchFamily="34" charset="0"/>
              </a:rPr>
              <a:t>DANNO EPATICO CRONICO</a:t>
            </a:r>
          </a:p>
        </p:txBody>
      </p:sp>
      <p:sp>
        <p:nvSpPr>
          <p:cNvPr id="3" name="Segnaposto contenuto 2">
            <a:extLst>
              <a:ext uri="{FF2B5EF4-FFF2-40B4-BE49-F238E27FC236}">
                <a16:creationId xmlns="" xmlns:a16="http://schemas.microsoft.com/office/drawing/2014/main" id="{A090780B-1687-2134-3DB6-4B0ADB74EF6E}"/>
              </a:ext>
            </a:extLst>
          </p:cNvPr>
          <p:cNvSpPr>
            <a:spLocks noGrp="1"/>
          </p:cNvSpPr>
          <p:nvPr>
            <p:ph idx="1"/>
          </p:nvPr>
        </p:nvSpPr>
        <p:spPr>
          <a:xfrm>
            <a:off x="838200" y="1143000"/>
            <a:ext cx="10515600" cy="5033963"/>
          </a:xfrm>
        </p:spPr>
        <p:txBody>
          <a:bodyPr>
            <a:normAutofit fontScale="92500" lnSpcReduction="10000"/>
          </a:bodyPr>
          <a:lstStyle/>
          <a:p>
            <a:r>
              <a:rPr lang="it-IT" dirty="0"/>
              <a:t>Fegato adiposo da assunzione di alcol </a:t>
            </a:r>
          </a:p>
          <a:p>
            <a:r>
              <a:rPr lang="it-IT" dirty="0"/>
              <a:t> Epatite cronica attiva (epatite B)</a:t>
            </a:r>
          </a:p>
          <a:p>
            <a:r>
              <a:rPr lang="it-IT" dirty="0"/>
              <a:t> Cirrosi biliare primaria</a:t>
            </a:r>
          </a:p>
          <a:p>
            <a:pPr marL="0" indent="0" algn="ctr">
              <a:buNone/>
            </a:pPr>
            <a:endParaRPr lang="it-IT" u="sng" dirty="0"/>
          </a:p>
          <a:p>
            <a:pPr marL="0" indent="0" algn="ctr">
              <a:buNone/>
            </a:pPr>
            <a:r>
              <a:rPr lang="it-IT" u="sng" dirty="0"/>
              <a:t>Possono evolvere in : </a:t>
            </a:r>
          </a:p>
          <a:p>
            <a:pPr marL="0" indent="0">
              <a:buNone/>
            </a:pPr>
            <a:endParaRPr lang="it-IT" b="1" dirty="0"/>
          </a:p>
          <a:p>
            <a:pPr marL="0" indent="0">
              <a:buNone/>
            </a:pPr>
            <a:r>
              <a:rPr lang="it-IT" b="1" dirty="0"/>
              <a:t>Cirrosi epatica</a:t>
            </a:r>
            <a:r>
              <a:rPr lang="it-IT" dirty="0"/>
              <a:t>: fibrosi estesa del fegato, irreversibile</a:t>
            </a:r>
          </a:p>
          <a:p>
            <a:pPr marL="0" indent="0">
              <a:buNone/>
            </a:pPr>
            <a:endParaRPr lang="it-IT" dirty="0"/>
          </a:p>
          <a:p>
            <a:pPr marL="0" indent="0">
              <a:buNone/>
            </a:pPr>
            <a:endParaRPr lang="it-IT"/>
          </a:p>
          <a:p>
            <a:pPr marL="0" indent="0">
              <a:buNone/>
            </a:pPr>
            <a:r>
              <a:rPr lang="it-IT"/>
              <a:t>Altre </a:t>
            </a:r>
            <a:r>
              <a:rPr lang="it-IT" dirty="0"/>
              <a:t>cause di cirrosi:  Malattia di Wilson (malattia genetica dell’omeostasi del rame), Emocromatosi (disordini genetici dell’omeostasi del ferro)</a:t>
            </a:r>
          </a:p>
        </p:txBody>
      </p:sp>
    </p:spTree>
    <p:extLst>
      <p:ext uri="{BB962C8B-B14F-4D97-AF65-F5344CB8AC3E}">
        <p14:creationId xmlns="" xmlns:p14="http://schemas.microsoft.com/office/powerpoint/2010/main" val="3159891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78A76B1-365B-57B4-D7DA-6CC99853EEBE}"/>
              </a:ext>
            </a:extLst>
          </p:cNvPr>
          <p:cNvSpPr>
            <a:spLocks noGrp="1"/>
          </p:cNvSpPr>
          <p:nvPr>
            <p:ph type="title"/>
          </p:nvPr>
        </p:nvSpPr>
        <p:spPr>
          <a:xfrm>
            <a:off x="838200" y="1"/>
            <a:ext cx="10515600" cy="830579"/>
          </a:xfrm>
        </p:spPr>
        <p:txBody>
          <a:bodyPr>
            <a:normAutofit/>
          </a:bodyPr>
          <a:lstStyle/>
          <a:p>
            <a:pPr algn="ctr"/>
            <a:r>
              <a:rPr lang="it-IT" sz="2400" b="1" i="0" dirty="0">
                <a:effectLst/>
                <a:latin typeface="Arial" panose="020B0604020202020204" pitchFamily="34" charset="0"/>
              </a:rPr>
              <a:t>Aspetti clinico-epidemiologici.</a:t>
            </a:r>
            <a:br>
              <a:rPr lang="it-IT" sz="2400" b="1" i="0" dirty="0">
                <a:effectLst/>
                <a:latin typeface="Arial" panose="020B0604020202020204" pitchFamily="34" charset="0"/>
              </a:rPr>
            </a:br>
            <a:endParaRPr lang="it-IT" sz="2400" b="1" dirty="0"/>
          </a:p>
        </p:txBody>
      </p:sp>
      <p:sp>
        <p:nvSpPr>
          <p:cNvPr id="3" name="Segnaposto contenuto 2">
            <a:extLst>
              <a:ext uri="{FF2B5EF4-FFF2-40B4-BE49-F238E27FC236}">
                <a16:creationId xmlns="" xmlns:a16="http://schemas.microsoft.com/office/drawing/2014/main" id="{209365B0-AB48-070F-F0E1-6931BB02F925}"/>
              </a:ext>
            </a:extLst>
          </p:cNvPr>
          <p:cNvSpPr>
            <a:spLocks noGrp="1"/>
          </p:cNvSpPr>
          <p:nvPr>
            <p:ph idx="1"/>
          </p:nvPr>
        </p:nvSpPr>
        <p:spPr>
          <a:xfrm>
            <a:off x="838200" y="384313"/>
            <a:ext cx="10515600" cy="6473687"/>
          </a:xfrm>
        </p:spPr>
        <p:txBody>
          <a:bodyPr>
            <a:noAutofit/>
          </a:bodyPr>
          <a:lstStyle/>
          <a:p>
            <a:pPr marL="0" indent="0" algn="just" rtl="0">
              <a:lnSpc>
                <a:spcPct val="170000"/>
              </a:lnSpc>
              <a:buNone/>
            </a:pPr>
            <a:r>
              <a:rPr lang="it-IT" sz="1800" dirty="0">
                <a:latin typeface="Arial" panose="020B0604020202020204" pitchFamily="34" charset="0"/>
              </a:rPr>
              <a:t>Le infezioni dell’apparato gastro enterico s</a:t>
            </a:r>
            <a:r>
              <a:rPr lang="it-IT" sz="1800" dirty="0">
                <a:effectLst/>
                <a:latin typeface="Arial" panose="020B0604020202020204" pitchFamily="34" charset="0"/>
              </a:rPr>
              <a:t>ono le</a:t>
            </a:r>
            <a:r>
              <a:rPr lang="it-IT" sz="1800" dirty="0">
                <a:latin typeface="Arial" panose="020B0604020202020204" pitchFamily="34" charset="0"/>
              </a:rPr>
              <a:t> </a:t>
            </a:r>
            <a:r>
              <a:rPr lang="it-IT" sz="1800" dirty="0">
                <a:effectLst/>
                <a:latin typeface="Arial" panose="020B0604020202020204" pitchFamily="34" charset="0"/>
              </a:rPr>
              <a:t>principali cause</a:t>
            </a:r>
            <a:r>
              <a:rPr lang="it-IT" sz="1800" dirty="0">
                <a:latin typeface="Arial" panose="020B0604020202020204" pitchFamily="34" charset="0"/>
              </a:rPr>
              <a:t> </a:t>
            </a:r>
            <a:r>
              <a:rPr lang="it-IT" sz="1800" dirty="0">
                <a:effectLst/>
                <a:latin typeface="Arial" panose="020B0604020202020204" pitchFamily="34" charset="0"/>
              </a:rPr>
              <a:t>di</a:t>
            </a:r>
            <a:r>
              <a:rPr lang="it-IT" sz="1800" dirty="0">
                <a:latin typeface="Arial" panose="020B0604020202020204" pitchFamily="34" charset="0"/>
              </a:rPr>
              <a:t> </a:t>
            </a:r>
            <a:r>
              <a:rPr lang="it-IT" sz="1800" dirty="0">
                <a:effectLst/>
                <a:latin typeface="Arial" panose="020B0604020202020204" pitchFamily="34" charset="0"/>
              </a:rPr>
              <a:t>ospedalizzazione</a:t>
            </a:r>
            <a:r>
              <a:rPr lang="it-IT" sz="1800" dirty="0">
                <a:latin typeface="Arial" panose="020B0604020202020204" pitchFamily="34" charset="0"/>
              </a:rPr>
              <a:t> </a:t>
            </a:r>
            <a:r>
              <a:rPr lang="it-IT" sz="1800" dirty="0">
                <a:effectLst/>
                <a:latin typeface="Arial" panose="020B0604020202020204" pitchFamily="34" charset="0"/>
              </a:rPr>
              <a:t>nell’infanzia;</a:t>
            </a:r>
            <a:r>
              <a:rPr lang="it-IT" sz="1800" dirty="0">
                <a:latin typeface="Arial" panose="020B0604020202020204" pitchFamily="34" charset="0"/>
              </a:rPr>
              <a:t> </a:t>
            </a:r>
            <a:r>
              <a:rPr lang="it-IT" sz="1800" dirty="0">
                <a:effectLst/>
                <a:latin typeface="Arial" panose="020B0604020202020204" pitchFamily="34" charset="0"/>
              </a:rPr>
              <a:t>in</a:t>
            </a:r>
            <a:r>
              <a:rPr lang="it-IT" sz="1800" dirty="0">
                <a:latin typeface="Arial" panose="020B0604020202020204" pitchFamily="34" charset="0"/>
              </a:rPr>
              <a:t> </a:t>
            </a:r>
            <a:r>
              <a:rPr lang="it-IT" sz="1800" dirty="0">
                <a:effectLst/>
                <a:latin typeface="Arial" panose="020B0604020202020204" pitchFamily="34" charset="0"/>
              </a:rPr>
              <a:t>molti</a:t>
            </a:r>
            <a:r>
              <a:rPr lang="it-IT" sz="1800" dirty="0">
                <a:latin typeface="Arial" panose="020B0604020202020204" pitchFamily="34" charset="0"/>
              </a:rPr>
              <a:t> </a:t>
            </a:r>
            <a:r>
              <a:rPr lang="it-IT" sz="1800" dirty="0">
                <a:effectLst/>
                <a:latin typeface="Arial" panose="020B0604020202020204" pitchFamily="34" charset="0"/>
              </a:rPr>
              <a:t>casi sono</a:t>
            </a:r>
            <a:r>
              <a:rPr lang="it-IT" sz="1800" dirty="0">
                <a:latin typeface="Arial" panose="020B0604020202020204" pitchFamily="34" charset="0"/>
              </a:rPr>
              <a:t> </a:t>
            </a:r>
            <a:r>
              <a:rPr lang="it-IT" sz="1800" dirty="0">
                <a:effectLst/>
                <a:latin typeface="Arial" panose="020B0604020202020204" pitchFamily="34" charset="0"/>
              </a:rPr>
              <a:t>associate</a:t>
            </a:r>
            <a:r>
              <a:rPr lang="it-IT" sz="1800" dirty="0">
                <a:latin typeface="Arial" panose="020B0604020202020204" pitchFamily="34" charset="0"/>
              </a:rPr>
              <a:t> </a:t>
            </a:r>
            <a:r>
              <a:rPr lang="it-IT" sz="1800" dirty="0">
                <a:effectLst/>
                <a:latin typeface="Arial" panose="020B0604020202020204" pitchFamily="34" charset="0"/>
              </a:rPr>
              <a:t>a</a:t>
            </a:r>
            <a:r>
              <a:rPr lang="it-IT" sz="1800" dirty="0">
                <a:latin typeface="Arial" panose="020B0604020202020204" pitchFamily="34" charset="0"/>
              </a:rPr>
              <a:t> </a:t>
            </a:r>
            <a:r>
              <a:rPr lang="it-IT" sz="1800" dirty="0">
                <a:effectLst/>
                <a:latin typeface="Arial" panose="020B0604020202020204" pitchFamily="34" charset="0"/>
              </a:rPr>
              <a:t>complicanze invalidanti, quali malnutrizione, sindrome</a:t>
            </a:r>
            <a:r>
              <a:rPr lang="it-IT" sz="1800" dirty="0">
                <a:latin typeface="Arial" panose="020B0604020202020204" pitchFamily="34" charset="0"/>
              </a:rPr>
              <a:t> </a:t>
            </a:r>
            <a:r>
              <a:rPr lang="it-IT" sz="1800" dirty="0">
                <a:effectLst/>
                <a:latin typeface="Arial" panose="020B0604020202020204" pitchFamily="34" charset="0"/>
              </a:rPr>
              <a:t>emolitico-uremica, sindrome di Guillain </a:t>
            </a:r>
            <a:r>
              <a:rPr lang="it-IT" sz="1800" dirty="0" smtClean="0">
                <a:effectLst/>
                <a:latin typeface="Arial" panose="020B0604020202020204" pitchFamily="34" charset="0"/>
              </a:rPr>
              <a:t>Barrè</a:t>
            </a:r>
            <a:r>
              <a:rPr lang="it-IT" sz="1800" dirty="0" smtClean="0">
                <a:latin typeface="Arial" panose="020B0604020202020204" pitchFamily="34" charset="0"/>
              </a:rPr>
              <a:t>. </a:t>
            </a:r>
            <a:r>
              <a:rPr lang="it-IT" sz="1800" b="0" i="0" dirty="0" smtClean="0">
                <a:solidFill>
                  <a:srgbClr val="0C143A"/>
                </a:solidFill>
                <a:effectLst/>
                <a:latin typeface="Arial" panose="020B0604020202020204" pitchFamily="34" charset="0"/>
                <a:cs typeface="Arial" panose="020B0604020202020204" pitchFamily="34" charset="0"/>
              </a:rPr>
              <a:t>(</a:t>
            </a:r>
            <a:r>
              <a:rPr lang="it-IT" sz="1800" b="0" i="0" dirty="0">
                <a:solidFill>
                  <a:srgbClr val="0C143A"/>
                </a:solidFill>
                <a:effectLst/>
                <a:latin typeface="Arial" panose="020B0604020202020204" pitchFamily="34" charset="0"/>
                <a:cs typeface="Arial" panose="020B0604020202020204" pitchFamily="34" charset="0"/>
              </a:rPr>
              <a:t>La </a:t>
            </a:r>
            <a:r>
              <a:rPr lang="it-IT" sz="1800" b="1" i="0" dirty="0">
                <a:solidFill>
                  <a:srgbClr val="0C143A"/>
                </a:solidFill>
                <a:effectLst/>
                <a:latin typeface="Arial" panose="020B0604020202020204" pitchFamily="34" charset="0"/>
                <a:cs typeface="Arial" panose="020B0604020202020204" pitchFamily="34" charset="0"/>
              </a:rPr>
              <a:t>sindrome di Guillain-Barré</a:t>
            </a:r>
            <a:r>
              <a:rPr lang="it-IT" sz="1800" b="0" i="0" dirty="0">
                <a:solidFill>
                  <a:srgbClr val="0C143A"/>
                </a:solidFill>
                <a:effectLst/>
                <a:latin typeface="Arial" panose="020B0604020202020204" pitchFamily="34" charset="0"/>
                <a:cs typeface="Arial" panose="020B0604020202020204" pitchFamily="34" charset="0"/>
              </a:rPr>
              <a:t> è la più frequente forma di </a:t>
            </a:r>
            <a:r>
              <a:rPr lang="it-IT" sz="1800" b="1" i="0" dirty="0">
                <a:solidFill>
                  <a:srgbClr val="0C143A"/>
                </a:solidFill>
                <a:effectLst/>
                <a:latin typeface="Arial" panose="020B0604020202020204" pitchFamily="34" charset="0"/>
                <a:cs typeface="Arial" panose="020B0604020202020204" pitchFamily="34" charset="0"/>
              </a:rPr>
              <a:t>polineuropatia acquisita</a:t>
            </a:r>
            <a:r>
              <a:rPr lang="it-IT" sz="1800" b="0" i="0" dirty="0">
                <a:solidFill>
                  <a:srgbClr val="0C143A"/>
                </a:solidFill>
                <a:effectLst/>
                <a:latin typeface="Arial" panose="020B0604020202020204" pitchFamily="34" charset="0"/>
                <a:cs typeface="Arial" panose="020B0604020202020204" pitchFamily="34" charset="0"/>
              </a:rPr>
              <a:t> dovuta a una </a:t>
            </a:r>
            <a:r>
              <a:rPr lang="it-IT" sz="1800" b="1" i="0" dirty="0">
                <a:solidFill>
                  <a:srgbClr val="0C143A"/>
                </a:solidFill>
                <a:effectLst/>
                <a:latin typeface="Arial" panose="020B0604020202020204" pitchFamily="34" charset="0"/>
                <a:cs typeface="Arial" panose="020B0604020202020204" pitchFamily="34" charset="0"/>
              </a:rPr>
              <a:t>lesione</a:t>
            </a:r>
            <a:r>
              <a:rPr lang="it-IT" sz="1800" b="0" i="0" dirty="0">
                <a:solidFill>
                  <a:srgbClr val="0C143A"/>
                </a:solidFill>
                <a:effectLst/>
                <a:latin typeface="Arial" panose="020B0604020202020204" pitchFamily="34" charset="0"/>
                <a:cs typeface="Arial" panose="020B0604020202020204" pitchFamily="34" charset="0"/>
              </a:rPr>
              <a:t> rapidamente progressiva del </a:t>
            </a:r>
            <a:r>
              <a:rPr lang="it-IT" sz="1800" b="1" i="0" dirty="0">
                <a:solidFill>
                  <a:srgbClr val="0C143A"/>
                </a:solidFill>
                <a:effectLst/>
                <a:latin typeface="Arial" panose="020B0604020202020204" pitchFamily="34" charset="0"/>
                <a:cs typeface="Arial" panose="020B0604020202020204" pitchFamily="34" charset="0"/>
              </a:rPr>
              <a:t>nervo</a:t>
            </a:r>
            <a:r>
              <a:rPr lang="it-IT" sz="1800" b="0" i="0" dirty="0">
                <a:solidFill>
                  <a:srgbClr val="0C143A"/>
                </a:solidFill>
                <a:effectLst/>
                <a:latin typeface="Arial" panose="020B0604020202020204" pitchFamily="34" charset="0"/>
                <a:cs typeface="Arial" panose="020B0604020202020204" pitchFamily="34" charset="0"/>
              </a:rPr>
              <a:t> che il più delle volte è dovuta a una </a:t>
            </a:r>
            <a:r>
              <a:rPr lang="it-IT" sz="1800" b="1" i="0" dirty="0" smtClean="0">
                <a:solidFill>
                  <a:srgbClr val="0C143A"/>
                </a:solidFill>
                <a:effectLst/>
                <a:latin typeface="Arial" panose="020B0604020202020204" pitchFamily="34" charset="0"/>
                <a:cs typeface="Arial" panose="020B0604020202020204" pitchFamily="34" charset="0"/>
              </a:rPr>
              <a:t>demielinizzazione</a:t>
            </a:r>
            <a:r>
              <a:rPr lang="it-IT" sz="1800" b="0" i="0" dirty="0">
                <a:solidFill>
                  <a:srgbClr val="0C143A"/>
                </a:solidFill>
                <a:effectLst/>
                <a:latin typeface="Arial" panose="020B0604020202020204" pitchFamily="34" charset="0"/>
                <a:cs typeface="Arial" panose="020B0604020202020204" pitchFamily="34" charset="0"/>
              </a:rPr>
              <a:t> (perdita delle guaine mieliniche che rivestono le fibre nervose). Nelle forme più gravi si ha anche la degenerazione secondaria degli assoni (il prolungamento dei neuroni) mentre in alcuni pazienti la degenerazione assonale è precoce e compare invece della demielinizzazione</a:t>
            </a:r>
            <a:r>
              <a:rPr lang="it-IT" sz="1800" b="0" i="0" dirty="0" smtClean="0">
                <a:solidFill>
                  <a:srgbClr val="0C143A"/>
                </a:solidFill>
                <a:effectLst/>
                <a:latin typeface="Arial" panose="020B0604020202020204" pitchFamily="34" charset="0"/>
                <a:cs typeface="Arial" panose="020B0604020202020204" pitchFamily="34" charset="0"/>
              </a:rPr>
              <a:t>.</a:t>
            </a:r>
            <a:endParaRPr lang="it-IT" sz="1800" dirty="0">
              <a:effectLst/>
              <a:latin typeface="Arial" panose="020B0604020202020204" pitchFamily="34" charset="0"/>
              <a:cs typeface="Arial" panose="020B0604020202020204" pitchFamily="34" charset="0"/>
            </a:endParaRPr>
          </a:p>
          <a:p>
            <a:pPr marL="0" indent="0" algn="just" rtl="0">
              <a:lnSpc>
                <a:spcPct val="170000"/>
              </a:lnSpc>
              <a:buNone/>
            </a:pPr>
            <a:r>
              <a:rPr lang="it-IT" sz="1800" dirty="0">
                <a:effectLst/>
                <a:latin typeface="Arial" panose="020B0604020202020204" pitchFamily="34" charset="0"/>
              </a:rPr>
              <a:t>Differenze geografiche e stagionali significative nella prevalenza della componente eziologica. </a:t>
            </a:r>
          </a:p>
          <a:p>
            <a:pPr marL="0" indent="0" algn="just" rtl="0">
              <a:lnSpc>
                <a:spcPct val="170000"/>
              </a:lnSpc>
              <a:buNone/>
            </a:pPr>
            <a:r>
              <a:rPr lang="it-IT" sz="1800" dirty="0">
                <a:latin typeface="Arial" panose="020B0604020202020204" pitchFamily="34" charset="0"/>
              </a:rPr>
              <a:t>L</a:t>
            </a:r>
            <a:r>
              <a:rPr lang="it-IT" sz="1800" dirty="0">
                <a:effectLst/>
                <a:latin typeface="Arial" panose="020B0604020202020204" pitchFamily="34" charset="0"/>
              </a:rPr>
              <a:t>e condizioni di salute e l’età sono fattori predisponenti l’insorgenza di malattie </a:t>
            </a:r>
            <a:r>
              <a:rPr lang="it-IT" sz="1800" dirty="0" smtClean="0">
                <a:effectLst/>
                <a:latin typeface="Arial" panose="020B0604020202020204" pitchFamily="34" charset="0"/>
              </a:rPr>
              <a:t>gastroenteriche</a:t>
            </a:r>
            <a:endParaRPr lang="it-IT" sz="1800" dirty="0">
              <a:effectLst/>
              <a:latin typeface="Arial" panose="020B0604020202020204" pitchFamily="34" charset="0"/>
            </a:endParaRPr>
          </a:p>
          <a:p>
            <a:pPr marL="0" indent="0" algn="just" rtl="0">
              <a:lnSpc>
                <a:spcPct val="170000"/>
              </a:lnSpc>
              <a:buNone/>
            </a:pPr>
            <a:r>
              <a:rPr lang="it-IT" sz="1800" dirty="0">
                <a:effectLst/>
                <a:latin typeface="Arial" panose="020B0604020202020204" pitchFamily="34" charset="0"/>
              </a:rPr>
              <a:t>A maggior rischio d’infezione sono bambini di età inferiore a 5 anni, anziani (età superiore a 60 anni), portatori di malattie croniche (diabete), gravide, malati di AIDS e in generale da tutti i soggetti immuno-compromessi</a:t>
            </a:r>
          </a:p>
          <a:p>
            <a:pPr marL="0" indent="0" rtl="0">
              <a:buNone/>
            </a:pPr>
            <a:endParaRPr lang="it-IT" sz="1800" dirty="0">
              <a:effectLst/>
              <a:latin typeface="Arial" panose="020B0604020202020204" pitchFamily="34" charset="0"/>
            </a:endParaRPr>
          </a:p>
          <a:p>
            <a:pPr marL="0" indent="0">
              <a:buNone/>
            </a:pPr>
            <a:r>
              <a:rPr lang="it-IT" sz="1800" b="0" i="0" dirty="0">
                <a:solidFill>
                  <a:srgbClr val="000000"/>
                </a:solidFill>
                <a:effectLst/>
                <a:latin typeface="Arial" panose="020B0604020202020204" pitchFamily="34" charset="0"/>
              </a:rPr>
              <a:t/>
            </a:r>
            <a:br>
              <a:rPr lang="it-IT" sz="1800" b="0" i="0" dirty="0">
                <a:solidFill>
                  <a:srgbClr val="000000"/>
                </a:solidFill>
                <a:effectLst/>
                <a:latin typeface="Arial" panose="020B0604020202020204" pitchFamily="34" charset="0"/>
              </a:rPr>
            </a:br>
            <a:endParaRPr lang="it-IT" sz="1800" dirty="0"/>
          </a:p>
        </p:txBody>
      </p:sp>
    </p:spTree>
    <p:extLst>
      <p:ext uri="{BB962C8B-B14F-4D97-AF65-F5344CB8AC3E}">
        <p14:creationId xmlns="" xmlns:p14="http://schemas.microsoft.com/office/powerpoint/2010/main" val="3845170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4888AD6E-BD23-E4B7-7EBE-7AC159B234AB}"/>
              </a:ext>
            </a:extLst>
          </p:cNvPr>
          <p:cNvSpPr>
            <a:spLocks noGrp="1"/>
          </p:cNvSpPr>
          <p:nvPr>
            <p:ph idx="1"/>
          </p:nvPr>
        </p:nvSpPr>
        <p:spPr>
          <a:xfrm>
            <a:off x="838200" y="212035"/>
            <a:ext cx="10515600" cy="6334538"/>
          </a:xfrm>
        </p:spPr>
        <p:txBody>
          <a:bodyPr>
            <a:normAutofit lnSpcReduction="10000"/>
          </a:bodyPr>
          <a:lstStyle/>
          <a:p>
            <a:pPr marL="0" indent="0" algn="ctr" rtl="0">
              <a:lnSpc>
                <a:spcPct val="100000"/>
              </a:lnSpc>
              <a:buNone/>
            </a:pPr>
            <a:r>
              <a:rPr lang="it-IT" sz="3200" b="1" dirty="0" smtClean="0">
                <a:effectLst/>
                <a:latin typeface="Arial" panose="020B0604020202020204" pitchFamily="34" charset="0"/>
              </a:rPr>
              <a:t>Enteropatie </a:t>
            </a:r>
            <a:r>
              <a:rPr lang="it-IT" sz="3200" b="1" dirty="0">
                <a:effectLst/>
                <a:latin typeface="Arial" panose="020B0604020202020204" pitchFamily="34" charset="0"/>
              </a:rPr>
              <a:t>infettive differenziate</a:t>
            </a:r>
          </a:p>
          <a:p>
            <a:pPr marL="0" indent="0" algn="just" rtl="0">
              <a:lnSpc>
                <a:spcPct val="100000"/>
              </a:lnSpc>
              <a:buNone/>
            </a:pPr>
            <a:endParaRPr lang="it-IT" dirty="0">
              <a:effectLst/>
              <a:latin typeface="Arial" panose="020B0604020202020204" pitchFamily="34" charset="0"/>
            </a:endParaRPr>
          </a:p>
          <a:p>
            <a:pPr marL="0" indent="0" algn="just" rtl="0">
              <a:lnSpc>
                <a:spcPct val="100000"/>
              </a:lnSpc>
              <a:buNone/>
            </a:pPr>
            <a:r>
              <a:rPr lang="it-IT" dirty="0">
                <a:effectLst/>
                <a:latin typeface="Arial" panose="020B0604020202020204" pitchFamily="34" charset="0"/>
              </a:rPr>
              <a:t>a) Le condizioni cliniche della popolazione coinvolta (immunodepressi, AIDS, malati affetti da malattie croniche debilitanti, tossicodipendenti, neonati, bambini e anziani),</a:t>
            </a:r>
          </a:p>
          <a:p>
            <a:pPr marL="0" indent="0" algn="just" rtl="0">
              <a:lnSpc>
                <a:spcPct val="100000"/>
              </a:lnSpc>
              <a:buNone/>
            </a:pPr>
            <a:endParaRPr lang="it-IT" dirty="0">
              <a:effectLst/>
              <a:latin typeface="Arial" panose="020B0604020202020204" pitchFamily="34" charset="0"/>
            </a:endParaRPr>
          </a:p>
          <a:p>
            <a:pPr marL="0" indent="0" algn="just" rtl="0">
              <a:lnSpc>
                <a:spcPct val="100000"/>
              </a:lnSpc>
              <a:buNone/>
            </a:pPr>
            <a:r>
              <a:rPr lang="it-IT" dirty="0">
                <a:effectLst/>
                <a:latin typeface="Arial" panose="020B0604020202020204" pitchFamily="34" charset="0"/>
              </a:rPr>
              <a:t>b) le condizioni ambientali che le favoriscono (diarree dei viaggiatori),</a:t>
            </a:r>
          </a:p>
          <a:p>
            <a:pPr marL="0" indent="0" algn="just" rtl="0">
              <a:lnSpc>
                <a:spcPct val="100000"/>
              </a:lnSpc>
              <a:buNone/>
            </a:pPr>
            <a:endParaRPr lang="it-IT" dirty="0">
              <a:effectLst/>
              <a:latin typeface="Arial" panose="020B0604020202020204" pitchFamily="34" charset="0"/>
            </a:endParaRPr>
          </a:p>
          <a:p>
            <a:pPr marL="0" indent="0" algn="just" rtl="0">
              <a:lnSpc>
                <a:spcPct val="100000"/>
              </a:lnSpc>
              <a:buNone/>
            </a:pPr>
            <a:r>
              <a:rPr lang="it-IT" dirty="0">
                <a:effectLst/>
                <a:latin typeface="Arial" panose="020B0604020202020204" pitchFamily="34" charset="0"/>
              </a:rPr>
              <a:t>c) le sedi in cui si manifestano Enteropatie nosocomiali: AAD antibiotic-associated diarrea; CDAD: clostridium difficile associated disease; AAPMC: antibiotic-associate dpseudo-membranouscolitis).</a:t>
            </a:r>
          </a:p>
          <a:p>
            <a:pPr marL="0" indent="0" algn="just" rtl="0">
              <a:lnSpc>
                <a:spcPct val="100000"/>
              </a:lnSpc>
              <a:buNone/>
            </a:pPr>
            <a:endParaRPr lang="it-IT" dirty="0">
              <a:effectLst/>
              <a:latin typeface="Arial" panose="020B0604020202020204" pitchFamily="34" charset="0"/>
            </a:endParaRPr>
          </a:p>
          <a:p>
            <a:pPr marL="0" indent="0" rtl="0">
              <a:buNone/>
            </a:pPr>
            <a:endParaRPr lang="it-IT" dirty="0">
              <a:effectLst/>
              <a:latin typeface="Arial" panose="020B0604020202020204" pitchFamily="34" charset="0"/>
            </a:endParaRPr>
          </a:p>
        </p:txBody>
      </p:sp>
    </p:spTree>
    <p:extLst>
      <p:ext uri="{BB962C8B-B14F-4D97-AF65-F5344CB8AC3E}">
        <p14:creationId xmlns="" xmlns:p14="http://schemas.microsoft.com/office/powerpoint/2010/main" val="3564414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CB0BDC6-9F7F-EF80-8E73-EED61197EBF2}"/>
              </a:ext>
            </a:extLst>
          </p:cNvPr>
          <p:cNvSpPr>
            <a:spLocks noGrp="1"/>
          </p:cNvSpPr>
          <p:nvPr>
            <p:ph type="title"/>
          </p:nvPr>
        </p:nvSpPr>
        <p:spPr>
          <a:xfrm>
            <a:off x="838200" y="91441"/>
            <a:ext cx="10515600" cy="708660"/>
          </a:xfrm>
        </p:spPr>
        <p:txBody>
          <a:bodyPr>
            <a:normAutofit/>
          </a:bodyPr>
          <a:lstStyle/>
          <a:p>
            <a:pPr algn="ctr"/>
            <a:r>
              <a:rPr lang="it-IT" sz="2000" b="1" dirty="0">
                <a:latin typeface="Arial" panose="020B0604020202020204" pitchFamily="34" charset="0"/>
                <a:cs typeface="Arial" panose="020B0604020202020204" pitchFamily="34" charset="0"/>
              </a:rPr>
              <a:t>MALATTIE </a:t>
            </a:r>
            <a:r>
              <a:rPr lang="it-IT" sz="2000" b="1" dirty="0" smtClean="0">
                <a:latin typeface="Arial" panose="020B0604020202020204" pitchFamily="34" charset="0"/>
                <a:cs typeface="Arial" panose="020B0604020202020204" pitchFamily="34" charset="0"/>
              </a:rPr>
              <a:t>  FUNZIONALI   GASTROENTEROLOGICHE</a:t>
            </a:r>
            <a:endParaRPr lang="it-IT" sz="20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8D46A530-59B0-37E0-1929-5AD6CB145B7B}"/>
              </a:ext>
            </a:extLst>
          </p:cNvPr>
          <p:cNvSpPr>
            <a:spLocks noGrp="1"/>
          </p:cNvSpPr>
          <p:nvPr>
            <p:ph idx="1"/>
          </p:nvPr>
        </p:nvSpPr>
        <p:spPr>
          <a:xfrm>
            <a:off x="838200" y="800100"/>
            <a:ext cx="10515600" cy="5786230"/>
          </a:xfrm>
        </p:spPr>
        <p:txBody>
          <a:bodyPr>
            <a:normAutofit lnSpcReduction="10000"/>
          </a:bodyPr>
          <a:lstStyle/>
          <a:p>
            <a:pPr marL="0" indent="0" algn="just">
              <a:buNone/>
            </a:pPr>
            <a:r>
              <a:rPr lang="it-IT" sz="2000" dirty="0">
                <a:latin typeface="Arial" panose="020B0604020202020204" pitchFamily="34" charset="0"/>
                <a:cs typeface="Arial" panose="020B0604020202020204" pitchFamily="34" charset="0"/>
              </a:rPr>
              <a:t>In Medicina si definiscono funzionali quei disturbi e sintomi che non siano riconducibili ad un substrato organico alterato con una patologia documentata.</a:t>
            </a:r>
          </a:p>
          <a:p>
            <a:pPr marL="0" indent="0" algn="just">
              <a:lnSpc>
                <a:spcPct val="100000"/>
              </a:lnSpc>
              <a:buNone/>
            </a:pPr>
            <a:r>
              <a:rPr lang="it-IT" sz="2200" dirty="0">
                <a:latin typeface="Arial" panose="020B0604020202020204" pitchFamily="34" charset="0"/>
                <a:cs typeface="Arial" panose="020B0604020202020204" pitchFamily="34" charset="0"/>
              </a:rPr>
              <a:t>L’apparato gastroenterico viene convenzionalmente suddiviso in tre tratti: </a:t>
            </a:r>
          </a:p>
          <a:p>
            <a:pPr marL="0" indent="0" algn="just">
              <a:lnSpc>
                <a:spcPct val="100000"/>
              </a:lnSpc>
              <a:buNone/>
            </a:pPr>
            <a:r>
              <a:rPr lang="it-IT" sz="2200" b="1" dirty="0">
                <a:latin typeface="Arial" panose="020B0604020202020204" pitchFamily="34" charset="0"/>
                <a:cs typeface="Arial" panose="020B0604020202020204" pitchFamily="34" charset="0"/>
              </a:rPr>
              <a:t>“superiore”: </a:t>
            </a:r>
            <a:r>
              <a:rPr lang="it-IT" sz="2200" dirty="0">
                <a:latin typeface="Arial" panose="020B0604020202020204" pitchFamily="34" charset="0"/>
                <a:cs typeface="Arial" panose="020B0604020202020204" pitchFamily="34" charset="0"/>
              </a:rPr>
              <a:t>composto da esofago, stomaco e parte del duodeno</a:t>
            </a:r>
          </a:p>
          <a:p>
            <a:pPr marL="0" indent="0" algn="just">
              <a:lnSpc>
                <a:spcPct val="100000"/>
              </a:lnSpc>
              <a:buNone/>
            </a:pPr>
            <a:r>
              <a:rPr lang="it-IT" sz="2200" b="1" dirty="0">
                <a:latin typeface="Arial" panose="020B0604020202020204" pitchFamily="34" charset="0"/>
                <a:cs typeface="Arial" panose="020B0604020202020204" pitchFamily="34" charset="0"/>
              </a:rPr>
              <a:t>“intermedio” :</a:t>
            </a:r>
            <a:r>
              <a:rPr lang="it-IT" sz="2200" dirty="0">
                <a:latin typeface="Arial" panose="020B0604020202020204" pitchFamily="34" charset="0"/>
                <a:cs typeface="Arial" panose="020B0604020202020204" pitchFamily="34" charset="0"/>
              </a:rPr>
              <a:t>(o intestino tenue) formato da duodeno, digiuno e ileo </a:t>
            </a:r>
          </a:p>
          <a:p>
            <a:pPr marL="0" indent="0" algn="just">
              <a:lnSpc>
                <a:spcPct val="100000"/>
              </a:lnSpc>
              <a:buNone/>
            </a:pPr>
            <a:r>
              <a:rPr lang="it-IT" sz="2200" dirty="0">
                <a:latin typeface="Arial" panose="020B0604020202020204" pitchFamily="34" charset="0"/>
                <a:cs typeface="Arial" panose="020B0604020202020204" pitchFamily="34" charset="0"/>
              </a:rPr>
              <a:t> </a:t>
            </a:r>
            <a:r>
              <a:rPr lang="it-IT" sz="2200" b="1" dirty="0">
                <a:latin typeface="Arial" panose="020B0604020202020204" pitchFamily="34" charset="0"/>
                <a:cs typeface="Arial" panose="020B0604020202020204" pitchFamily="34" charset="0"/>
              </a:rPr>
              <a:t>“inferiore”: </a:t>
            </a:r>
            <a:r>
              <a:rPr lang="it-IT" sz="2200" dirty="0">
                <a:latin typeface="Arial" panose="020B0604020202020204" pitchFamily="34" charset="0"/>
                <a:cs typeface="Arial" panose="020B0604020202020204" pitchFamily="34" charset="0"/>
              </a:rPr>
              <a:t>formato da cieco, colon e retto.</a:t>
            </a:r>
          </a:p>
          <a:p>
            <a:pPr marL="0" indent="0" algn="just">
              <a:lnSpc>
                <a:spcPct val="100000"/>
              </a:lnSpc>
              <a:buNone/>
            </a:pPr>
            <a:r>
              <a:rPr lang="it-IT" sz="2200" dirty="0">
                <a:latin typeface="Arial" panose="020B0604020202020204" pitchFamily="34" charset="0"/>
                <a:cs typeface="Arial" panose="020B0604020202020204" pitchFamily="34" charset="0"/>
              </a:rPr>
              <a:t>Anche i disturbi funzionali vengono distinti a seconda del tratto interessato. Se riguardano il tratto gastroenterico superiore, sono definiti con il termine di </a:t>
            </a:r>
            <a:r>
              <a:rPr lang="it-IT" sz="2200" b="1" dirty="0">
                <a:latin typeface="Arial" panose="020B0604020202020204" pitchFamily="34" charset="0"/>
                <a:cs typeface="Arial" panose="020B0604020202020204" pitchFamily="34" charset="0"/>
              </a:rPr>
              <a:t>“dispepsia”</a:t>
            </a:r>
            <a:r>
              <a:rPr lang="it-IT" sz="2200" dirty="0">
                <a:latin typeface="Arial" panose="020B0604020202020204" pitchFamily="34" charset="0"/>
                <a:cs typeface="Arial" panose="020B0604020202020204" pitchFamily="34" charset="0"/>
              </a:rPr>
              <a:t>.</a:t>
            </a:r>
            <a:r>
              <a:rPr lang="it-IT" sz="2200" b="1" dirty="0">
                <a:latin typeface="Arial" panose="020B0604020202020204" pitchFamily="34" charset="0"/>
                <a:cs typeface="Arial" panose="020B0604020202020204" pitchFamily="34" charset="0"/>
              </a:rPr>
              <a:t> </a:t>
            </a:r>
            <a:endParaRPr lang="it-IT" sz="2200" b="1" dirty="0" smtClean="0">
              <a:latin typeface="Arial" panose="020B0604020202020204" pitchFamily="34" charset="0"/>
              <a:cs typeface="Arial" panose="020B0604020202020204" pitchFamily="34" charset="0"/>
            </a:endParaRPr>
          </a:p>
          <a:p>
            <a:pPr marL="0" indent="0" algn="just">
              <a:lnSpc>
                <a:spcPct val="100000"/>
              </a:lnSpc>
              <a:buNone/>
            </a:pPr>
            <a:r>
              <a:rPr lang="it-IT" sz="2200" dirty="0" smtClean="0">
                <a:latin typeface="Arial" panose="020B0604020202020204" pitchFamily="34" charset="0"/>
                <a:cs typeface="Arial" panose="020B0604020202020204" pitchFamily="34" charset="0"/>
              </a:rPr>
              <a:t>Gli </a:t>
            </a:r>
            <a:r>
              <a:rPr lang="it-IT" sz="2200" dirty="0">
                <a:latin typeface="Arial" panose="020B0604020202020204" pitchFamily="34" charset="0"/>
                <a:cs typeface="Arial" panose="020B0604020202020204" pitchFamily="34" charset="0"/>
              </a:rPr>
              <a:t>esami diagnostici vanno effettuati, per sapere se trattasi di </a:t>
            </a:r>
            <a:r>
              <a:rPr lang="it-IT" sz="2200" u="sng" dirty="0">
                <a:latin typeface="Arial" panose="020B0604020202020204" pitchFamily="34" charset="0"/>
                <a:cs typeface="Arial" panose="020B0604020202020204" pitchFamily="34" charset="0"/>
              </a:rPr>
              <a:t>dispepsia secondaria </a:t>
            </a:r>
            <a:r>
              <a:rPr lang="it-IT" sz="2200" dirty="0">
                <a:latin typeface="Arial" panose="020B0604020202020204" pitchFamily="34" charset="0"/>
                <a:cs typeface="Arial" panose="020B0604020202020204" pitchFamily="34" charset="0"/>
              </a:rPr>
              <a:t>ad una patologia organica o di una </a:t>
            </a:r>
            <a:r>
              <a:rPr lang="it-IT" sz="2200" u="sng" dirty="0">
                <a:latin typeface="Arial" panose="020B0604020202020204" pitchFamily="34" charset="0"/>
                <a:cs typeface="Arial" panose="020B0604020202020204" pitchFamily="34" charset="0"/>
              </a:rPr>
              <a:t>dispepsia essenziale o funzionale</a:t>
            </a:r>
            <a:r>
              <a:rPr lang="it-IT" sz="2200" dirty="0">
                <a:latin typeface="Arial" panose="020B0604020202020204" pitchFamily="34" charset="0"/>
                <a:cs typeface="Arial" panose="020B0604020202020204" pitchFamily="34" charset="0"/>
              </a:rPr>
              <a:t>. </a:t>
            </a:r>
          </a:p>
          <a:p>
            <a:pPr marL="0" indent="0" algn="just">
              <a:lnSpc>
                <a:spcPct val="100000"/>
              </a:lnSpc>
              <a:buNone/>
            </a:pPr>
            <a:r>
              <a:rPr lang="it-IT" sz="2200" u="sng" dirty="0">
                <a:latin typeface="Arial" panose="020B0604020202020204" pitchFamily="34" charset="0"/>
                <a:cs typeface="Arial" panose="020B0604020202020204" pitchFamily="34" charset="0"/>
              </a:rPr>
              <a:t>Le indagini di primo livello sono</a:t>
            </a:r>
            <a:r>
              <a:rPr lang="it-IT" sz="2200" dirty="0">
                <a:latin typeface="Arial" panose="020B0604020202020204" pitchFamily="34" charset="0"/>
                <a:cs typeface="Arial" panose="020B0604020202020204" pitchFamily="34" charset="0"/>
              </a:rPr>
              <a:t>: gli esami del sangue e delle feci, la gastroscopia e l’ecografia addominale. </a:t>
            </a:r>
          </a:p>
          <a:p>
            <a:pPr marL="0" indent="0" algn="just">
              <a:lnSpc>
                <a:spcPct val="100000"/>
              </a:lnSpc>
              <a:buNone/>
            </a:pPr>
            <a:r>
              <a:rPr lang="it-IT" sz="2200" u="sng" dirty="0">
                <a:latin typeface="Arial" panose="020B0604020202020204" pitchFamily="34" charset="0"/>
                <a:cs typeface="Arial" panose="020B0604020202020204" pitchFamily="34" charset="0"/>
              </a:rPr>
              <a:t>Quelle di secondo livello </a:t>
            </a:r>
            <a:r>
              <a:rPr lang="it-IT" sz="2200" dirty="0">
                <a:latin typeface="Arial" panose="020B0604020202020204" pitchFamily="34" charset="0"/>
                <a:cs typeface="Arial" panose="020B0604020202020204" pitchFamily="34" charset="0"/>
              </a:rPr>
              <a:t>comprendono indagini di fisiopatologia digestiva, come la manometria esofagea e la pH-</a:t>
            </a:r>
            <a:r>
              <a:rPr lang="it-IT" sz="2200" dirty="0" err="1">
                <a:latin typeface="Arial" panose="020B0604020202020204" pitchFamily="34" charset="0"/>
                <a:cs typeface="Arial" panose="020B0604020202020204" pitchFamily="34" charset="0"/>
              </a:rPr>
              <a:t>metria</a:t>
            </a:r>
            <a:r>
              <a:rPr lang="it-IT" sz="2200" dirty="0">
                <a:latin typeface="Arial" panose="020B0604020202020204" pitchFamily="34" charset="0"/>
                <a:cs typeface="Arial" panose="020B0604020202020204" pitchFamily="34" charset="0"/>
              </a:rPr>
              <a:t>.</a:t>
            </a:r>
          </a:p>
        </p:txBody>
      </p:sp>
    </p:spTree>
    <p:extLst>
      <p:ext uri="{BB962C8B-B14F-4D97-AF65-F5344CB8AC3E}">
        <p14:creationId xmlns="" xmlns:p14="http://schemas.microsoft.com/office/powerpoint/2010/main" val="434904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030743C-0431-6DA9-3C8D-692CC895F385}"/>
              </a:ext>
            </a:extLst>
          </p:cNvPr>
          <p:cNvSpPr>
            <a:spLocks noGrp="1"/>
          </p:cNvSpPr>
          <p:nvPr>
            <p:ph type="title"/>
          </p:nvPr>
        </p:nvSpPr>
        <p:spPr>
          <a:xfrm>
            <a:off x="838200" y="121921"/>
            <a:ext cx="10515600" cy="656555"/>
          </a:xfrm>
        </p:spPr>
        <p:txBody>
          <a:bodyPr>
            <a:normAutofit/>
          </a:bodyPr>
          <a:lstStyle/>
          <a:p>
            <a:pPr algn="ctr"/>
            <a:r>
              <a:rPr lang="it-IT" sz="2000" b="1" i="0" dirty="0">
                <a:solidFill>
                  <a:srgbClr val="000000"/>
                </a:solidFill>
                <a:effectLst/>
                <a:latin typeface="Arial" panose="020B0604020202020204" pitchFamily="34" charset="0"/>
                <a:cs typeface="Arial" panose="020B0604020202020204" pitchFamily="34" charset="0"/>
              </a:rPr>
              <a:t>CLOSTRIDIUM DIFFICILE</a:t>
            </a:r>
            <a:r>
              <a:rPr lang="it-IT" sz="2000" i="0" dirty="0">
                <a:solidFill>
                  <a:srgbClr val="000000"/>
                </a:solidFill>
                <a:effectLst/>
                <a:latin typeface="Arial" panose="020B0604020202020204" pitchFamily="34" charset="0"/>
                <a:cs typeface="Arial" panose="020B0604020202020204" pitchFamily="34" charset="0"/>
              </a:rPr>
              <a:t/>
            </a:r>
            <a:br>
              <a:rPr lang="it-IT" sz="2000" i="0" dirty="0">
                <a:solidFill>
                  <a:srgbClr val="000000"/>
                </a:solidFill>
                <a:effectLst/>
                <a:latin typeface="Arial" panose="020B0604020202020204" pitchFamily="34" charset="0"/>
                <a:cs typeface="Arial" panose="020B0604020202020204" pitchFamily="34" charset="0"/>
              </a:rPr>
            </a:br>
            <a:endParaRPr lang="it-IT" sz="2000"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8371A8CB-E234-D297-121A-BFDE4B177DC6}"/>
              </a:ext>
            </a:extLst>
          </p:cNvPr>
          <p:cNvSpPr>
            <a:spLocks noGrp="1"/>
          </p:cNvSpPr>
          <p:nvPr>
            <p:ph idx="1"/>
          </p:nvPr>
        </p:nvSpPr>
        <p:spPr>
          <a:xfrm>
            <a:off x="0" y="778476"/>
            <a:ext cx="12192000" cy="6079524"/>
          </a:xfrm>
        </p:spPr>
        <p:txBody>
          <a:bodyPr>
            <a:normAutofit/>
          </a:bodyPr>
          <a:lstStyle/>
          <a:p>
            <a:pPr marL="0" indent="0" algn="just" fontAlgn="base">
              <a:lnSpc>
                <a:spcPct val="150000"/>
              </a:lnSpc>
              <a:buNone/>
            </a:pPr>
            <a:r>
              <a:rPr lang="it-IT" sz="1400" b="0" i="0" dirty="0">
                <a:solidFill>
                  <a:srgbClr val="3A3A3A"/>
                </a:solidFill>
                <a:effectLst/>
                <a:latin typeface="Arial" panose="020B0604020202020204" pitchFamily="34" charset="0"/>
                <a:cs typeface="Arial" panose="020B0604020202020204" pitchFamily="34" charset="0"/>
              </a:rPr>
              <a:t>Tra le </a:t>
            </a:r>
            <a:r>
              <a:rPr lang="it-IT" sz="1400" b="0" i="0" u="sng" dirty="0">
                <a:solidFill>
                  <a:srgbClr val="2A83C1"/>
                </a:solidFill>
                <a:effectLst/>
                <a:latin typeface="Arial" panose="020B0604020202020204" pitchFamily="34" charset="0"/>
                <a:cs typeface="Arial" panose="020B0604020202020204" pitchFamily="34" charset="0"/>
                <a:hlinkClick r:id="rId2"/>
              </a:rPr>
              <a:t>infezioni intestinali</a:t>
            </a:r>
            <a:r>
              <a:rPr lang="it-IT" sz="1400" b="0" i="0" dirty="0">
                <a:solidFill>
                  <a:srgbClr val="3A3A3A"/>
                </a:solidFill>
                <a:effectLst/>
                <a:latin typeface="Arial" panose="020B0604020202020204" pitchFamily="34" charset="0"/>
                <a:cs typeface="Arial" panose="020B0604020202020204" pitchFamily="34" charset="0"/>
              </a:rPr>
              <a:t> causate da batteri, quella del Clostridium difficile si connota per la presenza del saprofita all’interno del tratto intestinale degli animali domestici e dell’uomo.</a:t>
            </a:r>
          </a:p>
          <a:p>
            <a:pPr marL="0" indent="0" algn="just" fontAlgn="base">
              <a:lnSpc>
                <a:spcPct val="150000"/>
              </a:lnSpc>
              <a:buNone/>
            </a:pPr>
            <a:r>
              <a:rPr lang="it-IT" sz="1400" b="0" i="0" dirty="0">
                <a:solidFill>
                  <a:srgbClr val="3A3A3A"/>
                </a:solidFill>
                <a:effectLst/>
                <a:latin typeface="Arial" panose="020B0604020202020204" pitchFamily="34" charset="0"/>
                <a:cs typeface="Arial" panose="020B0604020202020204" pitchFamily="34" charset="0"/>
              </a:rPr>
              <a:t>Il termine saprofita (dal greco sapros marcio e phyton pianta) indica che si nutre di materia organica in decomposizione. Il micro-organismo non è patogeno e vive in simbiosi con l’organismo umano. Diventa patogeno in condizioni particolari, nei soggetti immuno-compromessi o per prolungate e multiple terapie antibiotiche. Queste terapie alterano il microbiota del colon e consentono al </a:t>
            </a:r>
            <a:r>
              <a:rPr lang="it-IT" sz="1400" b="0" i="0" u="sng" dirty="0">
                <a:solidFill>
                  <a:srgbClr val="2A83C1"/>
                </a:solidFill>
                <a:effectLst/>
                <a:latin typeface="Arial" panose="020B0604020202020204" pitchFamily="34" charset="0"/>
                <a:cs typeface="Arial" panose="020B0604020202020204" pitchFamily="34" charset="0"/>
                <a:hlinkClick r:id="rId3"/>
              </a:rPr>
              <a:t>Clostridium difficile</a:t>
            </a:r>
            <a:r>
              <a:rPr lang="it-IT" sz="1400" b="0" i="0" dirty="0">
                <a:solidFill>
                  <a:srgbClr val="3A3A3A"/>
                </a:solidFill>
                <a:effectLst/>
                <a:latin typeface="Arial" panose="020B0604020202020204" pitchFamily="34" charset="0"/>
                <a:cs typeface="Arial" panose="020B0604020202020204" pitchFamily="34" charset="0"/>
              </a:rPr>
              <a:t> di colonizzare nell’</a:t>
            </a:r>
            <a:r>
              <a:rPr lang="it-IT" sz="1400" b="0" i="0" u="sng" dirty="0">
                <a:solidFill>
                  <a:srgbClr val="2A83C1"/>
                </a:solidFill>
                <a:effectLst/>
                <a:latin typeface="Arial" panose="020B0604020202020204" pitchFamily="34" charset="0"/>
                <a:cs typeface="Arial" panose="020B0604020202020204" pitchFamily="34" charset="0"/>
                <a:hlinkClick r:id="rId4"/>
              </a:rPr>
              <a:t>intestino</a:t>
            </a:r>
            <a:r>
              <a:rPr lang="it-IT" sz="1400" b="0" i="0" dirty="0">
                <a:solidFill>
                  <a:srgbClr val="3A3A3A"/>
                </a:solidFill>
                <a:effectLst/>
                <a:latin typeface="Arial" panose="020B0604020202020204" pitchFamily="34" charset="0"/>
                <a:cs typeface="Arial" panose="020B0604020202020204" pitchFamily="34" charset="0"/>
              </a:rPr>
              <a:t>.</a:t>
            </a:r>
          </a:p>
          <a:p>
            <a:pPr marL="0" indent="0" algn="just" fontAlgn="base">
              <a:lnSpc>
                <a:spcPct val="150000"/>
              </a:lnSpc>
              <a:buNone/>
            </a:pPr>
            <a:r>
              <a:rPr lang="it-IT" sz="1400" b="0" i="0" dirty="0">
                <a:solidFill>
                  <a:srgbClr val="3A3A3A"/>
                </a:solidFill>
                <a:effectLst/>
                <a:latin typeface="Arial" panose="020B0604020202020204" pitchFamily="34" charset="0"/>
                <a:cs typeface="Arial" panose="020B0604020202020204" pitchFamily="34" charset="0"/>
              </a:rPr>
              <a:t>L’infezione da </a:t>
            </a:r>
            <a:r>
              <a:rPr lang="it-IT" sz="1400" b="1" i="0" dirty="0">
                <a:solidFill>
                  <a:srgbClr val="3A3A3A"/>
                </a:solidFill>
                <a:effectLst/>
                <a:latin typeface="Arial" panose="020B0604020202020204" pitchFamily="34" charset="0"/>
                <a:cs typeface="Arial" panose="020B0604020202020204" pitchFamily="34" charset="0"/>
              </a:rPr>
              <a:t>Clostridium difficile</a:t>
            </a:r>
            <a:r>
              <a:rPr lang="it-IT" sz="1400" b="0" i="0" dirty="0">
                <a:solidFill>
                  <a:srgbClr val="3A3A3A"/>
                </a:solidFill>
                <a:effectLst/>
                <a:latin typeface="Arial" panose="020B0604020202020204" pitchFamily="34" charset="0"/>
                <a:cs typeface="Arial" panose="020B0604020202020204" pitchFamily="34" charset="0"/>
              </a:rPr>
              <a:t> è prevalentemente ospedaliera e colpisce i pazienti più anziani.</a:t>
            </a:r>
          </a:p>
          <a:p>
            <a:pPr marL="0" indent="0" algn="just" fontAlgn="base">
              <a:lnSpc>
                <a:spcPct val="150000"/>
              </a:lnSpc>
              <a:buNone/>
            </a:pPr>
            <a:endParaRPr lang="it-IT" sz="1400" b="0" i="0" dirty="0">
              <a:solidFill>
                <a:srgbClr val="3A3A3A"/>
              </a:solidFill>
              <a:effectLst/>
              <a:latin typeface="Arial" panose="020B0604020202020204" pitchFamily="34" charset="0"/>
              <a:cs typeface="Arial" panose="020B0604020202020204" pitchFamily="34" charset="0"/>
            </a:endParaRPr>
          </a:p>
          <a:p>
            <a:pPr marL="0" indent="0">
              <a:lnSpc>
                <a:spcPct val="150000"/>
              </a:lnSpc>
              <a:buNone/>
            </a:pPr>
            <a:r>
              <a:rPr lang="it-IT" sz="1400" dirty="0">
                <a:latin typeface="Arial" panose="020B0604020202020204" pitchFamily="34" charset="0"/>
                <a:cs typeface="Arial" panose="020B0604020202020204" pitchFamily="34" charset="0"/>
              </a:rPr>
              <a:t/>
            </a:r>
            <a:br>
              <a:rPr lang="it-IT" sz="1400" dirty="0">
                <a:latin typeface="Arial" panose="020B0604020202020204" pitchFamily="34" charset="0"/>
                <a:cs typeface="Arial" panose="020B0604020202020204" pitchFamily="34" charset="0"/>
              </a:rPr>
            </a:br>
            <a:r>
              <a:rPr lang="it-IT" sz="2400" dirty="0">
                <a:latin typeface="Arial" panose="020B0604020202020204" pitchFamily="34" charset="0"/>
                <a:cs typeface="Arial" panose="020B0604020202020204" pitchFamily="34" charset="0"/>
              </a:rPr>
              <a:t>Bastoncini di Clostridium Difficile al </a:t>
            </a:r>
          </a:p>
          <a:p>
            <a:pPr marL="0" indent="0">
              <a:lnSpc>
                <a:spcPct val="150000"/>
              </a:lnSpc>
              <a:buNone/>
            </a:pPr>
            <a:r>
              <a:rPr lang="it-IT" sz="2400" dirty="0">
                <a:latin typeface="Arial" panose="020B0604020202020204" pitchFamily="34" charset="0"/>
                <a:cs typeface="Arial" panose="020B0604020202020204" pitchFamily="34" charset="0"/>
              </a:rPr>
              <a:t>       microscopio elettronico</a:t>
            </a:r>
            <a:endParaRPr lang="it-IT" sz="2400" b="0" i="0" dirty="0">
              <a:solidFill>
                <a:srgbClr val="3A3A3A"/>
              </a:solidFill>
              <a:effectLst/>
              <a:latin typeface="Arial" panose="020B0604020202020204" pitchFamily="34" charset="0"/>
              <a:cs typeface="Arial" panose="020B0604020202020204" pitchFamily="34" charset="0"/>
            </a:endParaRPr>
          </a:p>
          <a:p>
            <a:pPr marL="0" indent="0" algn="just">
              <a:lnSpc>
                <a:spcPct val="150000"/>
              </a:lnSpc>
              <a:buNone/>
            </a:pPr>
            <a:endParaRPr lang="it-IT" sz="2000" dirty="0">
              <a:latin typeface="Arial" panose="020B0604020202020204" pitchFamily="34" charset="0"/>
              <a:cs typeface="Arial" panose="020B0604020202020204" pitchFamily="34" charset="0"/>
            </a:endParaRPr>
          </a:p>
        </p:txBody>
      </p:sp>
      <p:pic>
        <p:nvPicPr>
          <p:cNvPr id="4" name="Immagine 3">
            <a:extLst>
              <a:ext uri="{FF2B5EF4-FFF2-40B4-BE49-F238E27FC236}">
                <a16:creationId xmlns="" xmlns:a16="http://schemas.microsoft.com/office/drawing/2014/main" id="{BF3F381D-5911-271E-C269-98E075339005}"/>
              </a:ext>
            </a:extLst>
          </p:cNvPr>
          <p:cNvPicPr>
            <a:picLocks noChangeAspect="1"/>
          </p:cNvPicPr>
          <p:nvPr/>
        </p:nvPicPr>
        <p:blipFill>
          <a:blip r:embed="rId5" cstate="print"/>
          <a:stretch>
            <a:fillRect/>
          </a:stretch>
        </p:blipFill>
        <p:spPr>
          <a:xfrm>
            <a:off x="5758250" y="3116478"/>
            <a:ext cx="6433750" cy="3741522"/>
          </a:xfrm>
          <a:prstGeom prst="rect">
            <a:avLst/>
          </a:prstGeom>
        </p:spPr>
      </p:pic>
    </p:spTree>
    <p:extLst>
      <p:ext uri="{BB962C8B-B14F-4D97-AF65-F5344CB8AC3E}">
        <p14:creationId xmlns="" xmlns:p14="http://schemas.microsoft.com/office/powerpoint/2010/main" val="2479221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D9B4A7D-6E1C-B6D7-5ADE-AF8CDB97A9B3}"/>
              </a:ext>
            </a:extLst>
          </p:cNvPr>
          <p:cNvSpPr>
            <a:spLocks noGrp="1"/>
          </p:cNvSpPr>
          <p:nvPr>
            <p:ph type="title"/>
          </p:nvPr>
        </p:nvSpPr>
        <p:spPr>
          <a:xfrm>
            <a:off x="838200" y="0"/>
            <a:ext cx="10515600" cy="543339"/>
          </a:xfrm>
        </p:spPr>
        <p:txBody>
          <a:bodyPr>
            <a:normAutofit/>
          </a:bodyPr>
          <a:lstStyle/>
          <a:p>
            <a:pPr algn="ctr"/>
            <a:r>
              <a:rPr lang="it-IT" sz="2000" b="1" i="0" dirty="0">
                <a:solidFill>
                  <a:srgbClr val="3A3A3A"/>
                </a:solidFill>
                <a:effectLst/>
                <a:latin typeface="Arial" panose="020B0604020202020204" pitchFamily="34" charset="0"/>
                <a:cs typeface="Arial" panose="020B0604020202020204" pitchFamily="34" charset="0"/>
              </a:rPr>
              <a:t>Sintomi</a:t>
            </a:r>
            <a:endParaRPr lang="it-IT" sz="2000" b="1" dirty="0">
              <a:latin typeface="Arial" panose="020B0604020202020204" pitchFamily="34" charset="0"/>
              <a:cs typeface="Arial" panose="020B0604020202020204" pitchFamily="34" charset="0"/>
            </a:endParaRPr>
          </a:p>
        </p:txBody>
      </p:sp>
      <p:sp>
        <p:nvSpPr>
          <p:cNvPr id="3" name="Segnaposto contenuto 2">
            <a:extLst>
              <a:ext uri="{FF2B5EF4-FFF2-40B4-BE49-F238E27FC236}">
                <a16:creationId xmlns="" xmlns:a16="http://schemas.microsoft.com/office/drawing/2014/main" id="{81DB3DBC-CE28-1720-CB72-0A443BD92368}"/>
              </a:ext>
            </a:extLst>
          </p:cNvPr>
          <p:cNvSpPr>
            <a:spLocks noGrp="1"/>
          </p:cNvSpPr>
          <p:nvPr>
            <p:ph idx="1"/>
          </p:nvPr>
        </p:nvSpPr>
        <p:spPr>
          <a:xfrm>
            <a:off x="0" y="543340"/>
            <a:ext cx="12192000" cy="6228164"/>
          </a:xfrm>
        </p:spPr>
        <p:txBody>
          <a:bodyPr>
            <a:normAutofit/>
          </a:bodyPr>
          <a:lstStyle/>
          <a:p>
            <a:pPr algn="just" fontAlgn="base"/>
            <a:r>
              <a:rPr lang="it-IT" sz="1800" b="0" i="0" dirty="0">
                <a:solidFill>
                  <a:srgbClr val="3A3A3A"/>
                </a:solidFill>
                <a:effectLst/>
                <a:latin typeface="Arial" panose="020B0604020202020204" pitchFamily="34" charset="0"/>
                <a:cs typeface="Arial" panose="020B0604020202020204" pitchFamily="34" charset="0"/>
              </a:rPr>
              <a:t>Il </a:t>
            </a:r>
            <a:r>
              <a:rPr lang="it-IT" sz="1800" b="1" i="0" dirty="0">
                <a:solidFill>
                  <a:srgbClr val="3A3A3A"/>
                </a:solidFill>
                <a:effectLst/>
                <a:latin typeface="Arial" panose="020B0604020202020204" pitchFamily="34" charset="0"/>
                <a:cs typeface="Arial" panose="020B0604020202020204" pitchFamily="34" charset="0"/>
              </a:rPr>
              <a:t>Clostridium difficile</a:t>
            </a:r>
            <a:r>
              <a:rPr lang="it-IT" sz="1800" b="0" i="0" dirty="0">
                <a:solidFill>
                  <a:srgbClr val="3A3A3A"/>
                </a:solidFill>
                <a:effectLst/>
                <a:latin typeface="Arial" panose="020B0604020202020204" pitchFamily="34" charset="0"/>
                <a:cs typeface="Arial" panose="020B0604020202020204" pitchFamily="34" charset="0"/>
              </a:rPr>
              <a:t> causa una colite grave, chiamata pseudomembranosa, con necrosi tissutale estesa, che inizia nel retto e </a:t>
            </a:r>
            <a:r>
              <a:rPr lang="it-IT" sz="1800" b="0" i="0" dirty="0" smtClean="0">
                <a:solidFill>
                  <a:srgbClr val="3A3A3A"/>
                </a:solidFill>
                <a:effectLst/>
                <a:latin typeface="Arial" panose="020B0604020202020204" pitchFamily="34" charset="0"/>
                <a:cs typeface="Arial" panose="020B0604020202020204" pitchFamily="34" charset="0"/>
              </a:rPr>
              <a:t>nel sigma, </a:t>
            </a:r>
            <a:r>
              <a:rPr lang="it-IT" sz="1800" b="0" i="0" dirty="0">
                <a:solidFill>
                  <a:srgbClr val="3A3A3A"/>
                </a:solidFill>
                <a:effectLst/>
                <a:latin typeface="Arial" panose="020B0604020202020204" pitchFamily="34" charset="0"/>
                <a:cs typeface="Arial" panose="020B0604020202020204" pitchFamily="34" charset="0"/>
              </a:rPr>
              <a:t>si </a:t>
            </a:r>
            <a:r>
              <a:rPr lang="it-IT" sz="1800" b="0" i="0" dirty="0" smtClean="0">
                <a:solidFill>
                  <a:srgbClr val="3A3A3A"/>
                </a:solidFill>
                <a:effectLst/>
                <a:latin typeface="Arial" panose="020B0604020202020204" pitchFamily="34" charset="0"/>
                <a:cs typeface="Arial" panose="020B0604020202020204" pitchFamily="34" charset="0"/>
              </a:rPr>
              <a:t>diffonde poi al </a:t>
            </a:r>
            <a:r>
              <a:rPr lang="it-IT" sz="1800" b="0" i="0" dirty="0">
                <a:solidFill>
                  <a:srgbClr val="3A3A3A"/>
                </a:solidFill>
                <a:effectLst/>
                <a:latin typeface="Arial" panose="020B0604020202020204" pitchFamily="34" charset="0"/>
                <a:cs typeface="Arial" panose="020B0604020202020204" pitchFamily="34" charset="0"/>
              </a:rPr>
              <a:t>resto del colon. Talvolta è riscontrabile solo nella sezione destra del colon, per cui, per fare diagnosi, bisogna eseguire la colonscopia totale, e non la sola rettoscopia.</a:t>
            </a:r>
          </a:p>
          <a:p>
            <a:pPr algn="just" fontAlgn="base"/>
            <a:r>
              <a:rPr lang="it-IT" sz="1800" b="0" i="0" dirty="0">
                <a:solidFill>
                  <a:srgbClr val="3A3A3A"/>
                </a:solidFill>
                <a:effectLst/>
                <a:latin typeface="Arial" panose="020B0604020202020204" pitchFamily="34" charset="0"/>
                <a:cs typeface="Arial" panose="020B0604020202020204" pitchFamily="34" charset="0"/>
              </a:rPr>
              <a:t>Il sintomo principale è la </a:t>
            </a:r>
            <a:r>
              <a:rPr lang="it-IT" sz="1800" b="1" i="0" dirty="0">
                <a:solidFill>
                  <a:srgbClr val="3A3A3A"/>
                </a:solidFill>
                <a:effectLst/>
                <a:latin typeface="Arial" panose="020B0604020202020204" pitchFamily="34" charset="0"/>
                <a:cs typeface="Arial" panose="020B0604020202020204" pitchFamily="34" charset="0"/>
              </a:rPr>
              <a:t>diarrea profusa</a:t>
            </a:r>
            <a:r>
              <a:rPr lang="it-IT" sz="1800" b="0" i="0" dirty="0">
                <a:solidFill>
                  <a:srgbClr val="3A3A3A"/>
                </a:solidFill>
                <a:effectLst/>
                <a:latin typeface="Arial" panose="020B0604020202020204" pitchFamily="34" charset="0"/>
                <a:cs typeface="Arial" panose="020B0604020202020204" pitchFamily="34" charset="0"/>
              </a:rPr>
              <a:t>, con formazione di pseudomembrane, per la morte delle cellule intestinali, causata dalle enterotossine del </a:t>
            </a:r>
            <a:r>
              <a:rPr lang="it-IT" sz="1800" b="0" i="0" u="sng" dirty="0">
                <a:solidFill>
                  <a:srgbClr val="2A83C1"/>
                </a:solidFill>
                <a:effectLst/>
                <a:latin typeface="Arial" panose="020B0604020202020204" pitchFamily="34" charset="0"/>
                <a:cs typeface="Arial" panose="020B0604020202020204" pitchFamily="34" charset="0"/>
                <a:hlinkClick r:id="rId2"/>
              </a:rPr>
              <a:t>Clostridium Difficile</a:t>
            </a:r>
            <a:r>
              <a:rPr lang="it-IT" sz="1800" b="0" i="0" dirty="0">
                <a:solidFill>
                  <a:srgbClr val="3A3A3A"/>
                </a:solidFill>
                <a:effectLst/>
                <a:latin typeface="Arial" panose="020B0604020202020204" pitchFamily="34" charset="0"/>
                <a:cs typeface="Arial" panose="020B0604020202020204" pitchFamily="34" charset="0"/>
              </a:rPr>
              <a:t>. Naturalmente ci sono forme gravi e meno gravi. Il quadro istologico varia da una forma definita di tipo I, con infiltrato cellulare infiammatorio e modesta necrosi tissutale, a una forma di tipo III, con necrosi diffusa, ulcerazioni ricoperte da membrane grigiastre, costituite da secrezione di muco, fibrina, globuli bianchi e detriti cellulari.</a:t>
            </a:r>
          </a:p>
          <a:p>
            <a:pPr algn="just" fontAlgn="base"/>
            <a:r>
              <a:rPr lang="it-IT" sz="1800" b="0" i="0" dirty="0">
                <a:solidFill>
                  <a:srgbClr val="3A3A3A"/>
                </a:solidFill>
                <a:effectLst/>
                <a:latin typeface="Arial" panose="020B0604020202020204" pitchFamily="34" charset="0"/>
                <a:cs typeface="Arial" panose="020B0604020202020204" pitchFamily="34" charset="0"/>
              </a:rPr>
              <a:t>Le pseudomembrane dànno il nome alla colite. È una forma molto grave ad esito spesso infausto. Sono in corso progetti per affrontare emergenze nosocomiali, con l’innovativa terapia del trapianto fecale, meglio definito come trapianto del microbiota.</a:t>
            </a:r>
          </a:p>
          <a:p>
            <a:pPr algn="just" fontAlgn="base"/>
            <a:r>
              <a:rPr lang="it-IT" sz="1800" b="0" i="0" dirty="0">
                <a:solidFill>
                  <a:srgbClr val="3A3A3A"/>
                </a:solidFill>
                <a:effectLst/>
                <a:latin typeface="Arial" panose="020B0604020202020204" pitchFamily="34" charset="0"/>
                <a:cs typeface="Arial" panose="020B0604020202020204" pitchFamily="34" charset="0"/>
              </a:rPr>
              <a:t>Fortunatamente esistono forme leggere, dove è presente solo una diarrea lieve. Nelle forme gravi questa può arrivare fino a 10 litri di scariche al giorno, con perdita di liquido sieroso ed elettroliti, grave disidratazione, comparsa a volte di megacolon tossico o perforazione intestinale. Può essere presente emorragia intestinale e sepsi diffusa. Sono frequenti la febbre, la nausea e l’anoressia.</a:t>
            </a:r>
          </a:p>
          <a:p>
            <a:pPr algn="ctr" fontAlgn="base">
              <a:buNone/>
            </a:pPr>
            <a:r>
              <a:rPr lang="it-IT" sz="1800" b="1" i="0" dirty="0">
                <a:solidFill>
                  <a:srgbClr val="3A3A3A"/>
                </a:solidFill>
                <a:effectLst/>
                <a:latin typeface="Arial" panose="020B0604020202020204" pitchFamily="34" charset="0"/>
                <a:cs typeface="Arial" panose="020B0604020202020204" pitchFamily="34" charset="0"/>
              </a:rPr>
              <a:t>Contagio e Trattamento</a:t>
            </a:r>
          </a:p>
          <a:p>
            <a:pPr algn="just" fontAlgn="base"/>
            <a:r>
              <a:rPr lang="it-IT" sz="1800" b="0" i="0" dirty="0">
                <a:solidFill>
                  <a:srgbClr val="3A3A3A"/>
                </a:solidFill>
                <a:effectLst/>
                <a:latin typeface="Arial" panose="020B0604020202020204" pitchFamily="34" charset="0"/>
                <a:cs typeface="Arial" panose="020B0604020202020204" pitchFamily="34" charset="0"/>
              </a:rPr>
              <a:t>La trasmissione avviene per via oro-fecale, attraverso le mani portate alla bocca, dopo il contatto con superfici ambientali contaminate o con un soggetto infettato. La forma sporigena del batterio può sopravvivere per settimane o mesi sulle superfici non trattate. La strumentazione sanitaria contaminata può essere veicolo di trasmissione (termometri rettali, vasche da bagno, </a:t>
            </a:r>
            <a:r>
              <a:rPr lang="it-IT" sz="1800" dirty="0" smtClean="0">
                <a:solidFill>
                  <a:srgbClr val="3A3A3A"/>
                </a:solidFill>
                <a:latin typeface="Arial" panose="020B0604020202020204" pitchFamily="34" charset="0"/>
                <a:cs typeface="Arial" panose="020B0604020202020204" pitchFamily="34" charset="0"/>
              </a:rPr>
              <a:t>ecc..</a:t>
            </a:r>
            <a:r>
              <a:rPr lang="it-IT" sz="1800" b="0" i="0" dirty="0" smtClean="0">
                <a:solidFill>
                  <a:srgbClr val="3A3A3A"/>
                </a:solidFill>
                <a:effectLst/>
                <a:latin typeface="Arial" panose="020B0604020202020204" pitchFamily="34" charset="0"/>
                <a:cs typeface="Arial" panose="020B0604020202020204" pitchFamily="34" charset="0"/>
              </a:rPr>
              <a:t>).</a:t>
            </a:r>
            <a:endParaRPr lang="it-IT" sz="1800" b="0" i="0" dirty="0">
              <a:solidFill>
                <a:srgbClr val="3A3A3A"/>
              </a:solidFill>
              <a:effectLst/>
              <a:latin typeface="Arial" panose="020B0604020202020204" pitchFamily="34" charset="0"/>
              <a:cs typeface="Arial" panose="020B0604020202020204" pitchFamily="34" charset="0"/>
            </a:endParaRPr>
          </a:p>
          <a:p>
            <a:pPr marL="0" indent="0">
              <a:buNone/>
            </a:pPr>
            <a:endParaRPr lang="it-IT" dirty="0"/>
          </a:p>
        </p:txBody>
      </p:sp>
    </p:spTree>
    <p:extLst>
      <p:ext uri="{BB962C8B-B14F-4D97-AF65-F5344CB8AC3E}">
        <p14:creationId xmlns="" xmlns:p14="http://schemas.microsoft.com/office/powerpoint/2010/main" val="1570962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7778AA94-3D6E-0B15-210C-386529C53EEE}"/>
              </a:ext>
            </a:extLst>
          </p:cNvPr>
          <p:cNvSpPr>
            <a:spLocks noGrp="1"/>
          </p:cNvSpPr>
          <p:nvPr>
            <p:ph idx="1"/>
          </p:nvPr>
        </p:nvSpPr>
        <p:spPr>
          <a:xfrm>
            <a:off x="0" y="0"/>
            <a:ext cx="12192000" cy="6858000"/>
          </a:xfrm>
        </p:spPr>
        <p:txBody>
          <a:bodyPr>
            <a:noAutofit/>
          </a:bodyPr>
          <a:lstStyle/>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La prima terapia sta nel sospendere la terapia antibiotica, che ha favorito la patogenicità del </a:t>
            </a:r>
            <a:r>
              <a:rPr lang="it-IT" sz="1600" b="0" i="0" u="sng" dirty="0">
                <a:solidFill>
                  <a:srgbClr val="2A83C1"/>
                </a:solidFill>
                <a:effectLst/>
                <a:latin typeface="Arial" panose="020B0604020202020204" pitchFamily="34" charset="0"/>
                <a:cs typeface="Arial" panose="020B0604020202020204" pitchFamily="34" charset="0"/>
                <a:hlinkClick r:id="rId2"/>
              </a:rPr>
              <a:t>Clostridium</a:t>
            </a:r>
            <a:r>
              <a:rPr lang="it-IT" sz="1600" b="0" i="0" dirty="0">
                <a:solidFill>
                  <a:srgbClr val="3A3A3A"/>
                </a:solidFill>
                <a:effectLst/>
                <a:latin typeface="Arial" panose="020B0604020202020204" pitchFamily="34" charset="0"/>
                <a:cs typeface="Arial" panose="020B0604020202020204" pitchFamily="34" charset="0"/>
              </a:rPr>
              <a:t>, ma bisogna ricorrere ad altri antibiotici intestinali per sconfiggere il batterio. Quelli più utilizzati sono il metronidazolo e la vancomicina; farmaco più recente è la fidaxomicina. È fondamentale il riequilibrio delle perdite di acqua ed elettroliti. La colestiramina può essere utilizzata come sintomatico e per la capacità di legare la tossina prodotta dal Clostridium difficile, favorendone l’eliminazione con le feci.</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La risoluzione dell’infezione da </a:t>
            </a:r>
            <a:r>
              <a:rPr lang="it-IT" sz="1600" b="0" i="0" u="sng" dirty="0">
                <a:solidFill>
                  <a:srgbClr val="2A83C1"/>
                </a:solidFill>
                <a:effectLst/>
                <a:latin typeface="Arial" panose="020B0604020202020204" pitchFamily="34" charset="0"/>
                <a:cs typeface="Arial" panose="020B0604020202020204" pitchFamily="34" charset="0"/>
                <a:hlinkClick r:id="rId2"/>
              </a:rPr>
              <a:t>Clostridium difficile</a:t>
            </a:r>
            <a:r>
              <a:rPr lang="it-IT" sz="1600" b="0" i="0" dirty="0">
                <a:solidFill>
                  <a:srgbClr val="3A3A3A"/>
                </a:solidFill>
                <a:effectLst/>
                <a:latin typeface="Arial" panose="020B0604020202020204" pitchFamily="34" charset="0"/>
                <a:cs typeface="Arial" panose="020B0604020202020204" pitchFamily="34" charset="0"/>
              </a:rPr>
              <a:t> porta ad una guarigione completa, ma un’elevata percentuale di pazienti, fino al 30%, manifesta recidive, soprattutto entro le quattro settimane dal termine della cura.</a:t>
            </a:r>
            <a:br>
              <a:rPr lang="it-IT" sz="1600" b="0" i="0" dirty="0">
                <a:solidFill>
                  <a:srgbClr val="3A3A3A"/>
                </a:solidFill>
                <a:effectLst/>
                <a:latin typeface="Arial" panose="020B0604020202020204" pitchFamily="34" charset="0"/>
                <a:cs typeface="Arial" panose="020B0604020202020204" pitchFamily="34" charset="0"/>
              </a:rPr>
            </a:br>
            <a:r>
              <a:rPr lang="it-IT" sz="1600" b="0" i="0" dirty="0">
                <a:solidFill>
                  <a:srgbClr val="3A3A3A"/>
                </a:solidFill>
                <a:effectLst/>
                <a:latin typeface="Arial" panose="020B0604020202020204" pitchFamily="34" charset="0"/>
                <a:cs typeface="Arial" panose="020B0604020202020204" pitchFamily="34" charset="0"/>
              </a:rPr>
              <a:t>Questa facilità alla recidiva è meno presente in caso di </a:t>
            </a:r>
            <a:r>
              <a:rPr lang="it-IT" sz="1600" b="1" i="0" dirty="0" smtClean="0">
                <a:solidFill>
                  <a:srgbClr val="3A3A3A"/>
                </a:solidFill>
                <a:effectLst/>
                <a:latin typeface="Arial" panose="020B0604020202020204" pitchFamily="34" charset="0"/>
                <a:cs typeface="Arial" panose="020B0604020202020204" pitchFamily="34" charset="0"/>
              </a:rPr>
              <a:t>trapianto </a:t>
            </a:r>
            <a:r>
              <a:rPr lang="it-IT" sz="1600" b="1" i="0" dirty="0">
                <a:solidFill>
                  <a:srgbClr val="3A3A3A"/>
                </a:solidFill>
                <a:effectLst/>
                <a:latin typeface="Arial" panose="020B0604020202020204" pitchFamily="34" charset="0"/>
                <a:cs typeface="Arial" panose="020B0604020202020204" pitchFamily="34" charset="0"/>
              </a:rPr>
              <a:t>di </a:t>
            </a:r>
            <a:r>
              <a:rPr lang="it-IT" sz="1600" b="1" i="0" dirty="0" smtClean="0">
                <a:solidFill>
                  <a:srgbClr val="3A3A3A"/>
                </a:solidFill>
                <a:effectLst/>
                <a:latin typeface="Arial" panose="020B0604020202020204" pitchFamily="34" charset="0"/>
                <a:cs typeface="Arial" panose="020B0604020202020204" pitchFamily="34" charset="0"/>
              </a:rPr>
              <a:t>microbiota</a:t>
            </a:r>
            <a:r>
              <a:rPr lang="it-IT" sz="1600" b="0" i="0" dirty="0">
                <a:solidFill>
                  <a:srgbClr val="3A3A3A"/>
                </a:solidFill>
                <a:effectLst/>
                <a:latin typeface="Arial" panose="020B0604020202020204" pitchFamily="34" charset="0"/>
                <a:cs typeface="Arial" panose="020B0604020202020204" pitchFamily="34" charset="0"/>
              </a:rPr>
              <a:t>.</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Recenti studi hanno confermato l’efficacia e la sicurezza del </a:t>
            </a:r>
            <a:r>
              <a:rPr lang="it-IT" sz="1600" b="1" i="0" dirty="0">
                <a:solidFill>
                  <a:srgbClr val="3A3A3A"/>
                </a:solidFill>
                <a:effectLst/>
                <a:latin typeface="Arial" panose="020B0604020202020204" pitchFamily="34" charset="0"/>
                <a:cs typeface="Arial" panose="020B0604020202020204" pitchFamily="34" charset="0"/>
              </a:rPr>
              <a:t>trapianto fecale</a:t>
            </a:r>
            <a:r>
              <a:rPr lang="it-IT" sz="1600" b="0" i="0" dirty="0">
                <a:solidFill>
                  <a:srgbClr val="3A3A3A"/>
                </a:solidFill>
                <a:effectLst/>
                <a:latin typeface="Arial" panose="020B0604020202020204" pitchFamily="34" charset="0"/>
                <a:cs typeface="Arial" panose="020B0604020202020204" pitchFamily="34" charset="0"/>
              </a:rPr>
              <a:t>, meglio definito batterioterapia fecale, procedura che prevede la rimozione di feci da un donatore sano e l’infusione di quel campione, con tutti i batteri sani in esso contenuti, nell’ambiente microbico del paziente malato.</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Per le infezioni ricorrenti, il trapianto ha avuto successo nell’85 per cento dei casi ed ha guarito il 55 per cento dei pazienti, per i quali i trattamenti farmacologici normali non erano stati efficaci. Il trapianto sembra essere efficace e causerebbe scarsi effetti collaterali di breve durata.</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I dati a disposizione sono ancora pochi e non vi sono evidenze certe per la stesura di linee guida su come scegliere i donatori ideali, su come identificare la preparazione ideale ed il modo migliore per fornire le feci ai pazienti.</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Nella maggior parte dei casi si sono usate feci di un congiunto del paziente, in buona salute, dopo aver escluso la presenza di batteri, virus o parassiti contagiosi, eseguendo l’esame delle feci ed esami ematici, come le sierodiagnosi e la ricerca di virus epatitici.</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Il </a:t>
            </a:r>
            <a:r>
              <a:rPr lang="it-IT" sz="1600" b="1" i="0" dirty="0">
                <a:solidFill>
                  <a:srgbClr val="3A3A3A"/>
                </a:solidFill>
                <a:effectLst/>
                <a:latin typeface="Arial" panose="020B0604020202020204" pitchFamily="34" charset="0"/>
                <a:cs typeface="Arial" panose="020B0604020202020204" pitchFamily="34" charset="0"/>
              </a:rPr>
              <a:t>campione di feci</a:t>
            </a:r>
            <a:r>
              <a:rPr lang="it-IT" sz="1600" b="0" i="0" dirty="0">
                <a:solidFill>
                  <a:srgbClr val="3A3A3A"/>
                </a:solidFill>
                <a:effectLst/>
                <a:latin typeface="Arial" panose="020B0604020202020204" pitchFamily="34" charset="0"/>
                <a:cs typeface="Arial" panose="020B0604020202020204" pitchFamily="34" charset="0"/>
              </a:rPr>
              <a:t> viene preparato in laboratorio, sotto forma di una sospensione liquida, che viene instillata nella tratto gastroenterico superiore, attraverso un sondino nasogastrico, che arriva fino al duodeno. La sospensione può anche essere somministrata per clistere e talvolta la si è instillata attraverso il canale operatore del colonscopio, condotto sin oltre la </a:t>
            </a:r>
            <a:r>
              <a:rPr lang="it-IT" sz="1600" b="0" i="0" u="sng" dirty="0">
                <a:solidFill>
                  <a:srgbClr val="2A83C1"/>
                </a:solidFill>
                <a:effectLst/>
                <a:latin typeface="Arial" panose="020B0604020202020204" pitchFamily="34" charset="0"/>
                <a:cs typeface="Arial" panose="020B0604020202020204" pitchFamily="34" charset="0"/>
                <a:hlinkClick r:id="rId3"/>
              </a:rPr>
              <a:t>valvola ileocecale</a:t>
            </a:r>
            <a:r>
              <a:rPr lang="it-IT" sz="1600" b="0" i="0" dirty="0">
                <a:solidFill>
                  <a:srgbClr val="3A3A3A"/>
                </a:solidFill>
                <a:effectLst/>
                <a:latin typeface="Arial" panose="020B0604020202020204" pitchFamily="34" charset="0"/>
                <a:cs typeface="Arial" panose="020B0604020202020204" pitchFamily="34" charset="0"/>
              </a:rPr>
              <a:t>.</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A volte occorrono 5-6 giorni di trattamento, con clisteri ripetuti, ma la maggior parte dei pazienti guarisce dopo un solo trattamento. I clisteri sono preparati e somministrati in ambiente ospedaliero ed i due metodi (sondino naso duodenale e clistere) possono essere eseguiti entrambi, per un miglior risultato. Regolari controlli ematici, endoscopici e fecali vanno programmati fino ad un anno dopo la procedura.</a:t>
            </a:r>
          </a:p>
          <a:p>
            <a:pPr marL="0" indent="0" algn="just" fontAlgn="base">
              <a:buNone/>
            </a:pPr>
            <a:r>
              <a:rPr lang="it-IT" sz="1600" b="0" i="0" dirty="0">
                <a:solidFill>
                  <a:srgbClr val="3A3A3A"/>
                </a:solidFill>
                <a:effectLst/>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45389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escrizione anatomo-funzionale del fega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28" name="Picture 4" descr="IL FEGATO – Martiri Blog"/>
          <p:cNvPicPr>
            <a:picLocks noChangeAspect="1" noChangeArrowheads="1"/>
          </p:cNvPicPr>
          <p:nvPr/>
        </p:nvPicPr>
        <p:blipFill>
          <a:blip r:embed="rId2" cstate="print"/>
          <a:srcRect/>
          <a:stretch>
            <a:fillRect/>
          </a:stretch>
        </p:blipFill>
        <p:spPr bwMode="auto">
          <a:xfrm>
            <a:off x="3614392" y="762000"/>
            <a:ext cx="4286250" cy="3495675"/>
          </a:xfrm>
          <a:prstGeom prst="rect">
            <a:avLst/>
          </a:prstGeom>
          <a:noFill/>
        </p:spPr>
      </p:pic>
      <p:sp>
        <p:nvSpPr>
          <p:cNvPr id="4" name="Rettangolo 3"/>
          <p:cNvSpPr/>
          <p:nvPr/>
        </p:nvSpPr>
        <p:spPr>
          <a:xfrm>
            <a:off x="0" y="4638260"/>
            <a:ext cx="12192000" cy="1477328"/>
          </a:xfrm>
          <a:prstGeom prst="rect">
            <a:avLst/>
          </a:prstGeom>
        </p:spPr>
        <p:txBody>
          <a:bodyPr wrap="square">
            <a:spAutoFit/>
          </a:bodyPr>
          <a:lstStyle/>
          <a:p>
            <a:pPr fontAlgn="base"/>
            <a:r>
              <a:rPr lang="it-IT" dirty="0" smtClean="0"/>
              <a:t>Il fegato è un organo di colore rosso scuro-bruno, la cui forma ricorda vagamente un triangolo allungato con angoli smussati e la parte più voluminosa si estende, internamente, lungo il fianco destro.</a:t>
            </a:r>
          </a:p>
          <a:p>
            <a:pPr fontAlgn="base"/>
            <a:r>
              <a:rPr lang="it-IT" dirty="0" smtClean="0"/>
              <a:t>Misura 15-18 cm di spessore per 20 cm di lunghezza e pesa circa 1-1,5 kg.</a:t>
            </a:r>
          </a:p>
          <a:p>
            <a:pPr fontAlgn="base"/>
            <a:r>
              <a:rPr lang="it-IT" dirty="0" smtClean="0"/>
              <a:t>Le sue dimensioni sono mantenute costanti rispetto al peso corporeo, aumentando o diminuendo in base ad esso.</a:t>
            </a:r>
          </a:p>
          <a:p>
            <a:pPr fontAlgn="base"/>
            <a:r>
              <a:rPr lang="it-IT" dirty="0" smtClean="0"/>
              <a:t>Circa il 6-7% del suo peso è costituito da glicogeno, per un totale approssimativo di 100 grammi.</a:t>
            </a:r>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1554</Words>
  <Application>Microsoft Office PowerPoint</Application>
  <PresentationFormat>Personalizzato</PresentationFormat>
  <Paragraphs>209</Paragraphs>
  <Slides>23</Slides>
  <Notes>0</Notes>
  <HiddenSlides>0</HiddenSlides>
  <MMClips>0</MMClips>
  <ScaleCrop>false</ScaleCrop>
  <HeadingPairs>
    <vt:vector size="4" baseType="variant">
      <vt:variant>
        <vt:lpstr>Tema</vt:lpstr>
      </vt:variant>
      <vt:variant>
        <vt:i4>1</vt:i4>
      </vt:variant>
      <vt:variant>
        <vt:lpstr>Titoli diapositive</vt:lpstr>
      </vt:variant>
      <vt:variant>
        <vt:i4>23</vt:i4>
      </vt:variant>
    </vt:vector>
  </HeadingPairs>
  <TitlesOfParts>
    <vt:vector size="24" baseType="lpstr">
      <vt:lpstr>Tema di Office</vt:lpstr>
      <vt:lpstr>Infezioni dell’apparato gastro-enterico </vt:lpstr>
      <vt:lpstr>Definizioni</vt:lpstr>
      <vt:lpstr>Aspetti clinico-epidemiologici. </vt:lpstr>
      <vt:lpstr>Diapositiva 4</vt:lpstr>
      <vt:lpstr>MALATTIE   FUNZIONALI   GASTROENTEROLOGICHE</vt:lpstr>
      <vt:lpstr>CLOSTRIDIUM DIFFICILE </vt:lpstr>
      <vt:lpstr>Sintomi</vt:lpstr>
      <vt:lpstr>Diapositiva 8</vt:lpstr>
      <vt:lpstr>Diapositiva 9</vt:lpstr>
      <vt:lpstr>FEGATO</vt:lpstr>
      <vt:lpstr>  Analisi del sangue per valutare la funzionalità epatica </vt:lpstr>
      <vt:lpstr>ll fegato è il secondo organo più grosso dell’organismo ed è essenziale per la vita</vt:lpstr>
      <vt:lpstr>Diverse malattie e infezioni sono ad esempio in grado di provocare danni acuti o cronici al fegato, se ne conoscono oltre 100</vt:lpstr>
      <vt:lpstr>Il quadro epatico di norma comprende diversi esami eseguiti in contemporanea sul campione di sangue. Tra di essi figurano:</vt:lpstr>
      <vt:lpstr>Transaminasi (AST e ALT) </vt:lpstr>
      <vt:lpstr>LIVELLI SIERICI DI RIFERIMENTO </vt:lpstr>
      <vt:lpstr>BILIRUBINA</vt:lpstr>
      <vt:lpstr>IPERBILIRUBINEMIA</vt:lpstr>
      <vt:lpstr>Il tipo di bilirubina riscontrata nel plasma è indicativa dell’origine del suo aumento</vt:lpstr>
      <vt:lpstr>       Sindrome di Gilbert</vt:lpstr>
      <vt:lpstr>Insufficienza epatica acuta</vt:lpstr>
      <vt:lpstr>MALATTIA EPATICA ACUTA</vt:lpstr>
      <vt:lpstr>DANNO EPATICO CRONICO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Antonella Petteruti</dc:creator>
  <cp:lastModifiedBy>ECM</cp:lastModifiedBy>
  <cp:revision>38</cp:revision>
  <dcterms:created xsi:type="dcterms:W3CDTF">2023-01-22T18:50:22Z</dcterms:created>
  <dcterms:modified xsi:type="dcterms:W3CDTF">2023-01-26T15:36:24Z</dcterms:modified>
</cp:coreProperties>
</file>