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66" r:id="rId4"/>
    <p:sldId id="267" r:id="rId5"/>
    <p:sldId id="268" r:id="rId6"/>
    <p:sldId id="269" r:id="rId7"/>
    <p:sldId id="270" r:id="rId8"/>
    <p:sldId id="271" r:id="rId9"/>
    <p:sldId id="272" r:id="rId10"/>
    <p:sldId id="273" r:id="rId11"/>
    <p:sldId id="274" r:id="rId12"/>
    <p:sldId id="262" r:id="rId13"/>
    <p:sldId id="258" r:id="rId14"/>
    <p:sldId id="259" r:id="rId15"/>
    <p:sldId id="260" r:id="rId16"/>
    <p:sldId id="261" r:id="rId17"/>
    <p:sldId id="263" r:id="rId18"/>
    <p:sldId id="264" r:id="rId19"/>
    <p:sldId id="275" r:id="rId20"/>
    <p:sldId id="276" r:id="rId21"/>
    <p:sldId id="279" r:id="rId22"/>
    <p:sldId id="280" r:id="rId23"/>
    <p:sldId id="281" r:id="rId24"/>
    <p:sldId id="282" r:id="rId25"/>
    <p:sldId id="283" r:id="rId2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3" d="100"/>
          <a:sy n="73" d="100"/>
        </p:scale>
        <p:origin x="-384" y="-73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148E5B-5176-4177-A36F-1191808EA3A9}" type="datetimeFigureOut">
              <a:rPr lang="it-IT" smtClean="0"/>
              <a:t>30/01/2023</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2EB427-158D-4504-A0AB-F8DB96735E6E}" type="slidenum">
              <a:rPr lang="it-IT" smtClean="0"/>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D59DDF6-93BB-FD50-17CC-648D8BACAA4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 xmlns:a16="http://schemas.microsoft.com/office/drawing/2014/main" id="{157AFA62-97CF-45E0-180B-8EF0BED241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 xmlns:a16="http://schemas.microsoft.com/office/drawing/2014/main" id="{8E52EC5A-E9AD-690F-DE8C-0E2A59C3CAAF}"/>
              </a:ext>
            </a:extLst>
          </p:cNvPr>
          <p:cNvSpPr>
            <a:spLocks noGrp="1"/>
          </p:cNvSpPr>
          <p:nvPr>
            <p:ph type="dt" sz="half" idx="10"/>
          </p:nvPr>
        </p:nvSpPr>
        <p:spPr/>
        <p:txBody>
          <a:bodyPr/>
          <a:lstStyle/>
          <a:p>
            <a:fld id="{211387B9-A66A-40F5-9612-B66CFAA860F5}" type="datetime1">
              <a:rPr lang="it-IT" smtClean="0"/>
              <a:t>30/01/2023</a:t>
            </a:fld>
            <a:endParaRPr lang="it-IT"/>
          </a:p>
        </p:txBody>
      </p:sp>
      <p:sp>
        <p:nvSpPr>
          <p:cNvPr id="5" name="Segnaposto piè di pagina 4">
            <a:extLst>
              <a:ext uri="{FF2B5EF4-FFF2-40B4-BE49-F238E27FC236}">
                <a16:creationId xmlns="" xmlns:a16="http://schemas.microsoft.com/office/drawing/2014/main" id="{F02FD1CE-6AC2-BE3C-0EE3-8CB8A7C80F0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64F94D7C-DE52-DA45-DE1D-267197393E51}"/>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1049157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3589C331-B570-0C95-5C80-21D0D16357A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 xmlns:a16="http://schemas.microsoft.com/office/drawing/2014/main" id="{5EAAF151-9DB1-4D01-26D4-24134601960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AE241AAE-925D-6912-0593-AD2E6B35CBCD}"/>
              </a:ext>
            </a:extLst>
          </p:cNvPr>
          <p:cNvSpPr>
            <a:spLocks noGrp="1"/>
          </p:cNvSpPr>
          <p:nvPr>
            <p:ph type="dt" sz="half" idx="10"/>
          </p:nvPr>
        </p:nvSpPr>
        <p:spPr/>
        <p:txBody>
          <a:bodyPr/>
          <a:lstStyle/>
          <a:p>
            <a:fld id="{84D92C34-F536-4BBA-AD01-C10562E54F89}" type="datetime1">
              <a:rPr lang="it-IT" smtClean="0"/>
              <a:t>30/01/2023</a:t>
            </a:fld>
            <a:endParaRPr lang="it-IT"/>
          </a:p>
        </p:txBody>
      </p:sp>
      <p:sp>
        <p:nvSpPr>
          <p:cNvPr id="5" name="Segnaposto piè di pagina 4">
            <a:extLst>
              <a:ext uri="{FF2B5EF4-FFF2-40B4-BE49-F238E27FC236}">
                <a16:creationId xmlns="" xmlns:a16="http://schemas.microsoft.com/office/drawing/2014/main" id="{27EC83A5-D312-AF61-7D14-0DB0A75C1D5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44349AF8-B12E-D0D2-DC14-59ED06CE94F9}"/>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27438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 xmlns:a16="http://schemas.microsoft.com/office/drawing/2014/main" id="{18C20894-46B1-C38D-73CD-4EB5EE240E9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 xmlns:a16="http://schemas.microsoft.com/office/drawing/2014/main" id="{2C8EFB8B-A301-1C37-68B4-4F50F2657226}"/>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37410C32-37E9-9B63-B4A6-7C3B2C89B8BD}"/>
              </a:ext>
            </a:extLst>
          </p:cNvPr>
          <p:cNvSpPr>
            <a:spLocks noGrp="1"/>
          </p:cNvSpPr>
          <p:nvPr>
            <p:ph type="dt" sz="half" idx="10"/>
          </p:nvPr>
        </p:nvSpPr>
        <p:spPr/>
        <p:txBody>
          <a:bodyPr/>
          <a:lstStyle/>
          <a:p>
            <a:fld id="{D1EF574E-C899-4C64-8A9D-C7E4251B2ED9}" type="datetime1">
              <a:rPr lang="it-IT" smtClean="0"/>
              <a:t>30/01/2023</a:t>
            </a:fld>
            <a:endParaRPr lang="it-IT"/>
          </a:p>
        </p:txBody>
      </p:sp>
      <p:sp>
        <p:nvSpPr>
          <p:cNvPr id="5" name="Segnaposto piè di pagina 4">
            <a:extLst>
              <a:ext uri="{FF2B5EF4-FFF2-40B4-BE49-F238E27FC236}">
                <a16:creationId xmlns="" xmlns:a16="http://schemas.microsoft.com/office/drawing/2014/main" id="{7ED69ED5-B3FB-DA87-BDC4-DA95C687508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67BDAAEF-2499-6D43-E344-F89866609DDF}"/>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2538227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0972BE55-F0B4-98CF-864F-0519B15559A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C7DA677A-D75C-B4EF-F4E8-8764BAE00C8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49A1C4AB-C728-3AF7-F9B0-8F7E6C3E111F}"/>
              </a:ext>
            </a:extLst>
          </p:cNvPr>
          <p:cNvSpPr>
            <a:spLocks noGrp="1"/>
          </p:cNvSpPr>
          <p:nvPr>
            <p:ph type="dt" sz="half" idx="10"/>
          </p:nvPr>
        </p:nvSpPr>
        <p:spPr/>
        <p:txBody>
          <a:bodyPr/>
          <a:lstStyle/>
          <a:p>
            <a:fld id="{7EC64003-C9DB-48F6-B163-D00D30FFFFCE}" type="datetime1">
              <a:rPr lang="it-IT" smtClean="0"/>
              <a:t>30/01/2023</a:t>
            </a:fld>
            <a:endParaRPr lang="it-IT"/>
          </a:p>
        </p:txBody>
      </p:sp>
      <p:sp>
        <p:nvSpPr>
          <p:cNvPr id="5" name="Segnaposto piè di pagina 4">
            <a:extLst>
              <a:ext uri="{FF2B5EF4-FFF2-40B4-BE49-F238E27FC236}">
                <a16:creationId xmlns="" xmlns:a16="http://schemas.microsoft.com/office/drawing/2014/main" id="{F14E371C-21D9-4510-A8CC-1F64C5CDBBF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562E085A-0E40-4743-21D3-AD97CE92F28D}"/>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220255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A15AACCD-D833-64E8-A867-5890C4EB7DDD}"/>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A6B73CCD-BEFD-A029-0CA2-F227DC2C1F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 xmlns:a16="http://schemas.microsoft.com/office/drawing/2014/main" id="{438B2F69-9859-800A-4691-E8B3F9792FAC}"/>
              </a:ext>
            </a:extLst>
          </p:cNvPr>
          <p:cNvSpPr>
            <a:spLocks noGrp="1"/>
          </p:cNvSpPr>
          <p:nvPr>
            <p:ph type="dt" sz="half" idx="10"/>
          </p:nvPr>
        </p:nvSpPr>
        <p:spPr/>
        <p:txBody>
          <a:bodyPr/>
          <a:lstStyle/>
          <a:p>
            <a:fld id="{17EEB08C-4808-4B75-9CC9-F9C161910077}" type="datetime1">
              <a:rPr lang="it-IT" smtClean="0"/>
              <a:t>30/01/2023</a:t>
            </a:fld>
            <a:endParaRPr lang="it-IT"/>
          </a:p>
        </p:txBody>
      </p:sp>
      <p:sp>
        <p:nvSpPr>
          <p:cNvPr id="5" name="Segnaposto piè di pagina 4">
            <a:extLst>
              <a:ext uri="{FF2B5EF4-FFF2-40B4-BE49-F238E27FC236}">
                <a16:creationId xmlns="" xmlns:a16="http://schemas.microsoft.com/office/drawing/2014/main" id="{0EC9BAE2-752F-7F3C-AD52-0ECF3BEA485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 xmlns:a16="http://schemas.microsoft.com/office/drawing/2014/main" id="{359128B8-3AC4-5AA6-4868-E2446C6D0A8D}"/>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3246315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58D017D-502B-635B-79B7-CFBD8366DFE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82727E7C-51B7-1FA4-DAA2-7A4E7F0609B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 xmlns:a16="http://schemas.microsoft.com/office/drawing/2014/main" id="{8CB7BA3C-4DDB-E6DC-A370-5BE18534CFFD}"/>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 xmlns:a16="http://schemas.microsoft.com/office/drawing/2014/main" id="{3B4836D6-961C-6197-4DD0-A28EAC947B14}"/>
              </a:ext>
            </a:extLst>
          </p:cNvPr>
          <p:cNvSpPr>
            <a:spLocks noGrp="1"/>
          </p:cNvSpPr>
          <p:nvPr>
            <p:ph type="dt" sz="half" idx="10"/>
          </p:nvPr>
        </p:nvSpPr>
        <p:spPr/>
        <p:txBody>
          <a:bodyPr/>
          <a:lstStyle/>
          <a:p>
            <a:fld id="{43C89F42-16AC-4B47-BEA9-83C0DF417E22}" type="datetime1">
              <a:rPr lang="it-IT" smtClean="0"/>
              <a:t>30/01/2023</a:t>
            </a:fld>
            <a:endParaRPr lang="it-IT"/>
          </a:p>
        </p:txBody>
      </p:sp>
      <p:sp>
        <p:nvSpPr>
          <p:cNvPr id="6" name="Segnaposto piè di pagina 5">
            <a:extLst>
              <a:ext uri="{FF2B5EF4-FFF2-40B4-BE49-F238E27FC236}">
                <a16:creationId xmlns="" xmlns:a16="http://schemas.microsoft.com/office/drawing/2014/main" id="{2241DFF9-320F-4C3C-3F0D-4B75EAECAF5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B631EBBC-4E00-E2C2-7541-06B751615588}"/>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636894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2A49676C-CD83-5F56-EF6C-CE4A8D34BA7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B14D8EF3-8124-F4EE-6263-29B7BAAC18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 xmlns:a16="http://schemas.microsoft.com/office/drawing/2014/main" id="{520D7D60-A9B4-EC74-3F97-456DDC2456EB}"/>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 xmlns:a16="http://schemas.microsoft.com/office/drawing/2014/main" id="{0EFD732A-B4ED-1E7A-B314-D3F4DF462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 xmlns:a16="http://schemas.microsoft.com/office/drawing/2014/main" id="{9F4E0534-48F7-0811-9609-583A9C958FCD}"/>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 xmlns:a16="http://schemas.microsoft.com/office/drawing/2014/main" id="{E3258A46-47A9-6EE2-6D66-D71CB2A5441F}"/>
              </a:ext>
            </a:extLst>
          </p:cNvPr>
          <p:cNvSpPr>
            <a:spLocks noGrp="1"/>
          </p:cNvSpPr>
          <p:nvPr>
            <p:ph type="dt" sz="half" idx="10"/>
          </p:nvPr>
        </p:nvSpPr>
        <p:spPr/>
        <p:txBody>
          <a:bodyPr/>
          <a:lstStyle/>
          <a:p>
            <a:fld id="{5E6D21EC-DCF1-4825-8BB8-3E3943CEB0CD}" type="datetime1">
              <a:rPr lang="it-IT" smtClean="0"/>
              <a:t>30/01/2023</a:t>
            </a:fld>
            <a:endParaRPr lang="it-IT"/>
          </a:p>
        </p:txBody>
      </p:sp>
      <p:sp>
        <p:nvSpPr>
          <p:cNvPr id="8" name="Segnaposto piè di pagina 7">
            <a:extLst>
              <a:ext uri="{FF2B5EF4-FFF2-40B4-BE49-F238E27FC236}">
                <a16:creationId xmlns="" xmlns:a16="http://schemas.microsoft.com/office/drawing/2014/main" id="{69150050-AA7A-6FE7-8DF0-674242C9933F}"/>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 xmlns:a16="http://schemas.microsoft.com/office/drawing/2014/main" id="{80AA4FCF-96B8-DD27-700C-3013C5738DB7}"/>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1419576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3F66B580-9ACB-494C-14F4-159F0490E67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 xmlns:a16="http://schemas.microsoft.com/office/drawing/2014/main" id="{98B5FF2A-FC41-66F6-7D49-7CABC192475A}"/>
              </a:ext>
            </a:extLst>
          </p:cNvPr>
          <p:cNvSpPr>
            <a:spLocks noGrp="1"/>
          </p:cNvSpPr>
          <p:nvPr>
            <p:ph type="dt" sz="half" idx="10"/>
          </p:nvPr>
        </p:nvSpPr>
        <p:spPr/>
        <p:txBody>
          <a:bodyPr/>
          <a:lstStyle/>
          <a:p>
            <a:fld id="{CCA2831C-171A-4D5B-AC3D-E487FAD1F7B4}" type="datetime1">
              <a:rPr lang="it-IT" smtClean="0"/>
              <a:t>30/01/2023</a:t>
            </a:fld>
            <a:endParaRPr lang="it-IT"/>
          </a:p>
        </p:txBody>
      </p:sp>
      <p:sp>
        <p:nvSpPr>
          <p:cNvPr id="4" name="Segnaposto piè di pagina 3">
            <a:extLst>
              <a:ext uri="{FF2B5EF4-FFF2-40B4-BE49-F238E27FC236}">
                <a16:creationId xmlns="" xmlns:a16="http://schemas.microsoft.com/office/drawing/2014/main" id="{DF423BCC-19B8-3421-340B-1DF0AECE3842}"/>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 xmlns:a16="http://schemas.microsoft.com/office/drawing/2014/main" id="{0BCD0767-EC55-8DB9-AC8E-8CA5A8A68092}"/>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2120226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 xmlns:a16="http://schemas.microsoft.com/office/drawing/2014/main" id="{678967D7-98BA-8A2B-FF60-90E6583D7183}"/>
              </a:ext>
            </a:extLst>
          </p:cNvPr>
          <p:cNvSpPr>
            <a:spLocks noGrp="1"/>
          </p:cNvSpPr>
          <p:nvPr>
            <p:ph type="dt" sz="half" idx="10"/>
          </p:nvPr>
        </p:nvSpPr>
        <p:spPr/>
        <p:txBody>
          <a:bodyPr/>
          <a:lstStyle/>
          <a:p>
            <a:fld id="{4D17AC23-F200-46D8-932E-B9BC08738E82}" type="datetime1">
              <a:rPr lang="it-IT" smtClean="0"/>
              <a:t>30/01/2023</a:t>
            </a:fld>
            <a:endParaRPr lang="it-IT"/>
          </a:p>
        </p:txBody>
      </p:sp>
      <p:sp>
        <p:nvSpPr>
          <p:cNvPr id="3" name="Segnaposto piè di pagina 2">
            <a:extLst>
              <a:ext uri="{FF2B5EF4-FFF2-40B4-BE49-F238E27FC236}">
                <a16:creationId xmlns="" xmlns:a16="http://schemas.microsoft.com/office/drawing/2014/main" id="{89C82A38-C11B-3C05-60FF-AD86E8EAA1D1}"/>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 xmlns:a16="http://schemas.microsoft.com/office/drawing/2014/main" id="{03C050A1-7B61-2F96-4A03-B6EEA0357C5D}"/>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274783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8229E6F1-B19B-053D-955C-B4227661823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CE79D4FD-975C-FC99-E86C-EC5499E390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 xmlns:a16="http://schemas.microsoft.com/office/drawing/2014/main" id="{7A4CB9B0-8477-57EC-B8DD-0040887907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 xmlns:a16="http://schemas.microsoft.com/office/drawing/2014/main" id="{05A7636D-EA02-EAE3-CC55-F82DCE54CBFD}"/>
              </a:ext>
            </a:extLst>
          </p:cNvPr>
          <p:cNvSpPr>
            <a:spLocks noGrp="1"/>
          </p:cNvSpPr>
          <p:nvPr>
            <p:ph type="dt" sz="half" idx="10"/>
          </p:nvPr>
        </p:nvSpPr>
        <p:spPr/>
        <p:txBody>
          <a:bodyPr/>
          <a:lstStyle/>
          <a:p>
            <a:fld id="{DAF374A3-51F4-4435-8314-B1E2840AFA6C}" type="datetime1">
              <a:rPr lang="it-IT" smtClean="0"/>
              <a:t>30/01/2023</a:t>
            </a:fld>
            <a:endParaRPr lang="it-IT"/>
          </a:p>
        </p:txBody>
      </p:sp>
      <p:sp>
        <p:nvSpPr>
          <p:cNvPr id="6" name="Segnaposto piè di pagina 5">
            <a:extLst>
              <a:ext uri="{FF2B5EF4-FFF2-40B4-BE49-F238E27FC236}">
                <a16:creationId xmlns="" xmlns:a16="http://schemas.microsoft.com/office/drawing/2014/main" id="{9ACD5C2C-4F31-66E4-C747-0C2889F1DA0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1EB372D6-7E93-5A17-3AC4-EF0F81983E5D}"/>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3368370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3110350F-CC83-DDFA-CA85-EE16339D2A6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 xmlns:a16="http://schemas.microsoft.com/office/drawing/2014/main" id="{5830B246-1AB4-4D5D-583A-422F8AA74D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 xmlns:a16="http://schemas.microsoft.com/office/drawing/2014/main" id="{5FBA3B2A-F512-3F72-952E-F03774AF19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 xmlns:a16="http://schemas.microsoft.com/office/drawing/2014/main" id="{1F310D55-8548-B8A5-0DF2-0DF3E6ACB304}"/>
              </a:ext>
            </a:extLst>
          </p:cNvPr>
          <p:cNvSpPr>
            <a:spLocks noGrp="1"/>
          </p:cNvSpPr>
          <p:nvPr>
            <p:ph type="dt" sz="half" idx="10"/>
          </p:nvPr>
        </p:nvSpPr>
        <p:spPr/>
        <p:txBody>
          <a:bodyPr/>
          <a:lstStyle/>
          <a:p>
            <a:fld id="{AAECEBDD-3872-4E3E-8547-FBB8B3A1BBB9}" type="datetime1">
              <a:rPr lang="it-IT" smtClean="0"/>
              <a:t>30/01/2023</a:t>
            </a:fld>
            <a:endParaRPr lang="it-IT"/>
          </a:p>
        </p:txBody>
      </p:sp>
      <p:sp>
        <p:nvSpPr>
          <p:cNvPr id="6" name="Segnaposto piè di pagina 5">
            <a:extLst>
              <a:ext uri="{FF2B5EF4-FFF2-40B4-BE49-F238E27FC236}">
                <a16:creationId xmlns="" xmlns:a16="http://schemas.microsoft.com/office/drawing/2014/main" id="{F7689C9C-4D24-60E4-3EDE-1E0FAE90B17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 xmlns:a16="http://schemas.microsoft.com/office/drawing/2014/main" id="{150D1CCC-3B7A-C475-4DE5-147CF0100033}"/>
              </a:ext>
            </a:extLst>
          </p:cNvPr>
          <p:cNvSpPr>
            <a:spLocks noGrp="1"/>
          </p:cNvSpPr>
          <p:nvPr>
            <p:ph type="sldNum" sz="quarter" idx="12"/>
          </p:nvPr>
        </p:nvSpPr>
        <p:spPr/>
        <p:txBody>
          <a:body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719268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 xmlns:a16="http://schemas.microsoft.com/office/drawing/2014/main" id="{4E1F8C4F-8BB0-48D4-7D4F-D434C69236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DE0489D1-855D-6A31-1C7C-25856C7923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8D39B348-6B6C-F2AE-884F-9A7CA08B4F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67B94-E759-4F83-86A0-9F6D88AC902E}" type="datetime1">
              <a:rPr lang="it-IT" smtClean="0"/>
              <a:t>30/01/2023</a:t>
            </a:fld>
            <a:endParaRPr lang="it-IT"/>
          </a:p>
        </p:txBody>
      </p:sp>
      <p:sp>
        <p:nvSpPr>
          <p:cNvPr id="5" name="Segnaposto piè di pagina 4">
            <a:extLst>
              <a:ext uri="{FF2B5EF4-FFF2-40B4-BE49-F238E27FC236}">
                <a16:creationId xmlns="" xmlns:a16="http://schemas.microsoft.com/office/drawing/2014/main" id="{0E45A718-C09C-B25F-1034-0A07FABE1F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 xmlns:a16="http://schemas.microsoft.com/office/drawing/2014/main" id="{B6F8B2C6-4707-33F6-4E69-E03A0BA401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F1E0D-40CC-4653-B25A-9AFE05142747}" type="slidenum">
              <a:rPr lang="it-IT" smtClean="0"/>
              <a:pPr/>
              <a:t>‹N›</a:t>
            </a:fld>
            <a:endParaRPr lang="it-IT"/>
          </a:p>
        </p:txBody>
      </p:sp>
    </p:spTree>
    <p:extLst>
      <p:ext uri="{BB962C8B-B14F-4D97-AF65-F5344CB8AC3E}">
        <p14:creationId xmlns="" xmlns:p14="http://schemas.microsoft.com/office/powerpoint/2010/main" val="3813969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msdmanuals.com/it-it/professionale/malattie-del-fegato-e-delle-vie-biliari/approccio-al-paziente-con-malattie-del-fegato/ittero"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msdmanuals.com/it-it/professionale/malattie-del-fegato-e-delle-vie-biliari/approccio-al-paziente-con-malattie-del-fegato/encefalopatia-porto-sistemica" TargetMode="External"/><Relationship Id="rId2" Type="http://schemas.openxmlformats.org/officeDocument/2006/relationships/hyperlink" Target="https://www.msdmanuals.com/it-it/professionale/malattie-del-fegato-e-delle-vie-biliari/approccio-al-paziente-con-malattie-del-fegato/ittero" TargetMode="External"/><Relationship Id="rId1" Type="http://schemas.openxmlformats.org/officeDocument/2006/relationships/slideLayout" Target="../slideLayouts/slideLayout2.xml"/><Relationship Id="rId5" Type="http://schemas.openxmlformats.org/officeDocument/2006/relationships/hyperlink" Target="https://www.msdmanuals.com/it-it/professionale/malattie-del-fegato-e-delle-vie-biliari/epatite/epatite-fulminante" TargetMode="External"/><Relationship Id="rId4" Type="http://schemas.openxmlformats.org/officeDocument/2006/relationships/hyperlink" Target="https://www.msdmanuals.com/it-it/professionale/malattie-del-fegato-e-delle-vie-biliari/approccio-al-paziente-con-malattie-del-fegato/insufficienza-epatica-acuta"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891BA172-0895-55E3-A2F0-4CE29C4B33C6}"/>
              </a:ext>
            </a:extLst>
          </p:cNvPr>
          <p:cNvSpPr>
            <a:spLocks noGrp="1"/>
          </p:cNvSpPr>
          <p:nvPr>
            <p:ph type="ctrTitle"/>
          </p:nvPr>
        </p:nvSpPr>
        <p:spPr>
          <a:xfrm>
            <a:off x="1524000" y="133006"/>
            <a:ext cx="9144000" cy="1089304"/>
          </a:xfrm>
        </p:spPr>
        <p:txBody>
          <a:bodyPr>
            <a:normAutofit fontScale="90000"/>
          </a:bodyPr>
          <a:lstStyle/>
          <a:p>
            <a:r>
              <a:rPr lang="it-IT" sz="2400" b="1" dirty="0">
                <a:effectLst/>
                <a:latin typeface="Arial" panose="020B0604020202020204" pitchFamily="34" charset="0"/>
                <a:ea typeface="Times New Roman" panose="02020603050405020304" pitchFamily="18" charset="0"/>
                <a:cs typeface="Times New Roman" panose="02020603050405020304" pitchFamily="18" charset="0"/>
              </a:rPr>
              <a:t>Markers dell’epatite A,B,C,D,E e loro significato</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it-IT" dirty="0"/>
          </a:p>
        </p:txBody>
      </p:sp>
      <p:sp>
        <p:nvSpPr>
          <p:cNvPr id="3" name="Sottotitolo 2">
            <a:extLst>
              <a:ext uri="{FF2B5EF4-FFF2-40B4-BE49-F238E27FC236}">
                <a16:creationId xmlns="" xmlns:a16="http://schemas.microsoft.com/office/drawing/2014/main" id="{4CF56DAD-EA5A-7869-C6F3-77B38044E168}"/>
              </a:ext>
            </a:extLst>
          </p:cNvPr>
          <p:cNvSpPr>
            <a:spLocks noGrp="1"/>
          </p:cNvSpPr>
          <p:nvPr>
            <p:ph type="subTitle" idx="1"/>
          </p:nvPr>
        </p:nvSpPr>
        <p:spPr>
          <a:xfrm>
            <a:off x="615142" y="1346661"/>
            <a:ext cx="11222182" cy="5378333"/>
          </a:xfrm>
        </p:spPr>
        <p:txBody>
          <a:bodyPr>
            <a:normAutofit lnSpcReduction="10000"/>
          </a:bodyPr>
          <a:lstStyle/>
          <a:p>
            <a:pPr algn="just">
              <a:lnSpc>
                <a:spcPct val="150000"/>
              </a:lnSpc>
            </a:pPr>
            <a:r>
              <a:rPr lang="it-IT" sz="2000" dirty="0">
                <a:latin typeface="Arial" panose="020B0604020202020204" pitchFamily="34" charset="0"/>
                <a:cs typeface="Arial" panose="020B0604020202020204" pitchFamily="34" charset="0"/>
              </a:rPr>
              <a:t>L’ epatite è un’infiammazione che interessa il fegato e può essere dovuta a varie cause, le principali sono:</a:t>
            </a:r>
          </a:p>
          <a:p>
            <a:pPr marL="342900" indent="-342900" algn="just">
              <a:lnSpc>
                <a:spcPct val="150000"/>
              </a:lnSpc>
              <a:buFont typeface="Arial" panose="020B0604020202020204" pitchFamily="34" charset="0"/>
              <a:buChar char="•"/>
            </a:pPr>
            <a:r>
              <a:rPr lang="it-IT" sz="2000" dirty="0">
                <a:latin typeface="Arial" panose="020B0604020202020204" pitchFamily="34" charset="0"/>
                <a:cs typeface="Arial" panose="020B0604020202020204" pitchFamily="34" charset="0"/>
              </a:rPr>
              <a:t>Infezioni da virus epatotropi (  cioè virus che </a:t>
            </a:r>
            <a:r>
              <a:rPr lang="it-IT" sz="2000" i="0" dirty="0">
                <a:solidFill>
                  <a:srgbClr val="202124"/>
                </a:solidFill>
                <a:effectLst/>
                <a:latin typeface="Arial" panose="020B0604020202020204" pitchFamily="34" charset="0"/>
                <a:cs typeface="Arial" panose="020B0604020202020204" pitchFamily="34" charset="0"/>
              </a:rPr>
              <a:t>hanno come bersaglio primario le cellule epatiche)</a:t>
            </a:r>
          </a:p>
          <a:p>
            <a:pPr marL="342900" indent="-342900" algn="just">
              <a:lnSpc>
                <a:spcPct val="150000"/>
              </a:lnSpc>
              <a:buFont typeface="Arial" panose="020B0604020202020204" pitchFamily="34" charset="0"/>
              <a:buChar char="•"/>
            </a:pPr>
            <a:r>
              <a:rPr lang="it-IT" sz="2000" dirty="0">
                <a:solidFill>
                  <a:srgbClr val="202124"/>
                </a:solidFill>
                <a:latin typeface="Arial" panose="020B0604020202020204" pitchFamily="34" charset="0"/>
                <a:cs typeface="Arial" panose="020B0604020202020204" pitchFamily="34" charset="0"/>
              </a:rPr>
              <a:t>Abuso di alcol</a:t>
            </a:r>
          </a:p>
          <a:p>
            <a:pPr marL="342900" indent="-342900" algn="just">
              <a:lnSpc>
                <a:spcPct val="150000"/>
              </a:lnSpc>
              <a:buFont typeface="Arial" panose="020B0604020202020204" pitchFamily="34" charset="0"/>
              <a:buChar char="•"/>
            </a:pPr>
            <a:r>
              <a:rPr lang="it-IT" sz="2000" dirty="0">
                <a:solidFill>
                  <a:srgbClr val="202124"/>
                </a:solidFill>
                <a:latin typeface="Arial" panose="020B0604020202020204" pitchFamily="34" charset="0"/>
                <a:cs typeface="Arial" panose="020B0604020202020204" pitchFamily="34" charset="0"/>
              </a:rPr>
              <a:t>Assunzione di farmaci </a:t>
            </a:r>
          </a:p>
          <a:p>
            <a:pPr marL="342900" indent="-342900" algn="just">
              <a:lnSpc>
                <a:spcPct val="150000"/>
              </a:lnSpc>
              <a:buFont typeface="Arial" panose="020B0604020202020204" pitchFamily="34" charset="0"/>
              <a:buChar char="•"/>
            </a:pPr>
            <a:r>
              <a:rPr lang="it-IT" sz="2000" dirty="0">
                <a:solidFill>
                  <a:srgbClr val="202124"/>
                </a:solidFill>
                <a:latin typeface="Arial" panose="020B0604020202020204" pitchFamily="34" charset="0"/>
                <a:cs typeface="Arial" panose="020B0604020202020204" pitchFamily="34" charset="0"/>
              </a:rPr>
              <a:t>Alterazioni del sistema immunitario </a:t>
            </a:r>
          </a:p>
          <a:p>
            <a:endParaRPr lang="it-IT" sz="2000" b="0" i="0" dirty="0">
              <a:solidFill>
                <a:srgbClr val="202124"/>
              </a:solidFill>
              <a:effectLst/>
              <a:latin typeface="arial" panose="020B0604020202020204" pitchFamily="34" charset="0"/>
            </a:endParaRPr>
          </a:p>
          <a:p>
            <a:pPr>
              <a:lnSpc>
                <a:spcPct val="250000"/>
              </a:lnSpc>
            </a:pPr>
            <a:r>
              <a:rPr lang="it-IT" sz="2000" b="1" i="0" u="sng" dirty="0">
                <a:solidFill>
                  <a:srgbClr val="202124"/>
                </a:solidFill>
                <a:effectLst/>
                <a:latin typeface="arial" panose="020B0604020202020204" pitchFamily="34" charset="0"/>
              </a:rPr>
              <a:t>L'epatite virale è un processo infiammatorio del fegato (acuto o cronico), che provoca la necrosi delle cellule del fegato (epatociti) a causa dell'attacco da parte di virus epatotropi</a:t>
            </a:r>
            <a:endParaRPr lang="it-IT" sz="2000" b="1" u="sng" dirty="0">
              <a:latin typeface="Arial" panose="020B0604020202020204" pitchFamily="34" charset="0"/>
              <a:cs typeface="Arial" panose="020B0604020202020204"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a:t>
            </a:fld>
            <a:endParaRPr lang="it-IT"/>
          </a:p>
        </p:txBody>
      </p:sp>
      <p:sp>
        <p:nvSpPr>
          <p:cNvPr id="6" name="Segnaposto data 5"/>
          <p:cNvSpPr>
            <a:spLocks noGrp="1"/>
          </p:cNvSpPr>
          <p:nvPr>
            <p:ph type="dt" sz="half" idx="10"/>
          </p:nvPr>
        </p:nvSpPr>
        <p:spPr/>
        <p:txBody>
          <a:bodyPr/>
          <a:lstStyle/>
          <a:p>
            <a:fld id="{53D5BC13-D8C1-442B-A7F7-0759D72053C9}"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5635306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358557F-AC3E-1C3D-6F84-F5A777F03DA8}"/>
              </a:ext>
            </a:extLst>
          </p:cNvPr>
          <p:cNvSpPr>
            <a:spLocks noGrp="1"/>
          </p:cNvSpPr>
          <p:nvPr>
            <p:ph type="title"/>
          </p:nvPr>
        </p:nvSpPr>
        <p:spPr>
          <a:xfrm>
            <a:off x="838200" y="365126"/>
            <a:ext cx="10515600" cy="812034"/>
          </a:xfrm>
        </p:spPr>
        <p:txBody>
          <a:bodyPr>
            <a:normAutofit/>
          </a:bodyPr>
          <a:lstStyle/>
          <a:p>
            <a:pPr algn="ctr"/>
            <a:r>
              <a:rPr lang="it-IT" sz="3200" b="1" dirty="0">
                <a:latin typeface="Arial" panose="020B0604020202020204" pitchFamily="34" charset="0"/>
                <a:cs typeface="Arial" panose="020B0604020202020204" pitchFamily="34" charset="0"/>
              </a:rPr>
              <a:t>DECORSO CLINICO</a:t>
            </a:r>
          </a:p>
        </p:txBody>
      </p:sp>
      <p:sp>
        <p:nvSpPr>
          <p:cNvPr id="3" name="Segnaposto contenuto 2">
            <a:extLst>
              <a:ext uri="{FF2B5EF4-FFF2-40B4-BE49-F238E27FC236}">
                <a16:creationId xmlns="" xmlns:a16="http://schemas.microsoft.com/office/drawing/2014/main" id="{201E2ECE-2822-086F-D0AF-7F320DD4C006}"/>
              </a:ext>
            </a:extLst>
          </p:cNvPr>
          <p:cNvSpPr>
            <a:spLocks noGrp="1"/>
          </p:cNvSpPr>
          <p:nvPr>
            <p:ph idx="1"/>
          </p:nvPr>
        </p:nvSpPr>
        <p:spPr>
          <a:xfrm>
            <a:off x="115614" y="1177160"/>
            <a:ext cx="12076386" cy="4999803"/>
          </a:xfrm>
        </p:spPr>
        <p:txBody>
          <a:bodyPr>
            <a:noAutofit/>
          </a:bodyPr>
          <a:lstStyle/>
          <a:p>
            <a:pPr algn="just"/>
            <a:r>
              <a:rPr lang="it-IT" sz="2000" dirty="0">
                <a:latin typeface="Arial" panose="020B0604020202020204" pitchFamily="34" charset="0"/>
                <a:cs typeface="Arial" panose="020B0604020202020204" pitchFamily="34" charset="0"/>
              </a:rPr>
              <a:t>Dopo l’esposizione e il contagio, il periodo di incubazione varia da 15 a 60 giorni (media di 40 giorni), sono stati osservati due distinti modelli epidemiologici: uno a breve periodo di incubazione nelle aree in cui l’epatite E è altamente endemica e un altro con più prolungato periodo di incubazione in quelle aree dove la malattia si manifesta con bassa incidenza o in modo sporadico </a:t>
            </a:r>
          </a:p>
          <a:p>
            <a:pPr algn="just"/>
            <a:r>
              <a:rPr lang="it-IT" sz="2000" dirty="0">
                <a:latin typeface="Arial" panose="020B0604020202020204" pitchFamily="34" charset="0"/>
                <a:cs typeface="Arial" panose="020B0604020202020204" pitchFamily="34" charset="0"/>
              </a:rPr>
              <a:t>Quindi, i pazienti sviluppano sintomi e segni clinici sovrapponibili a quelli osservati in altre forme di epatite virale acuta: ittero accompagnato da segni e sintomi aspecifici (malessere, anoressia, dolori addominali, nausea, vomito, febbre ed epatomegalia); sporadicamente sono presenti diarrea, prurito, artralgia ed eruzioni cutanee. </a:t>
            </a:r>
          </a:p>
          <a:p>
            <a:pPr algn="just"/>
            <a:r>
              <a:rPr lang="it-IT" sz="2000" dirty="0">
                <a:latin typeface="Arial" panose="020B0604020202020204" pitchFamily="34" charset="0"/>
                <a:cs typeface="Arial" panose="020B0604020202020204" pitchFamily="34" charset="0"/>
              </a:rPr>
              <a:t>I livelli sierici degli enzimi epatici (AST, ALT) possono essere elevati ed è possibile riscontrare iperbilirubinemia; questi marcatori generalmente rientrano nei valori normali entro poche settimane dall’esordio. L’epatite E è tipicamente una malattia auto-limitante, della durata di 4- 6 settimane, la maggior parte dei pazienti guarisce completamente nel giro di pochi mesi. In circa la metà dei soggetti, HEV può presentarsi con una forma più grave: coagulopatia protratta e colestasi, ma anche in questi casi il decorso è generalmente buono [68]. La gravità delle infezioni può variare da malattia sub-clinica ad epatite fulminante.</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10</a:t>
            </a:fld>
            <a:endParaRPr lang="it-IT"/>
          </a:p>
        </p:txBody>
      </p:sp>
      <p:sp>
        <p:nvSpPr>
          <p:cNvPr id="6" name="Segnaposto data 5"/>
          <p:cNvSpPr>
            <a:spLocks noGrp="1"/>
          </p:cNvSpPr>
          <p:nvPr>
            <p:ph type="dt" sz="half" idx="10"/>
          </p:nvPr>
        </p:nvSpPr>
        <p:spPr/>
        <p:txBody>
          <a:bodyPr/>
          <a:lstStyle/>
          <a:p>
            <a:fld id="{BCBE8C8A-69C3-42D9-8664-587A54D4B4E4}"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27658132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B08C60E-7E24-83CC-A309-ED1114033D8A}"/>
              </a:ext>
            </a:extLst>
          </p:cNvPr>
          <p:cNvSpPr>
            <a:spLocks noGrp="1"/>
          </p:cNvSpPr>
          <p:nvPr>
            <p:ph type="ctrTitle"/>
          </p:nvPr>
        </p:nvSpPr>
        <p:spPr>
          <a:xfrm>
            <a:off x="1524000" y="220717"/>
            <a:ext cx="9144000" cy="924911"/>
          </a:xfrm>
        </p:spPr>
        <p:txBody>
          <a:bodyPr>
            <a:normAutofit/>
          </a:bodyPr>
          <a:lstStyle/>
          <a:p>
            <a:r>
              <a:rPr lang="it-IT" sz="3200" b="1" dirty="0">
                <a:latin typeface="Arial" panose="020B0604020202020204" pitchFamily="34" charset="0"/>
                <a:cs typeface="Arial" panose="020B0604020202020204" pitchFamily="34" charset="0"/>
              </a:rPr>
              <a:t>DIAGNOSI</a:t>
            </a:r>
          </a:p>
        </p:txBody>
      </p:sp>
      <p:sp>
        <p:nvSpPr>
          <p:cNvPr id="3" name="Sottotitolo 2">
            <a:extLst>
              <a:ext uri="{FF2B5EF4-FFF2-40B4-BE49-F238E27FC236}">
                <a16:creationId xmlns="" xmlns:a16="http://schemas.microsoft.com/office/drawing/2014/main" id="{888E3AA9-1EB8-05BD-BEFB-EF6BC049B0BD}"/>
              </a:ext>
            </a:extLst>
          </p:cNvPr>
          <p:cNvSpPr>
            <a:spLocks noGrp="1"/>
          </p:cNvSpPr>
          <p:nvPr>
            <p:ph type="subTitle" idx="1"/>
          </p:nvPr>
        </p:nvSpPr>
        <p:spPr>
          <a:xfrm>
            <a:off x="0" y="1145628"/>
            <a:ext cx="12192000" cy="5712372"/>
          </a:xfrm>
        </p:spPr>
        <p:txBody>
          <a:bodyPr>
            <a:normAutofit fontScale="92500"/>
          </a:bodyPr>
          <a:lstStyle/>
          <a:p>
            <a:pPr algn="just"/>
            <a:r>
              <a:rPr lang="it-IT" dirty="0">
                <a:latin typeface="Arial" panose="020B0604020202020204" pitchFamily="34" charset="0"/>
                <a:cs typeface="Arial" panose="020B0604020202020204" pitchFamily="34" charset="0"/>
              </a:rPr>
              <a:t>La diagnosi di epatite acuta E si basa sul rilevamento di anticorpi anti HEV o rilevazione di HEV-RNA nel siero o nelle feci. Sierologia Dopo il periodo di incubazione, la risposta immunitaria nei confronti di HEV segue il solito</a:t>
            </a:r>
          </a:p>
          <a:p>
            <a:pPr algn="just"/>
            <a:r>
              <a:rPr lang="it-IT" dirty="0">
                <a:latin typeface="Arial" panose="020B0604020202020204" pitchFamily="34" charset="0"/>
                <a:cs typeface="Arial" panose="020B0604020202020204" pitchFamily="34" charset="0"/>
              </a:rPr>
              <a:t>Il virus dell’epatite E (HEV) è l’unico membro di una nuova classe di virus, </a:t>
            </a:r>
            <a:r>
              <a:rPr lang="it-IT" dirty="0" err="1">
                <a:latin typeface="Arial" panose="020B0604020202020204" pitchFamily="34" charset="0"/>
                <a:cs typeface="Arial" panose="020B0604020202020204" pitchFamily="34" charset="0"/>
              </a:rPr>
              <a:t>Hepevirus</a:t>
            </a:r>
            <a:r>
              <a:rPr lang="it-IT" dirty="0">
                <a:latin typeface="Arial" panose="020B0604020202020204" pitchFamily="34" charset="0"/>
                <a:cs typeface="Arial" panose="020B0604020202020204" pitchFamily="34" charset="0"/>
              </a:rPr>
              <a:t> (famiglia </a:t>
            </a:r>
            <a:r>
              <a:rPr lang="it-IT" dirty="0" err="1">
                <a:latin typeface="Arial" panose="020B0604020202020204" pitchFamily="34" charset="0"/>
                <a:cs typeface="Arial" panose="020B0604020202020204" pitchFamily="34" charset="0"/>
              </a:rPr>
              <a:t>Hepeviridae</a:t>
            </a:r>
            <a:r>
              <a:rPr lang="it-IT" dirty="0">
                <a:latin typeface="Arial" panose="020B0604020202020204" pitchFamily="34" charset="0"/>
                <a:cs typeface="Arial" panose="020B0604020202020204" pitchFamily="34" charset="0"/>
              </a:rPr>
              <a:t>). HEV rappresenta la principale causa di epatite acuta tra gli adulti in molte aree del sud del mondo, in particolare nel subcontinente Indiano e Sud-Est Asiatico, nel Medio Oriente e Nord Africa, dove è comune causa di focolai sporadici ed epidemie legate ad inquinamento microbiologico delle acque, con decorso clinico autolimitante, causando tuttavia un alto tasso di mortalità nelle donne in gravidanza. L’infezione da HEV era ritenuta essere limitata ai paesi in via di sviluppo, attualmente è riconosciuta come una malattia con distribuzione geografica molto diffusa. Nei paesi occidentali, sono riportati solo casi sporadici di infezione autoctona, probabilmente acquisiti attraverso trasmissione </a:t>
            </a:r>
            <a:r>
              <a:rPr lang="it-IT" dirty="0" err="1">
                <a:latin typeface="Arial" panose="020B0604020202020204" pitchFamily="34" charset="0"/>
                <a:cs typeface="Arial" panose="020B0604020202020204" pitchFamily="34" charset="0"/>
              </a:rPr>
              <a:t>zoonotica</a:t>
            </a:r>
            <a:r>
              <a:rPr lang="it-IT" dirty="0">
                <a:latin typeface="Arial" panose="020B0604020202020204" pitchFamily="34" charset="0"/>
                <a:cs typeface="Arial" panose="020B0604020202020204" pitchFamily="34" charset="0"/>
              </a:rPr>
              <a:t>. Negli ultimi anni, in alcuni paesi europei, è stata segnalata nei soggetti immunodepressi una cronicizzazione dell’infezione da HEV, talora con evoluzione in cirrosi epatica. Il trattamento delle forme acute è, quasi esclusivamente, sintomatico; nelle forme croniche si può utilizzare una terapia antivirale con </a:t>
            </a:r>
            <a:r>
              <a:rPr lang="it-IT" dirty="0" err="1">
                <a:latin typeface="Arial" panose="020B0604020202020204" pitchFamily="34" charset="0"/>
                <a:cs typeface="Arial" panose="020B0604020202020204" pitchFamily="34" charset="0"/>
              </a:rPr>
              <a:t>peg</a:t>
            </a:r>
            <a:r>
              <a:rPr lang="it-IT" dirty="0">
                <a:latin typeface="Arial" panose="020B0604020202020204" pitchFamily="34" charset="0"/>
                <a:cs typeface="Arial" panose="020B0604020202020204" pitchFamily="34" charset="0"/>
              </a:rPr>
              <a:t>-IFN e ribavirina. La prevenzione, oltre ad un accurato controllo delle condizioni igienico-sanitarie, particolarmente nei paesi in via di sviluppo, è legata all’immunoprofilassi attiva. Due vaccini, attualmente testati, hanno dimostrato di essere a</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11</a:t>
            </a:fld>
            <a:endParaRPr lang="it-IT"/>
          </a:p>
        </p:txBody>
      </p:sp>
      <p:sp>
        <p:nvSpPr>
          <p:cNvPr id="6" name="Segnaposto data 5"/>
          <p:cNvSpPr>
            <a:spLocks noGrp="1"/>
          </p:cNvSpPr>
          <p:nvPr>
            <p:ph type="dt" sz="half" idx="10"/>
          </p:nvPr>
        </p:nvSpPr>
        <p:spPr/>
        <p:txBody>
          <a:bodyPr/>
          <a:lstStyle/>
          <a:p>
            <a:fld id="{62B61734-6E9D-4FF2-903C-5630842F6452}"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4575294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2FFA7A4-3C09-C7BC-3053-E1AB40078F29}"/>
              </a:ext>
            </a:extLst>
          </p:cNvPr>
          <p:cNvSpPr>
            <a:spLocks noGrp="1"/>
          </p:cNvSpPr>
          <p:nvPr>
            <p:ph type="title"/>
          </p:nvPr>
        </p:nvSpPr>
        <p:spPr>
          <a:xfrm>
            <a:off x="838200" y="365125"/>
            <a:ext cx="10515600" cy="732155"/>
          </a:xfrm>
        </p:spPr>
        <p:txBody>
          <a:bodyPr/>
          <a:lstStyle/>
          <a:p>
            <a:pPr algn="ctr"/>
            <a:r>
              <a:rPr lang="it-IT" b="1" u="sng" dirty="0">
                <a:latin typeface="Arial" panose="020B0604020202020204" pitchFamily="34" charset="0"/>
                <a:cs typeface="Arial" panose="020B0604020202020204" pitchFamily="34" charset="0"/>
              </a:rPr>
              <a:t>minori</a:t>
            </a:r>
            <a:endParaRPr lang="it-IT" dirty="0"/>
          </a:p>
        </p:txBody>
      </p:sp>
      <p:sp>
        <p:nvSpPr>
          <p:cNvPr id="3" name="Segnaposto contenuto 2">
            <a:extLst>
              <a:ext uri="{FF2B5EF4-FFF2-40B4-BE49-F238E27FC236}">
                <a16:creationId xmlns="" xmlns:a16="http://schemas.microsoft.com/office/drawing/2014/main" id="{2367F1FE-70B5-7838-017A-51DB67C15E8D}"/>
              </a:ext>
            </a:extLst>
          </p:cNvPr>
          <p:cNvSpPr>
            <a:spLocks noGrp="1"/>
          </p:cNvSpPr>
          <p:nvPr>
            <p:ph idx="1"/>
          </p:nvPr>
        </p:nvSpPr>
        <p:spPr>
          <a:xfrm>
            <a:off x="838200" y="1316736"/>
            <a:ext cx="10515600" cy="4860227"/>
          </a:xfrm>
        </p:spPr>
        <p:txBody>
          <a:bodyPr>
            <a:normAutofit fontScale="92500" lnSpcReduction="10000"/>
          </a:bodyPr>
          <a:lstStyle/>
          <a:p>
            <a:pPr marL="0" indent="0" algn="just">
              <a:lnSpc>
                <a:spcPct val="200000"/>
              </a:lnSpc>
              <a:buNone/>
            </a:pPr>
            <a:r>
              <a:rPr lang="it-IT" dirty="0">
                <a:latin typeface="Arial" panose="020B0604020202020204" pitchFamily="34" charset="0"/>
                <a:cs typeface="Arial" panose="020B0604020202020204" pitchFamily="34" charset="0"/>
              </a:rPr>
              <a:t>Esistono poi altri virus, che accanto alla malattia di base possono a volte causare un quadro di epatite di varia gravità. Questi vengono definiti virus </a:t>
            </a:r>
            <a:r>
              <a:rPr lang="it-IT" dirty="0" err="1">
                <a:latin typeface="Arial" panose="020B0604020202020204" pitchFamily="34" charset="0"/>
                <a:cs typeface="Arial" panose="020B0604020202020204" pitchFamily="34" charset="0"/>
              </a:rPr>
              <a:t>epatitici</a:t>
            </a:r>
            <a:r>
              <a:rPr lang="it-IT" dirty="0">
                <a:latin typeface="Arial" panose="020B0604020202020204" pitchFamily="34" charset="0"/>
                <a:cs typeface="Arial" panose="020B0604020202020204" pitchFamily="34" charset="0"/>
              </a:rPr>
              <a:t> minori e principalmente sono: citomegalovirus, virus di Epstein-Barr, virus </a:t>
            </a:r>
            <a:r>
              <a:rPr lang="it-IT" dirty="0" err="1">
                <a:latin typeface="Arial" panose="020B0604020202020204" pitchFamily="34" charset="0"/>
                <a:cs typeface="Arial" panose="020B0604020202020204" pitchFamily="34" charset="0"/>
              </a:rPr>
              <a:t>Coxsackie</a:t>
            </a:r>
            <a:r>
              <a:rPr lang="it-IT" dirty="0">
                <a:latin typeface="Arial" panose="020B0604020202020204" pitchFamily="34" charset="0"/>
                <a:cs typeface="Arial" panose="020B0604020202020204" pitchFamily="34" charset="0"/>
              </a:rPr>
              <a:t> ed herpes virus, toxoplasma. </a:t>
            </a:r>
          </a:p>
          <a:p>
            <a:pPr marL="0" indent="0" algn="just">
              <a:lnSpc>
                <a:spcPct val="200000"/>
              </a:lnSpc>
              <a:buNone/>
            </a:pPr>
            <a:r>
              <a:rPr lang="it-IT" dirty="0">
                <a:latin typeface="Arial" panose="020B0604020202020204" pitchFamily="34" charset="0"/>
                <a:cs typeface="Arial" panose="020B0604020202020204" pitchFamily="34" charset="0"/>
              </a:rPr>
              <a:t>In circa il 10-20% dei casi invece l’agente responsabile dell’epatite resta ignoto.</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12</a:t>
            </a:fld>
            <a:endParaRPr lang="it-IT"/>
          </a:p>
        </p:txBody>
      </p:sp>
      <p:sp>
        <p:nvSpPr>
          <p:cNvPr id="6" name="Segnaposto data 5"/>
          <p:cNvSpPr>
            <a:spLocks noGrp="1"/>
          </p:cNvSpPr>
          <p:nvPr>
            <p:ph type="dt" sz="half" idx="10"/>
          </p:nvPr>
        </p:nvSpPr>
        <p:spPr/>
        <p:txBody>
          <a:bodyPr/>
          <a:lstStyle/>
          <a:p>
            <a:fld id="{7925E216-45A2-4795-B12D-CCB352FF7345}"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3044107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053241C-7120-D315-5271-B64029F75DCC}"/>
              </a:ext>
            </a:extLst>
          </p:cNvPr>
          <p:cNvSpPr>
            <a:spLocks noGrp="1"/>
          </p:cNvSpPr>
          <p:nvPr>
            <p:ph type="ctrTitle"/>
          </p:nvPr>
        </p:nvSpPr>
        <p:spPr>
          <a:xfrm>
            <a:off x="1524000" y="64009"/>
            <a:ext cx="9144000" cy="502920"/>
          </a:xfrm>
        </p:spPr>
        <p:txBody>
          <a:bodyPr>
            <a:normAutofit/>
          </a:bodyPr>
          <a:lstStyle/>
          <a:p>
            <a:r>
              <a:rPr lang="it-IT" sz="2800" b="1" dirty="0">
                <a:latin typeface="Arial" panose="020B0604020202020204" pitchFamily="34" charset="0"/>
                <a:cs typeface="Arial" panose="020B0604020202020204" pitchFamily="34" charset="0"/>
              </a:rPr>
              <a:t>SINTOMATOLOGIA DELL’ EPATITE ACUTA</a:t>
            </a:r>
          </a:p>
        </p:txBody>
      </p:sp>
      <p:sp>
        <p:nvSpPr>
          <p:cNvPr id="3" name="Sottotitolo 2">
            <a:extLst>
              <a:ext uri="{FF2B5EF4-FFF2-40B4-BE49-F238E27FC236}">
                <a16:creationId xmlns="" xmlns:a16="http://schemas.microsoft.com/office/drawing/2014/main" id="{5486329E-6FB2-B0BA-0E13-E7F13C50CDE4}"/>
              </a:ext>
            </a:extLst>
          </p:cNvPr>
          <p:cNvSpPr>
            <a:spLocks noGrp="1"/>
          </p:cNvSpPr>
          <p:nvPr>
            <p:ph type="subTitle" idx="1"/>
          </p:nvPr>
        </p:nvSpPr>
        <p:spPr>
          <a:xfrm>
            <a:off x="233265" y="740664"/>
            <a:ext cx="11653935" cy="6053328"/>
          </a:xfrm>
        </p:spPr>
        <p:txBody>
          <a:bodyPr>
            <a:normAutofit fontScale="25000" lnSpcReduction="20000"/>
          </a:bodyPr>
          <a:lstStyle/>
          <a:p>
            <a:r>
              <a:rPr lang="it-IT" sz="7200" b="1" i="0" dirty="0">
                <a:solidFill>
                  <a:srgbClr val="000000"/>
                </a:solidFill>
                <a:effectLst/>
                <a:latin typeface="Arial" panose="020B0604020202020204" pitchFamily="34" charset="0"/>
                <a:cs typeface="Arial" panose="020B0604020202020204" pitchFamily="34" charset="0"/>
              </a:rPr>
              <a:t>Alcune manifestazioni dell'epatite acuta sono specifiche per ogni virus ma, in generale, l'infezione acuta tende a progredire secondo fasi prevedibili:</a:t>
            </a:r>
          </a:p>
          <a:p>
            <a:pPr algn="just">
              <a:lnSpc>
                <a:spcPct val="120000"/>
              </a:lnSpc>
              <a:buFont typeface="Arial" panose="020B0604020202020204" pitchFamily="34" charset="0"/>
              <a:buChar char="•"/>
            </a:pPr>
            <a:r>
              <a:rPr lang="it-IT" sz="6400" b="1" i="0" dirty="0">
                <a:solidFill>
                  <a:srgbClr val="000000"/>
                </a:solidFill>
                <a:effectLst/>
                <a:latin typeface="Arial" panose="020B0604020202020204" pitchFamily="34" charset="0"/>
                <a:cs typeface="Arial" panose="020B0604020202020204" pitchFamily="34" charset="0"/>
              </a:rPr>
              <a:t>Fase prodromica (</a:t>
            </a:r>
            <a:r>
              <a:rPr lang="it-IT" sz="6400" b="1" i="0" dirty="0" err="1">
                <a:solidFill>
                  <a:srgbClr val="000000"/>
                </a:solidFill>
                <a:effectLst/>
                <a:latin typeface="Arial" panose="020B0604020202020204" pitchFamily="34" charset="0"/>
                <a:cs typeface="Arial" panose="020B0604020202020204" pitchFamily="34" charset="0"/>
              </a:rPr>
              <a:t>pre</a:t>
            </a:r>
            <a:r>
              <a:rPr lang="it-IT" sz="6400" b="1" i="0" dirty="0">
                <a:solidFill>
                  <a:srgbClr val="000000"/>
                </a:solidFill>
                <a:effectLst/>
                <a:latin typeface="Arial" panose="020B0604020202020204" pitchFamily="34" charset="0"/>
                <a:cs typeface="Arial" panose="020B0604020202020204" pitchFamily="34" charset="0"/>
              </a:rPr>
              <a:t>-itterica):</a:t>
            </a:r>
            <a:r>
              <a:rPr lang="it-IT" sz="6400" b="0" i="0" dirty="0">
                <a:solidFill>
                  <a:srgbClr val="000000"/>
                </a:solidFill>
                <a:effectLst/>
                <a:latin typeface="Arial" panose="020B0604020202020204" pitchFamily="34" charset="0"/>
                <a:cs typeface="Arial" panose="020B0604020202020204" pitchFamily="34" charset="0"/>
              </a:rPr>
              <a:t> insorgono sintomi aspecifici; essi comprendono grave anoressia, malessere, nausea e vomito, insorgenza di repulsione per l'abitudine tabagica (nei fumatori) e, frequentemente, febbre o dolore al quadrante superiore destro dell'addome. Occasionalmente compaiono eruzioni </a:t>
            </a:r>
            <a:r>
              <a:rPr lang="it-IT" sz="6400" b="0" i="0" dirty="0" err="1">
                <a:solidFill>
                  <a:srgbClr val="000000"/>
                </a:solidFill>
                <a:effectLst/>
                <a:latin typeface="Arial" panose="020B0604020202020204" pitchFamily="34" charset="0"/>
                <a:cs typeface="Arial" panose="020B0604020202020204" pitchFamily="34" charset="0"/>
              </a:rPr>
              <a:t>orticarioidi</a:t>
            </a:r>
            <a:r>
              <a:rPr lang="it-IT" sz="6400" b="0" i="0" dirty="0">
                <a:solidFill>
                  <a:srgbClr val="000000"/>
                </a:solidFill>
                <a:effectLst/>
                <a:latin typeface="Arial" panose="020B0604020202020204" pitchFamily="34" charset="0"/>
                <a:cs typeface="Arial" panose="020B0604020202020204" pitchFamily="34" charset="0"/>
              </a:rPr>
              <a:t> e artralgie, specialmente nell'infezione da virus dell'epatite B.</a:t>
            </a:r>
          </a:p>
          <a:p>
            <a:pPr algn="just">
              <a:lnSpc>
                <a:spcPct val="120000"/>
              </a:lnSpc>
              <a:buFont typeface="Arial" panose="020B0604020202020204" pitchFamily="34" charset="0"/>
              <a:buChar char="•"/>
            </a:pPr>
            <a:r>
              <a:rPr lang="it-IT" sz="6400" b="1" i="0" dirty="0">
                <a:solidFill>
                  <a:srgbClr val="000000"/>
                </a:solidFill>
                <a:effectLst/>
                <a:latin typeface="Arial" panose="020B0604020202020204" pitchFamily="34" charset="0"/>
                <a:cs typeface="Arial" panose="020B0604020202020204" pitchFamily="34" charset="0"/>
              </a:rPr>
              <a:t>Fase itterica:</a:t>
            </a:r>
            <a:r>
              <a:rPr lang="it-IT" sz="6400" b="0" i="0" dirty="0">
                <a:solidFill>
                  <a:srgbClr val="000000"/>
                </a:solidFill>
                <a:effectLst/>
                <a:latin typeface="Arial" panose="020B0604020202020204" pitchFamily="34" charset="0"/>
                <a:cs typeface="Arial" panose="020B0604020202020204" pitchFamily="34" charset="0"/>
              </a:rPr>
              <a:t> dopo 3-10 giorni, le urine divengono scure e si assiste alla comparsa di </a:t>
            </a:r>
            <a:r>
              <a:rPr lang="it-IT" sz="6400" b="0" i="0" u="sng" dirty="0">
                <a:solidFill>
                  <a:srgbClr val="B12E32"/>
                </a:solidFill>
                <a:effectLst/>
                <a:latin typeface="Arial" panose="020B0604020202020204" pitchFamily="34" charset="0"/>
                <a:cs typeface="Arial" panose="020B0604020202020204" pitchFamily="34" charset="0"/>
                <a:hlinkClick r:id="rId2" tooltip="Ittero"/>
              </a:rPr>
              <a:t>ittero</a:t>
            </a:r>
            <a:r>
              <a:rPr lang="it-IT" sz="6400" b="0" i="0" dirty="0">
                <a:solidFill>
                  <a:srgbClr val="000000"/>
                </a:solidFill>
                <a:effectLst/>
                <a:latin typeface="Arial" panose="020B0604020202020204" pitchFamily="34" charset="0"/>
                <a:cs typeface="Arial" panose="020B0604020202020204" pitchFamily="34" charset="0"/>
              </a:rPr>
              <a:t>. I sintomi sistemici spesso regrediscono e i pazienti si sentono meglio nonostante l'ittero ingravescente. Il fegato solitamente è ingrandito e dolorabile, ma il suo margine rimane morbido e liscio. Nel 15-20% dei pazienti è presente una lieve splenomegalia. L'ittero di solito raggiunge il picco entro 1-2 settimane.</a:t>
            </a:r>
          </a:p>
          <a:p>
            <a:pPr algn="just">
              <a:lnSpc>
                <a:spcPct val="120000"/>
              </a:lnSpc>
              <a:buFont typeface="Arial" panose="020B0604020202020204" pitchFamily="34" charset="0"/>
              <a:buChar char="•"/>
            </a:pPr>
            <a:r>
              <a:rPr lang="it-IT" sz="6400" b="1" i="0" dirty="0">
                <a:solidFill>
                  <a:srgbClr val="000000"/>
                </a:solidFill>
                <a:effectLst/>
                <a:latin typeface="Arial" panose="020B0604020202020204" pitchFamily="34" charset="0"/>
                <a:cs typeface="Arial" panose="020B0604020202020204" pitchFamily="34" charset="0"/>
              </a:rPr>
              <a:t>Fase di recupero:</a:t>
            </a:r>
            <a:r>
              <a:rPr lang="it-IT" sz="6400" b="0" i="0" dirty="0">
                <a:solidFill>
                  <a:srgbClr val="000000"/>
                </a:solidFill>
                <a:effectLst/>
                <a:latin typeface="Arial" panose="020B0604020202020204" pitchFamily="34" charset="0"/>
                <a:cs typeface="Arial" panose="020B0604020202020204" pitchFamily="34" charset="0"/>
              </a:rPr>
              <a:t> durante questo periodo (2-4 settimane), l'ittero regredisce.</a:t>
            </a:r>
          </a:p>
          <a:p>
            <a:pPr algn="just">
              <a:lnSpc>
                <a:spcPct val="120000"/>
              </a:lnSpc>
            </a:pPr>
            <a:r>
              <a:rPr lang="it-IT" sz="6400" b="0" i="0" dirty="0">
                <a:solidFill>
                  <a:srgbClr val="000000"/>
                </a:solidFill>
                <a:effectLst/>
                <a:latin typeface="Arial" panose="020B0604020202020204" pitchFamily="34" charset="0"/>
                <a:cs typeface="Arial" panose="020B0604020202020204" pitchFamily="34" charset="0"/>
              </a:rPr>
              <a:t>Solitamente l'appetito ritorna dopo la prima settimana di sintomi. L'epatite virale acuta si risolve in genere spontaneamente dopo 4-8 settimane dall'esordio dei sintomi.</a:t>
            </a:r>
          </a:p>
          <a:p>
            <a:pPr algn="just">
              <a:lnSpc>
                <a:spcPct val="120000"/>
              </a:lnSpc>
            </a:pPr>
            <a:r>
              <a:rPr lang="it-IT" sz="6400" b="0" i="0" dirty="0">
                <a:solidFill>
                  <a:srgbClr val="000000"/>
                </a:solidFill>
                <a:effectLst/>
                <a:latin typeface="Arial" panose="020B0604020202020204" pitchFamily="34" charset="0"/>
                <a:cs typeface="Arial" panose="020B0604020202020204" pitchFamily="34" charset="0"/>
              </a:rPr>
              <a:t>L'</a:t>
            </a:r>
            <a:r>
              <a:rPr lang="it-IT" sz="6400" b="1" i="0" dirty="0">
                <a:solidFill>
                  <a:srgbClr val="000000"/>
                </a:solidFill>
                <a:effectLst/>
                <a:latin typeface="Arial" panose="020B0604020202020204" pitchFamily="34" charset="0"/>
                <a:cs typeface="Arial" panose="020B0604020202020204" pitchFamily="34" charset="0"/>
              </a:rPr>
              <a:t>epatite anitterica</a:t>
            </a:r>
            <a:r>
              <a:rPr lang="it-IT" sz="6400" b="0" i="0" dirty="0">
                <a:solidFill>
                  <a:srgbClr val="000000"/>
                </a:solidFill>
                <a:effectLst/>
                <a:latin typeface="Arial" panose="020B0604020202020204" pitchFamily="34" charset="0"/>
                <a:cs typeface="Arial" panose="020B0604020202020204" pitchFamily="34" charset="0"/>
              </a:rPr>
              <a:t> (epatite in assenza di ittero) si manifesta più frequentemente dell'epatite associata ad ittero in pazienti con infezione da virus dell'epatite C e nei bambini con infezione da virus dell'epatite A. Si manifesta come una malattia simil-influenzale lieve.</a:t>
            </a:r>
          </a:p>
          <a:p>
            <a:pPr algn="just">
              <a:lnSpc>
                <a:spcPct val="120000"/>
              </a:lnSpc>
            </a:pPr>
            <a:r>
              <a:rPr lang="it-IT" sz="6400" b="0" i="0" dirty="0">
                <a:solidFill>
                  <a:srgbClr val="000000"/>
                </a:solidFill>
                <a:effectLst/>
                <a:latin typeface="Arial" panose="020B0604020202020204" pitchFamily="34" charset="0"/>
                <a:cs typeface="Arial" panose="020B0604020202020204" pitchFamily="34" charset="0"/>
              </a:rPr>
              <a:t>L'</a:t>
            </a:r>
            <a:r>
              <a:rPr lang="it-IT" sz="6400" b="1" i="0" dirty="0">
                <a:solidFill>
                  <a:srgbClr val="000000"/>
                </a:solidFill>
                <a:effectLst/>
                <a:latin typeface="Arial" panose="020B0604020202020204" pitchFamily="34" charset="0"/>
                <a:cs typeface="Arial" panose="020B0604020202020204" pitchFamily="34" charset="0"/>
              </a:rPr>
              <a:t>epatite riacutizzata</a:t>
            </a:r>
            <a:r>
              <a:rPr lang="it-IT" sz="6400" b="0" i="0" dirty="0">
                <a:solidFill>
                  <a:srgbClr val="000000"/>
                </a:solidFill>
                <a:effectLst/>
                <a:latin typeface="Arial" panose="020B0604020202020204" pitchFamily="34" charset="0"/>
                <a:cs typeface="Arial" panose="020B0604020202020204" pitchFamily="34" charset="0"/>
              </a:rPr>
              <a:t> si verifica in una minoranza di pazienti ed è caratterizzata da manifestazioni ricorrenti durante la fase della guarigione.</a:t>
            </a:r>
          </a:p>
          <a:p>
            <a:pPr algn="just">
              <a:lnSpc>
                <a:spcPct val="120000"/>
              </a:lnSpc>
            </a:pPr>
            <a:r>
              <a:rPr lang="it-IT" sz="6400" b="0" i="0" dirty="0">
                <a:solidFill>
                  <a:srgbClr val="000000"/>
                </a:solidFill>
                <a:effectLst/>
                <a:latin typeface="Arial" panose="020B0604020202020204" pitchFamily="34" charset="0"/>
                <a:cs typeface="Arial" panose="020B0604020202020204" pitchFamily="34" charset="0"/>
              </a:rPr>
              <a:t>I </a:t>
            </a:r>
            <a:r>
              <a:rPr lang="it-IT" sz="6400" b="1" i="0" dirty="0">
                <a:solidFill>
                  <a:srgbClr val="000000"/>
                </a:solidFill>
                <a:effectLst/>
                <a:latin typeface="Arial" panose="020B0604020202020204" pitchFamily="34" charset="0"/>
                <a:cs typeface="Arial" panose="020B0604020202020204" pitchFamily="34" charset="0"/>
              </a:rPr>
              <a:t>segni della colestasi</a:t>
            </a:r>
            <a:r>
              <a:rPr lang="it-IT" sz="6400" b="0" i="0" dirty="0">
                <a:solidFill>
                  <a:srgbClr val="000000"/>
                </a:solidFill>
                <a:effectLst/>
                <a:latin typeface="Arial" panose="020B0604020202020204" pitchFamily="34" charset="0"/>
                <a:cs typeface="Arial" panose="020B0604020202020204" pitchFamily="34" charset="0"/>
              </a:rPr>
              <a:t> si possono sviluppare durante la fase itterica (epatite colestatica), ma di solito si risolvono. Quando persistono, causano ittero prolungato, elevazione della fosfatasi alcalina e prurito, nonostante la regressione generale dell'infiammazione.</a:t>
            </a:r>
          </a:p>
          <a:p>
            <a:pPr algn="just"/>
            <a:endParaRPr lang="it-IT" dirty="0"/>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13</a:t>
            </a:fld>
            <a:endParaRPr lang="it-IT"/>
          </a:p>
        </p:txBody>
      </p:sp>
      <p:sp>
        <p:nvSpPr>
          <p:cNvPr id="6" name="Segnaposto data 5"/>
          <p:cNvSpPr>
            <a:spLocks noGrp="1"/>
          </p:cNvSpPr>
          <p:nvPr>
            <p:ph type="dt" sz="half" idx="10"/>
          </p:nvPr>
        </p:nvSpPr>
        <p:spPr/>
        <p:txBody>
          <a:bodyPr/>
          <a:lstStyle/>
          <a:p>
            <a:fld id="{61DCEC4C-2D22-4295-A233-838E719E4409}"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42790039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BDF8EECD-A145-1752-22E9-EA43E6B63BAF}"/>
              </a:ext>
            </a:extLst>
          </p:cNvPr>
          <p:cNvSpPr>
            <a:spLocks noGrp="1"/>
          </p:cNvSpPr>
          <p:nvPr>
            <p:ph type="title"/>
          </p:nvPr>
        </p:nvSpPr>
        <p:spPr>
          <a:xfrm>
            <a:off x="838200" y="139960"/>
            <a:ext cx="10515600" cy="933060"/>
          </a:xfrm>
        </p:spPr>
        <p:txBody>
          <a:bodyPr>
            <a:normAutofit fontScale="90000"/>
          </a:bodyPr>
          <a:lstStyle/>
          <a:p>
            <a:r>
              <a:rPr lang="it-IT" dirty="0"/>
              <a:t/>
            </a:r>
            <a:br>
              <a:rPr lang="it-IT" dirty="0"/>
            </a:br>
            <a:r>
              <a:rPr lang="it-IT" dirty="0">
                <a:latin typeface="Arial" panose="020B0604020202020204" pitchFamily="34" charset="0"/>
                <a:cs typeface="Arial" panose="020B0604020202020204" pitchFamily="34" charset="0"/>
              </a:rPr>
              <a:t>DIAGNOSI DELL’EPATITE VIRALE ACUTA</a:t>
            </a:r>
          </a:p>
        </p:txBody>
      </p:sp>
      <p:sp>
        <p:nvSpPr>
          <p:cNvPr id="3" name="Segnaposto contenuto 2">
            <a:extLst>
              <a:ext uri="{FF2B5EF4-FFF2-40B4-BE49-F238E27FC236}">
                <a16:creationId xmlns="" xmlns:a16="http://schemas.microsoft.com/office/drawing/2014/main" id="{DFE464DA-AF19-D60E-A1A5-FD6A0A9A71B0}"/>
              </a:ext>
            </a:extLst>
          </p:cNvPr>
          <p:cNvSpPr>
            <a:spLocks noGrp="1"/>
          </p:cNvSpPr>
          <p:nvPr>
            <p:ph idx="1"/>
          </p:nvPr>
        </p:nvSpPr>
        <p:spPr>
          <a:xfrm>
            <a:off x="373224" y="1315616"/>
            <a:ext cx="11513976" cy="4861347"/>
          </a:xfrm>
        </p:spPr>
        <p:txBody>
          <a:bodyPr>
            <a:normAutofit/>
          </a:bodyPr>
          <a:lstStyle/>
          <a:p>
            <a:pPr algn="just">
              <a:lnSpc>
                <a:spcPct val="200000"/>
              </a:lnSpc>
              <a:buFont typeface="Arial" panose="020B0604020202020204" pitchFamily="34" charset="0"/>
              <a:buChar char="•"/>
            </a:pPr>
            <a:r>
              <a:rPr lang="it-IT" sz="2400" b="0" i="0" dirty="0">
                <a:solidFill>
                  <a:srgbClr val="000000"/>
                </a:solidFill>
                <a:effectLst/>
                <a:latin typeface="Arial" panose="020B0604020202020204" pitchFamily="34" charset="0"/>
                <a:cs typeface="Arial" panose="020B0604020202020204" pitchFamily="34" charset="0"/>
              </a:rPr>
              <a:t>Test epatici (elevazione di aspartato aminotransferasi (AST) e alanina aminotransferasi (ALT) in modo sproporzionato rispetto alla fosfatasi alcalina, di solito accompagnata da iperbilirubinemia)</a:t>
            </a:r>
          </a:p>
          <a:p>
            <a:pPr algn="just">
              <a:lnSpc>
                <a:spcPct val="200000"/>
              </a:lnSpc>
              <a:buFont typeface="Arial" panose="020B0604020202020204" pitchFamily="34" charset="0"/>
              <a:buChar char="•"/>
            </a:pPr>
            <a:r>
              <a:rPr lang="it-IT" sz="2400" b="0" i="0" dirty="0">
                <a:solidFill>
                  <a:srgbClr val="000000"/>
                </a:solidFill>
                <a:effectLst/>
                <a:latin typeface="Arial" panose="020B0604020202020204" pitchFamily="34" charset="0"/>
                <a:cs typeface="Arial" panose="020B0604020202020204" pitchFamily="34" charset="0"/>
              </a:rPr>
              <a:t>Esami di sierologia virale</a:t>
            </a:r>
          </a:p>
          <a:p>
            <a:pPr algn="just">
              <a:lnSpc>
                <a:spcPct val="200000"/>
              </a:lnSpc>
              <a:buFont typeface="Arial" panose="020B0604020202020204" pitchFamily="34" charset="0"/>
              <a:buChar char="•"/>
            </a:pPr>
            <a:r>
              <a:rPr lang="it-IT" sz="2400" b="0" i="0" dirty="0">
                <a:solidFill>
                  <a:srgbClr val="000000"/>
                </a:solidFill>
                <a:effectLst/>
                <a:latin typeface="Arial" panose="020B0604020202020204" pitchFamily="34" charset="0"/>
                <a:cs typeface="Arial" panose="020B0604020202020204" pitchFamily="34" charset="0"/>
              </a:rPr>
              <a:t>Misurazione della protrombina/rapporto internazionale normalizzato (INR)</a:t>
            </a:r>
          </a:p>
          <a:p>
            <a:pPr marL="0" indent="0" algn="just">
              <a:buNone/>
            </a:pPr>
            <a:endParaRPr lang="it-IT" sz="2000" dirty="0">
              <a:latin typeface="Arial" panose="020B0604020202020204" pitchFamily="34" charset="0"/>
              <a:cs typeface="Arial" panose="020B0604020202020204"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14</a:t>
            </a:fld>
            <a:endParaRPr lang="it-IT"/>
          </a:p>
        </p:txBody>
      </p:sp>
      <p:sp>
        <p:nvSpPr>
          <p:cNvPr id="6" name="Segnaposto data 5"/>
          <p:cNvSpPr>
            <a:spLocks noGrp="1"/>
          </p:cNvSpPr>
          <p:nvPr>
            <p:ph type="dt" sz="half" idx="10"/>
          </p:nvPr>
        </p:nvSpPr>
        <p:spPr/>
        <p:txBody>
          <a:bodyPr/>
          <a:lstStyle/>
          <a:p>
            <a:fld id="{141DAB86-4D7C-48CB-A911-C6A9BCB9783F}"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30543023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FF96EB3-E200-71B2-D84C-7906CEB6738D}"/>
              </a:ext>
            </a:extLst>
          </p:cNvPr>
          <p:cNvSpPr>
            <a:spLocks noGrp="1"/>
          </p:cNvSpPr>
          <p:nvPr>
            <p:ph type="title"/>
          </p:nvPr>
        </p:nvSpPr>
        <p:spPr>
          <a:xfrm>
            <a:off x="838200" y="116733"/>
            <a:ext cx="10515600" cy="418287"/>
          </a:xfrm>
        </p:spPr>
        <p:txBody>
          <a:bodyPr>
            <a:normAutofit fontScale="90000"/>
          </a:bodyPr>
          <a:lstStyle/>
          <a:p>
            <a:r>
              <a:rPr lang="it-IT" b="1" dirty="0">
                <a:solidFill>
                  <a:srgbClr val="000000"/>
                </a:solidFill>
                <a:latin typeface="Open Sans" panose="020B0606030504020204" pitchFamily="34" charset="0"/>
              </a:rPr>
              <a:t/>
            </a:r>
            <a:br>
              <a:rPr lang="it-IT" b="1" dirty="0">
                <a:solidFill>
                  <a:srgbClr val="000000"/>
                </a:solidFill>
                <a:latin typeface="Open Sans" panose="020B0606030504020204" pitchFamily="34" charset="0"/>
              </a:rPr>
            </a:br>
            <a:r>
              <a:rPr lang="it-IT" sz="4400" b="1" dirty="0">
                <a:solidFill>
                  <a:srgbClr val="000000"/>
                </a:solidFill>
                <a:effectLst/>
                <a:latin typeface="Open Sans" panose="020B0606030504020204" pitchFamily="34" charset="0"/>
              </a:rPr>
              <a:t>Diagnosi iniziale di epatite acuta</a:t>
            </a:r>
            <a:br>
              <a:rPr lang="it-IT" sz="4400" b="1" dirty="0">
                <a:solidFill>
                  <a:srgbClr val="000000"/>
                </a:solidFill>
                <a:effectLst/>
                <a:latin typeface="Open Sans" panose="020B0606030504020204" pitchFamily="34" charset="0"/>
              </a:rPr>
            </a:br>
            <a:endParaRPr lang="it-IT" dirty="0"/>
          </a:p>
        </p:txBody>
      </p:sp>
      <p:sp>
        <p:nvSpPr>
          <p:cNvPr id="3" name="Segnaposto contenuto 2">
            <a:extLst>
              <a:ext uri="{FF2B5EF4-FFF2-40B4-BE49-F238E27FC236}">
                <a16:creationId xmlns="" xmlns:a16="http://schemas.microsoft.com/office/drawing/2014/main" id="{C733B927-A5EE-C5BB-05BC-27A279B1AB19}"/>
              </a:ext>
            </a:extLst>
          </p:cNvPr>
          <p:cNvSpPr>
            <a:spLocks noGrp="1"/>
          </p:cNvSpPr>
          <p:nvPr>
            <p:ph idx="1"/>
          </p:nvPr>
        </p:nvSpPr>
        <p:spPr>
          <a:xfrm>
            <a:off x="0" y="535020"/>
            <a:ext cx="12192000" cy="6322979"/>
          </a:xfrm>
        </p:spPr>
        <p:txBody>
          <a:bodyPr>
            <a:normAutofit fontScale="25000" lnSpcReduction="20000"/>
          </a:bodyPr>
          <a:lstStyle/>
          <a:p>
            <a:pPr marL="0" indent="0" algn="just">
              <a:lnSpc>
                <a:spcPct val="120000"/>
              </a:lnSpc>
              <a:buNone/>
            </a:pPr>
            <a:r>
              <a:rPr lang="it-IT" sz="6400" dirty="0">
                <a:effectLst/>
                <a:latin typeface="Arial" panose="020B0604020202020204" pitchFamily="34" charset="0"/>
                <a:cs typeface="Arial" panose="020B0604020202020204" pitchFamily="34" charset="0"/>
              </a:rPr>
              <a:t>L'epatite acuta deve prima essere differenziata da altre patologie che causano sintomi simili. Nella fase prodromica l'epatite può simulare diverse malattie virali aspecifiche ed è difficile da diagnosticare. I pazienti anitterici in cui si sospetta un'epatite sulla base dei fattori di rischio sono studiati inizialmente con il dosaggio degli indici di epatocitonecrosi, quali transaminasi, bilirubina e fosfatasi alcalina. L'epatite acuta si manifesta spesso nella fase itterica e così deve essere differenziata dalle altre patologie che provocano </a:t>
            </a:r>
            <a:r>
              <a:rPr lang="it-IT" sz="6400" u="sng" dirty="0">
                <a:solidFill>
                  <a:srgbClr val="B12E32"/>
                </a:solidFill>
                <a:effectLst/>
                <a:latin typeface="Arial" panose="020B0604020202020204" pitchFamily="34" charset="0"/>
                <a:cs typeface="Arial" panose="020B0604020202020204" pitchFamily="34" charset="0"/>
                <a:hlinkClick r:id="rId2" tooltip="Ittero"/>
              </a:rPr>
              <a:t>ittero</a:t>
            </a:r>
            <a:r>
              <a:rPr lang="it-IT" sz="6400" u="sng" dirty="0">
                <a:solidFill>
                  <a:srgbClr val="B12E32"/>
                </a:solidFill>
                <a:effectLst/>
                <a:latin typeface="Arial" panose="020B0604020202020204" pitchFamily="34" charset="0"/>
                <a:cs typeface="Arial" panose="020B0604020202020204" pitchFamily="34" charset="0"/>
              </a:rPr>
              <a:t>,</a:t>
            </a:r>
            <a:r>
              <a:rPr lang="it-IT" sz="6400" dirty="0">
                <a:effectLst/>
                <a:latin typeface="Arial" panose="020B0604020202020204" pitchFamily="34" charset="0"/>
                <a:cs typeface="Arial" panose="020B0604020202020204" pitchFamily="34" charset="0"/>
              </a:rPr>
              <a:t>  L'epatite acuta può generalmente essere differenziata dalle altre cause di ittero da</a:t>
            </a:r>
          </a:p>
          <a:p>
            <a:pPr marL="0" indent="0" algn="just">
              <a:lnSpc>
                <a:spcPct val="120000"/>
              </a:lnSpc>
              <a:buNone/>
            </a:pPr>
            <a:r>
              <a:rPr lang="it-IT" sz="6400" dirty="0">
                <a:effectLst/>
                <a:latin typeface="Arial" panose="020B0604020202020204" pitchFamily="34" charset="0"/>
                <a:cs typeface="Arial" panose="020B0604020202020204" pitchFamily="34" charset="0"/>
              </a:rPr>
              <a:t>I suoi marcati aumenti di aspartato aminotransferasi (AST) e alanina aminotransferasi (ALT): tipicamente ≥ 400 unità/L (6,68 </a:t>
            </a:r>
            <a:r>
              <a:rPr lang="it-IT" sz="6400" dirty="0" err="1">
                <a:effectLst/>
                <a:latin typeface="Arial" panose="020B0604020202020204" pitchFamily="34" charset="0"/>
                <a:cs typeface="Arial" panose="020B0604020202020204" pitchFamily="34" charset="0"/>
              </a:rPr>
              <a:t>microkat</a:t>
            </a:r>
            <a:r>
              <a:rPr lang="it-IT" sz="6400" dirty="0">
                <a:effectLst/>
                <a:latin typeface="Arial" panose="020B0604020202020204" pitchFamily="34" charset="0"/>
                <a:cs typeface="Arial" panose="020B0604020202020204" pitchFamily="34" charset="0"/>
              </a:rPr>
              <a:t>/L)</a:t>
            </a:r>
          </a:p>
          <a:p>
            <a:pPr marL="0" indent="0" algn="just">
              <a:lnSpc>
                <a:spcPct val="120000"/>
              </a:lnSpc>
              <a:buNone/>
            </a:pPr>
            <a:r>
              <a:rPr lang="it-IT" sz="6400" dirty="0">
                <a:effectLst/>
                <a:latin typeface="Arial" panose="020B0604020202020204" pitchFamily="34" charset="0"/>
                <a:cs typeface="Arial" panose="020B0604020202020204" pitchFamily="34" charset="0"/>
              </a:rPr>
              <a:t>Le alanina aminotransferasi (ALT) sono tipicamente più elevate delle aspartato aminotransferasi (AST), ma i livelli assoluti sono scarsamente correlati con la gravità clinica. I valori aumentano precocemente nella fase prodromica, raggiungono un picco prima che l'ittero diventi della massima intensità e diminuiscono lentamente durante la fase di guarigione. La bilirubina in genere compare nelle urine prima dell'insorgenza dell'ittero. Nell'epatite acuta l'iperbilirubinemia è di entità variabile e i valori delle diverse frazioni non hanno alcun valore clinico. La fosfatasi alcalina è in genere solo moderatamente aumentata; un aumento marcato suggerisce una colestasi extraepatica e pone indicazione all'esecuzione di esami di imaging (p. es., ecografia).</a:t>
            </a:r>
          </a:p>
          <a:p>
            <a:pPr marL="0" indent="0" algn="just">
              <a:lnSpc>
                <a:spcPct val="120000"/>
              </a:lnSpc>
              <a:buNone/>
            </a:pPr>
            <a:r>
              <a:rPr lang="it-IT" sz="6400" dirty="0">
                <a:effectLst/>
                <a:latin typeface="Arial" panose="020B0604020202020204" pitchFamily="34" charset="0"/>
                <a:cs typeface="Arial" panose="020B0604020202020204" pitchFamily="34" charset="0"/>
              </a:rPr>
              <a:t>In genere la biopsia epatica non è necessaria, a meno che la diagnosi sia incerta.</a:t>
            </a:r>
          </a:p>
          <a:p>
            <a:pPr marL="0" indent="0" algn="just">
              <a:lnSpc>
                <a:spcPct val="120000"/>
              </a:lnSpc>
              <a:buNone/>
            </a:pPr>
            <a:r>
              <a:rPr lang="it-IT" sz="6400" dirty="0">
                <a:effectLst/>
                <a:latin typeface="Arial" panose="020B0604020202020204" pitchFamily="34" charset="0"/>
                <a:cs typeface="Arial" panose="020B0604020202020204" pitchFamily="34" charset="0"/>
              </a:rPr>
              <a:t>Se i risultati di laboratorio suggeriscono un'epatite acuta, in particolare se le alanina aminotransferasi (ALT) e le aspartato aminotransferasi (AST) sono &gt; 1000 unità/L (16,7 </a:t>
            </a:r>
            <a:r>
              <a:rPr lang="it-IT" sz="6400" dirty="0" err="1">
                <a:effectLst/>
                <a:latin typeface="Arial" panose="020B0604020202020204" pitchFamily="34" charset="0"/>
                <a:cs typeface="Arial" panose="020B0604020202020204" pitchFamily="34" charset="0"/>
              </a:rPr>
              <a:t>microkat</a:t>
            </a:r>
            <a:r>
              <a:rPr lang="it-IT" sz="6400" dirty="0">
                <a:effectLst/>
                <a:latin typeface="Arial" panose="020B0604020202020204" pitchFamily="34" charset="0"/>
                <a:cs typeface="Arial" panose="020B0604020202020204" pitchFamily="34" charset="0"/>
              </a:rPr>
              <a:t>/L), si misurano il tempo di protrombina e il rapporto internazionale normalizzato (INR) per valutare la funzionalità epatica.</a:t>
            </a:r>
          </a:p>
          <a:p>
            <a:pPr marL="0" indent="0" algn="just">
              <a:lnSpc>
                <a:spcPct val="120000"/>
              </a:lnSpc>
              <a:buNone/>
            </a:pPr>
            <a:r>
              <a:rPr lang="it-IT" sz="6400" dirty="0">
                <a:effectLst/>
                <a:latin typeface="Arial" panose="020B0604020202020204" pitchFamily="34" charset="0"/>
                <a:cs typeface="Arial" panose="020B0604020202020204" pitchFamily="34" charset="0"/>
              </a:rPr>
              <a:t>Le manifestazioni di </a:t>
            </a:r>
            <a:r>
              <a:rPr lang="it-IT" sz="6400" u="sng" dirty="0">
                <a:solidFill>
                  <a:srgbClr val="B12E32"/>
                </a:solidFill>
                <a:effectLst/>
                <a:latin typeface="Arial" panose="020B0604020202020204" pitchFamily="34" charset="0"/>
                <a:cs typeface="Arial" panose="020B0604020202020204" pitchFamily="34" charset="0"/>
                <a:hlinkClick r:id="rId3" tooltip="Encefalopatia porto-sistemica"/>
              </a:rPr>
              <a:t>encefalopatia porto-sistemica</a:t>
            </a:r>
            <a:r>
              <a:rPr lang="it-IT" sz="6400" dirty="0">
                <a:effectLst/>
                <a:latin typeface="Arial" panose="020B0604020202020204" pitchFamily="34" charset="0"/>
                <a:cs typeface="Arial" panose="020B0604020202020204" pitchFamily="34" charset="0"/>
              </a:rPr>
              <a:t>, associate a diatesi emorragica o il prolungamento del rapporto internazionale normalizzato (INR) suggeriscono un' </a:t>
            </a:r>
            <a:r>
              <a:rPr lang="it-IT" sz="6400" u="sng" dirty="0">
                <a:solidFill>
                  <a:srgbClr val="B12E32"/>
                </a:solidFill>
                <a:effectLst/>
                <a:latin typeface="Arial" panose="020B0604020202020204" pitchFamily="34" charset="0"/>
                <a:cs typeface="Arial" panose="020B0604020202020204" pitchFamily="34" charset="0"/>
                <a:hlinkClick r:id="rId4" tooltip="Insufficienza epatica acuta"/>
              </a:rPr>
              <a:t>insufficienza epatica acuta</a:t>
            </a:r>
            <a:r>
              <a:rPr lang="it-IT" sz="6400" dirty="0">
                <a:effectLst/>
                <a:latin typeface="Arial" panose="020B0604020202020204" pitchFamily="34" charset="0"/>
                <a:cs typeface="Arial" panose="020B0604020202020204" pitchFamily="34" charset="0"/>
              </a:rPr>
              <a:t>, che indica un' </a:t>
            </a:r>
            <a:r>
              <a:rPr lang="it-IT" sz="6400" u="sng" dirty="0">
                <a:solidFill>
                  <a:srgbClr val="B12E32"/>
                </a:solidFill>
                <a:effectLst/>
                <a:latin typeface="Arial" panose="020B0604020202020204" pitchFamily="34" charset="0"/>
                <a:cs typeface="Arial" panose="020B0604020202020204" pitchFamily="34" charset="0"/>
                <a:hlinkClick r:id="rId5" tooltip="Epatite fulminante"/>
              </a:rPr>
              <a:t>epatite </a:t>
            </a:r>
            <a:r>
              <a:rPr lang="it-IT" sz="6400" u="sng" dirty="0" err="1">
                <a:solidFill>
                  <a:srgbClr val="B12E32"/>
                </a:solidFill>
                <a:effectLst/>
                <a:latin typeface="Arial" panose="020B0604020202020204" pitchFamily="34" charset="0"/>
                <a:cs typeface="Arial" panose="020B0604020202020204" pitchFamily="34" charset="0"/>
                <a:hlinkClick r:id="rId5" tooltip="Epatite fulminante"/>
              </a:rPr>
              <a:t>fulminante</a:t>
            </a:r>
            <a:r>
              <a:rPr lang="it-IT" sz="6400" dirty="0" err="1">
                <a:effectLst/>
                <a:latin typeface="Arial" panose="020B0604020202020204" pitchFamily="34" charset="0"/>
                <a:cs typeface="Arial" panose="020B0604020202020204" pitchFamily="34" charset="0"/>
              </a:rPr>
              <a:t>.Se</a:t>
            </a:r>
            <a:r>
              <a:rPr lang="it-IT" sz="6400" dirty="0">
                <a:effectLst/>
                <a:latin typeface="Arial" panose="020B0604020202020204" pitchFamily="34" charset="0"/>
                <a:cs typeface="Arial" panose="020B0604020202020204" pitchFamily="34" charset="0"/>
              </a:rPr>
              <a:t> si sospetta un'epatite acuta, gli sforzi sono diretti verso l'identificazione della sua causa. Un'anamnesi positiva per esposizione può fornire il solo indizio di epatite tossica o indotta da farmaci. L'anamnesi deve evidenziare anche l'eventuale presenza di fattori di rischio per l'epatite virale.</a:t>
            </a:r>
          </a:p>
          <a:p>
            <a:pPr marL="0" indent="0" algn="just">
              <a:lnSpc>
                <a:spcPct val="120000"/>
              </a:lnSpc>
              <a:buNone/>
            </a:pPr>
            <a:r>
              <a:rPr lang="it-IT" sz="6400" dirty="0">
                <a:effectLst/>
                <a:latin typeface="Arial" panose="020B0604020202020204" pitchFamily="34" charset="0"/>
                <a:cs typeface="Arial" panose="020B0604020202020204" pitchFamily="34" charset="0"/>
              </a:rPr>
              <a:t>Una faringodinia prodromica e una linfoadenopatia diffusa suggeriscono la mononucleosi infettiva piuttosto che l'epatite virale.</a:t>
            </a:r>
          </a:p>
          <a:p>
            <a:endParaRPr lang="it-IT" dirty="0"/>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15</a:t>
            </a:fld>
            <a:endParaRPr lang="it-IT"/>
          </a:p>
        </p:txBody>
      </p:sp>
      <p:sp>
        <p:nvSpPr>
          <p:cNvPr id="6" name="Segnaposto data 5"/>
          <p:cNvSpPr>
            <a:spLocks noGrp="1"/>
          </p:cNvSpPr>
          <p:nvPr>
            <p:ph type="dt" sz="half" idx="10"/>
          </p:nvPr>
        </p:nvSpPr>
        <p:spPr/>
        <p:txBody>
          <a:bodyPr/>
          <a:lstStyle/>
          <a:p>
            <a:fld id="{1CEFCEF8-9337-404E-BADD-8CC1D6F7D84B}"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103791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37C0AFF-ACCB-AD1A-E8D9-A1C379EF8A29}"/>
              </a:ext>
            </a:extLst>
          </p:cNvPr>
          <p:cNvSpPr>
            <a:spLocks noGrp="1"/>
          </p:cNvSpPr>
          <p:nvPr>
            <p:ph type="title"/>
          </p:nvPr>
        </p:nvSpPr>
        <p:spPr>
          <a:xfrm>
            <a:off x="838200" y="2"/>
            <a:ext cx="10515600" cy="681036"/>
          </a:xfrm>
        </p:spPr>
        <p:txBody>
          <a:bodyPr>
            <a:normAutofit/>
          </a:bodyPr>
          <a:lstStyle/>
          <a:p>
            <a:pPr algn="ctr"/>
            <a:r>
              <a:rPr lang="it-IT" sz="2800" b="1" dirty="0">
                <a:latin typeface="Arial" panose="020B0604020202020204" pitchFamily="34" charset="0"/>
                <a:cs typeface="Arial" panose="020B0604020202020204" pitchFamily="34" charset="0"/>
              </a:rPr>
              <a:t>Epatite A</a:t>
            </a:r>
          </a:p>
        </p:txBody>
      </p:sp>
      <p:sp>
        <p:nvSpPr>
          <p:cNvPr id="3" name="Segnaposto contenuto 2">
            <a:extLst>
              <a:ext uri="{FF2B5EF4-FFF2-40B4-BE49-F238E27FC236}">
                <a16:creationId xmlns="" xmlns:a16="http://schemas.microsoft.com/office/drawing/2014/main" id="{A6961025-1083-B57E-66F5-534105BACC24}"/>
              </a:ext>
            </a:extLst>
          </p:cNvPr>
          <p:cNvSpPr>
            <a:spLocks noGrp="1"/>
          </p:cNvSpPr>
          <p:nvPr>
            <p:ph idx="1"/>
          </p:nvPr>
        </p:nvSpPr>
        <p:spPr>
          <a:xfrm>
            <a:off x="82296" y="877824"/>
            <a:ext cx="12033504" cy="5299139"/>
          </a:xfrm>
        </p:spPr>
        <p:txBody>
          <a:bodyPr>
            <a:normAutofit/>
          </a:bodyPr>
          <a:lstStyle/>
          <a:p>
            <a:pPr marL="0" indent="0" algn="just">
              <a:buNone/>
            </a:pPr>
            <a:r>
              <a:rPr lang="it-IT" sz="1600" dirty="0">
                <a:latin typeface="Arial" panose="020B0604020202020204" pitchFamily="34" charset="0"/>
                <a:cs typeface="Arial" panose="020B0604020202020204" pitchFamily="34" charset="0"/>
              </a:rPr>
              <a:t>Come si trasmette :</a:t>
            </a:r>
          </a:p>
          <a:p>
            <a:pPr marL="0" indent="0" algn="just">
              <a:lnSpc>
                <a:spcPct val="100000"/>
              </a:lnSpc>
              <a:buNone/>
            </a:pPr>
            <a:r>
              <a:rPr lang="it-IT" sz="1400" dirty="0">
                <a:latin typeface="Arial" panose="020B0604020202020204" pitchFamily="34" charset="0"/>
                <a:cs typeface="Arial" panose="020B0604020202020204" pitchFamily="34" charset="0"/>
              </a:rPr>
              <a:t>L'epatite A si trasmette generalmente per via oro-fecale da feci infette, per contatto da persona a persona o per ingestione di acqua o di cibi contaminati (molluschi, latte o altri alimenti). La diffusione è facilitata dalla scarsa igiene personale e dall’affollamento. Il virus può essere trasmesso, anche se più raramente, per via parenterale (sangue e derivati). Invece è rara la trasmissione dalla madre al bambino, durante il parto.</a:t>
            </a:r>
          </a:p>
          <a:p>
            <a:pPr marL="0" indent="0" algn="just">
              <a:buNone/>
            </a:pPr>
            <a:r>
              <a:rPr lang="it-IT" sz="1600" dirty="0">
                <a:latin typeface="Arial" panose="020B0604020202020204" pitchFamily="34" charset="0"/>
                <a:cs typeface="Arial" panose="020B0604020202020204" pitchFamily="34" charset="0"/>
              </a:rPr>
              <a:t>Come si manifesta :</a:t>
            </a:r>
          </a:p>
          <a:p>
            <a:pPr marL="0" indent="0" algn="just">
              <a:lnSpc>
                <a:spcPct val="100000"/>
              </a:lnSpc>
              <a:buNone/>
            </a:pPr>
            <a:r>
              <a:rPr lang="it-IT" sz="1400" dirty="0">
                <a:latin typeface="Arial" panose="020B0604020202020204" pitchFamily="34" charset="0"/>
                <a:cs typeface="Arial" panose="020B0604020202020204" pitchFamily="34" charset="0"/>
              </a:rPr>
              <a:t>Il virus è presente nelle feci 7-10 giorni prima dell’esordio dei sintomi e fino a una settimana dopo, mentre è presente nel sangue solo per pochi giorni. L'infettività è massima nel periodo compreso tra le due settimane che precedono l'esordio della malattia ed i 7 giorni che lo seguono. In questo periodo, il virus si concentra nelle feci, ma si riscontra, in minime quantità, anche nel sangue e nella saliva. Di conseguenza, l'epatite A è contagiosa già nella fase di incubazione, ancor prima che compaiano i sintomi ad essa riconducibili. La contagiosità di un soggetto va da 1-2 settimane prima dell’insorgenza dei sintomi fino a una settimana dopo la comparsa dell’ittero. La malattia ha un decorso generalmente autolimitante e benigno. Sono pure frequenti le forme asintomatiche, soprattutto nel corso di epidemie e nei bambini. Dopo un periodo di incubazione di 15-50 giorni (mediamente 30), compaiono, in genere febbre, malessere, nausea, inappetenza, vomito, dolore addominale, seguiti dopo pochi giorni da ittero; la malattia solitamente ha un'evoluzione benigna conferendo un' immunità permanente. I sintomi clinici generalmente non durano oltre 2 mesi, solo nel 10-15% dei casi si ha un decorso prolungato fino a 6 mesi. Raramente l’infezione determina un’epatite fulminante. Il tasso di mortalità è di circa lo 0.3%, ma è più elevato con l’avanzare dell’età (in soggetti di età superiore a 40 anni è di circa il 2%). L’epatite A è diffusa in tutto il mondo sia in forma sporadica, sia epidemica. Nei Paesi in via di sviluppo con scarse condizioni igienicosanitarie, l’infezione si trasmette rapidamente tra i bambini, nei quali la malattia è spesso asintomatica, mentre molti adulti risultano pertanto già immuni alla malattia. In Italia il miglioramento delle condizioni igieniche e sociosanitarie ha fortemente ridotto la possibilità di contrarre l’Epatite A in età infantile, quando la malattia decorre per lo più in assenza di sintomi evidenti. Quindi è prevedibile che un sempre maggior numero di soggetti adulti sarà privo di anticorpi contro il virus dell’Epatite A e </a:t>
            </a:r>
            <a:r>
              <a:rPr lang="it-IT" sz="1400" dirty="0" err="1">
                <a:latin typeface="Arial" panose="020B0604020202020204" pitchFamily="34" charset="0"/>
                <a:cs typeface="Arial" panose="020B0604020202020204" pitchFamily="34" charset="0"/>
              </a:rPr>
              <a:t>pertan</a:t>
            </a:r>
            <a:r>
              <a:rPr lang="it-IT" sz="1400" dirty="0">
                <a:latin typeface="Arial" panose="020B0604020202020204" pitchFamily="34" charset="0"/>
                <a:cs typeface="Arial" panose="020B0604020202020204" pitchFamily="34" charset="0"/>
              </a:rPr>
              <a:t> to suscettibile di contrarre la malattia. Nel Meridione il consumo di frutti di mare contaminati causa ancora ampie epidemie.</a:t>
            </a:r>
            <a:endParaRPr lang="it-IT" sz="2000" dirty="0">
              <a:latin typeface="Arial" panose="020B0604020202020204" pitchFamily="34" charset="0"/>
              <a:cs typeface="Arial" panose="020B0604020202020204"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16</a:t>
            </a:fld>
            <a:endParaRPr lang="it-IT"/>
          </a:p>
        </p:txBody>
      </p:sp>
      <p:sp>
        <p:nvSpPr>
          <p:cNvPr id="6" name="Segnaposto data 5"/>
          <p:cNvSpPr>
            <a:spLocks noGrp="1"/>
          </p:cNvSpPr>
          <p:nvPr>
            <p:ph type="dt" sz="half" idx="10"/>
          </p:nvPr>
        </p:nvSpPr>
        <p:spPr/>
        <p:txBody>
          <a:bodyPr/>
          <a:lstStyle/>
          <a:p>
            <a:fld id="{1B103AC9-3A23-4ECC-A526-7570EE8F60B7}"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593047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E5600A4D-1A0A-BA63-83F4-0BC060D907F4}"/>
              </a:ext>
            </a:extLst>
          </p:cNvPr>
          <p:cNvSpPr>
            <a:spLocks noGrp="1"/>
          </p:cNvSpPr>
          <p:nvPr>
            <p:ph type="title"/>
          </p:nvPr>
        </p:nvSpPr>
        <p:spPr>
          <a:xfrm>
            <a:off x="838200" y="82297"/>
            <a:ext cx="10515600" cy="877824"/>
          </a:xfrm>
        </p:spPr>
        <p:txBody>
          <a:bodyPr>
            <a:normAutofit/>
          </a:bodyPr>
          <a:lstStyle/>
          <a:p>
            <a:pPr algn="ctr"/>
            <a:r>
              <a:rPr lang="it-IT" sz="3200" b="1" dirty="0">
                <a:latin typeface="Arial" panose="020B0604020202020204" pitchFamily="34" charset="0"/>
                <a:cs typeface="Arial" panose="020B0604020202020204" pitchFamily="34" charset="0"/>
              </a:rPr>
              <a:t>Il vaccino</a:t>
            </a:r>
          </a:p>
        </p:txBody>
      </p:sp>
      <p:sp>
        <p:nvSpPr>
          <p:cNvPr id="3" name="Segnaposto contenuto 2">
            <a:extLst>
              <a:ext uri="{FF2B5EF4-FFF2-40B4-BE49-F238E27FC236}">
                <a16:creationId xmlns="" xmlns:a16="http://schemas.microsoft.com/office/drawing/2014/main" id="{8934F759-CD60-13FC-70AD-AA25424E28B9}"/>
              </a:ext>
            </a:extLst>
          </p:cNvPr>
          <p:cNvSpPr>
            <a:spLocks noGrp="1"/>
          </p:cNvSpPr>
          <p:nvPr>
            <p:ph idx="1"/>
          </p:nvPr>
        </p:nvSpPr>
        <p:spPr>
          <a:xfrm>
            <a:off x="838200" y="886968"/>
            <a:ext cx="10515600" cy="5289995"/>
          </a:xfrm>
        </p:spPr>
        <p:txBody>
          <a:bodyPr>
            <a:normAutofit fontScale="92500" lnSpcReduction="10000"/>
          </a:bodyPr>
          <a:lstStyle/>
          <a:p>
            <a:pPr marL="0" indent="0" algn="just">
              <a:lnSpc>
                <a:spcPct val="100000"/>
              </a:lnSpc>
              <a:buNone/>
            </a:pPr>
            <a:r>
              <a:rPr lang="it-IT" dirty="0">
                <a:latin typeface="Arial" panose="020B0604020202020204" pitchFamily="34" charset="0"/>
                <a:cs typeface="Arial" panose="020B0604020202020204" pitchFamily="34" charset="0"/>
              </a:rPr>
              <a:t>In Italia sono disponibili due diversi vaccini contro l’epatite A (vaccino singolo o combinato con il vaccino contro l’epatite B), costituiti da virus inattivato, che forniscono una protezione dall’infezione già dopo 14-21 giorni dalla prima dose che viene somministrata per via intramuscolare nel deltoide. Una dose di richiamo somministrata dopo 6-12 mesi conferisce una protezione per oltre 10 anni. </a:t>
            </a:r>
          </a:p>
          <a:p>
            <a:pPr marL="0" indent="0" algn="just">
              <a:lnSpc>
                <a:spcPct val="100000"/>
              </a:lnSpc>
              <a:buNone/>
            </a:pPr>
            <a:r>
              <a:rPr lang="it-IT" dirty="0">
                <a:latin typeface="Arial" panose="020B0604020202020204" pitchFamily="34" charset="0"/>
                <a:cs typeface="Arial" panose="020B0604020202020204" pitchFamily="34" charset="0"/>
              </a:rPr>
              <a:t>La vaccinazione viene offerta gratuitamente in alcune condizioni a rischio: </a:t>
            </a:r>
          </a:p>
          <a:p>
            <a:pPr marL="0" indent="0" algn="just">
              <a:lnSpc>
                <a:spcPct val="100000"/>
              </a:lnSpc>
              <a:buNone/>
            </a:pPr>
            <a:r>
              <a:rPr lang="it-IT" dirty="0">
                <a:latin typeface="Arial" panose="020B0604020202020204" pitchFamily="34" charset="0"/>
                <a:cs typeface="Arial" panose="020B0604020202020204" pitchFamily="34" charset="0"/>
              </a:rPr>
              <a:t>• soggetti affetti da epatopatie croniche </a:t>
            </a:r>
          </a:p>
          <a:p>
            <a:pPr marL="0" indent="0" algn="just">
              <a:lnSpc>
                <a:spcPct val="100000"/>
              </a:lnSpc>
              <a:buNone/>
            </a:pPr>
            <a:r>
              <a:rPr lang="it-IT" dirty="0">
                <a:latin typeface="Arial" panose="020B0604020202020204" pitchFamily="34" charset="0"/>
                <a:cs typeface="Arial" panose="020B0604020202020204" pitchFamily="34" charset="0"/>
              </a:rPr>
              <a:t>• viaggiatori di età inferiore ai 14 anni diretti in zone ad alta morbosità per Epatite A </a:t>
            </a:r>
          </a:p>
          <a:p>
            <a:pPr marL="0" indent="0" algn="just">
              <a:lnSpc>
                <a:spcPct val="100000"/>
              </a:lnSpc>
              <a:buNone/>
            </a:pPr>
            <a:r>
              <a:rPr lang="it-IT" dirty="0">
                <a:latin typeface="Arial" panose="020B0604020202020204" pitchFamily="34" charset="0"/>
                <a:cs typeface="Arial" panose="020B0604020202020204" pitchFamily="34" charset="0"/>
              </a:rPr>
              <a:t>• familiari di persone infette</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17</a:t>
            </a:fld>
            <a:endParaRPr lang="it-IT"/>
          </a:p>
        </p:txBody>
      </p:sp>
      <p:sp>
        <p:nvSpPr>
          <p:cNvPr id="6" name="Segnaposto data 5"/>
          <p:cNvSpPr>
            <a:spLocks noGrp="1"/>
          </p:cNvSpPr>
          <p:nvPr>
            <p:ph type="dt" sz="half" idx="10"/>
          </p:nvPr>
        </p:nvSpPr>
        <p:spPr/>
        <p:txBody>
          <a:bodyPr/>
          <a:lstStyle/>
          <a:p>
            <a:fld id="{56EEF439-18B7-4F5F-BAA9-C14C83059605}"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dirty="0"/>
          </a:p>
        </p:txBody>
      </p:sp>
    </p:spTree>
    <p:extLst>
      <p:ext uri="{BB962C8B-B14F-4D97-AF65-F5344CB8AC3E}">
        <p14:creationId xmlns="" xmlns:p14="http://schemas.microsoft.com/office/powerpoint/2010/main" val="1545863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5B72EEBD-DB44-46AF-8BE2-2FB2A7C635A3}"/>
              </a:ext>
            </a:extLst>
          </p:cNvPr>
          <p:cNvSpPr>
            <a:spLocks noGrp="1"/>
          </p:cNvSpPr>
          <p:nvPr>
            <p:ph type="title"/>
          </p:nvPr>
        </p:nvSpPr>
        <p:spPr>
          <a:xfrm>
            <a:off x="838200" y="1"/>
            <a:ext cx="10515600" cy="681036"/>
          </a:xfrm>
        </p:spPr>
        <p:txBody>
          <a:bodyPr>
            <a:normAutofit/>
          </a:bodyPr>
          <a:lstStyle/>
          <a:p>
            <a:pPr algn="ctr"/>
            <a:r>
              <a:rPr lang="it-IT" sz="2800" b="1" dirty="0">
                <a:latin typeface="Arial" panose="020B0604020202020204" pitchFamily="34" charset="0"/>
                <a:cs typeface="Arial" panose="020B0604020202020204" pitchFamily="34" charset="0"/>
              </a:rPr>
              <a:t>Avvertenze e controindicazioni al vaccino</a:t>
            </a:r>
          </a:p>
        </p:txBody>
      </p:sp>
      <p:sp>
        <p:nvSpPr>
          <p:cNvPr id="3" name="Segnaposto contenuto 2">
            <a:extLst>
              <a:ext uri="{FF2B5EF4-FFF2-40B4-BE49-F238E27FC236}">
                <a16:creationId xmlns="" xmlns:a16="http://schemas.microsoft.com/office/drawing/2014/main" id="{3B83FD0A-78CA-25DB-78AA-401C43FAF5D0}"/>
              </a:ext>
            </a:extLst>
          </p:cNvPr>
          <p:cNvSpPr>
            <a:spLocks noGrp="1"/>
          </p:cNvSpPr>
          <p:nvPr>
            <p:ph idx="1"/>
          </p:nvPr>
        </p:nvSpPr>
        <p:spPr>
          <a:xfrm>
            <a:off x="0" y="603504"/>
            <a:ext cx="12192000" cy="6254495"/>
          </a:xfrm>
        </p:spPr>
        <p:txBody>
          <a:bodyPr/>
          <a:lstStyle/>
          <a:p>
            <a:pPr marL="0" indent="0">
              <a:buNone/>
            </a:pPr>
            <a:r>
              <a:rPr lang="it-IT" dirty="0"/>
              <a:t>Per poter sottoporsi al vaccino occorre:</a:t>
            </a:r>
          </a:p>
          <a:p>
            <a:r>
              <a:rPr lang="it-IT" dirty="0"/>
              <a:t>non avere età inferiore ad 1 anno </a:t>
            </a:r>
          </a:p>
          <a:p>
            <a:r>
              <a:rPr lang="it-IT" dirty="0"/>
              <a:t>non avere malattie acute febbrili </a:t>
            </a:r>
          </a:p>
          <a:p>
            <a:r>
              <a:rPr lang="it-IT" dirty="0"/>
              <a:t>non avere ipersensibilità verso i componenti del vaccino </a:t>
            </a:r>
          </a:p>
          <a:p>
            <a:r>
              <a:rPr lang="it-IT" dirty="0"/>
              <a:t>non avere avuto ipersensibilità, reazioni neurologiche o reazio4 ni locali gravi in occasioni di precedenti somministrazioni </a:t>
            </a:r>
          </a:p>
          <a:p>
            <a:r>
              <a:rPr lang="it-IT" dirty="0"/>
              <a:t>non avere ipersensibilità all’uovo, alle proteine del pollo o alla </a:t>
            </a:r>
            <a:r>
              <a:rPr lang="it-IT" dirty="0" smtClean="0"/>
              <a:t>formaldeide</a:t>
            </a:r>
          </a:p>
          <a:p>
            <a:r>
              <a:rPr lang="it-IT" dirty="0" smtClean="0"/>
              <a:t> </a:t>
            </a:r>
            <a:r>
              <a:rPr lang="it-IT" dirty="0"/>
              <a:t>non avere patologie della coagulazione </a:t>
            </a:r>
          </a:p>
          <a:p>
            <a:r>
              <a:rPr lang="it-IT" dirty="0"/>
              <a:t> non essere in gravidanza o sospetto/allattamento. Il vaccino contro l’Epatite A ha alcune specifiche controindicazioni e precauzioni. </a:t>
            </a:r>
          </a:p>
          <a:p>
            <a:pPr marL="0" indent="0">
              <a:buNone/>
            </a:pPr>
            <a:r>
              <a:rPr lang="it-IT" dirty="0" smtClean="0"/>
              <a:t>Tra </a:t>
            </a:r>
            <a:r>
              <a:rPr lang="it-IT" dirty="0"/>
              <a:t>gli effetti indesiderati vengono segnalati dolore, rossore e tumefazione in sede di iniezione; questi sintomi sono generalmente lievi e autolimitantisi.</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18</a:t>
            </a:fld>
            <a:endParaRPr lang="it-IT"/>
          </a:p>
        </p:txBody>
      </p:sp>
      <p:sp>
        <p:nvSpPr>
          <p:cNvPr id="6" name="Segnaposto data 5"/>
          <p:cNvSpPr>
            <a:spLocks noGrp="1"/>
          </p:cNvSpPr>
          <p:nvPr>
            <p:ph type="dt" sz="half" idx="10"/>
          </p:nvPr>
        </p:nvSpPr>
        <p:spPr/>
        <p:txBody>
          <a:bodyPr/>
          <a:lstStyle/>
          <a:p>
            <a:fld id="{C71B214F-CA78-4213-9E5E-6CC600522697}"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4208548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
            <a:ext cx="10515600" cy="888274"/>
          </a:xfrm>
        </p:spPr>
        <p:txBody>
          <a:bodyPr>
            <a:normAutofit/>
          </a:bodyPr>
          <a:lstStyle/>
          <a:p>
            <a:pPr algn="ctr"/>
            <a:r>
              <a:rPr lang="it-IT" sz="3600" b="1" dirty="0" smtClean="0">
                <a:latin typeface="Arial" pitchFamily="34" charset="0"/>
                <a:cs typeface="Arial" pitchFamily="34" charset="0"/>
              </a:rPr>
              <a:t>TECNICHE ELETTROFORETICHE</a:t>
            </a:r>
            <a:endParaRPr lang="it-IT" sz="3600" b="1" dirty="0">
              <a:latin typeface="Arial" pitchFamily="34" charset="0"/>
              <a:cs typeface="Arial" pitchFamily="34" charset="0"/>
            </a:endParaRPr>
          </a:p>
        </p:txBody>
      </p:sp>
      <p:sp>
        <p:nvSpPr>
          <p:cNvPr id="3" name="Segnaposto contenuto 2"/>
          <p:cNvSpPr>
            <a:spLocks noGrp="1"/>
          </p:cNvSpPr>
          <p:nvPr>
            <p:ph idx="1"/>
          </p:nvPr>
        </p:nvSpPr>
        <p:spPr>
          <a:xfrm>
            <a:off x="838200" y="1058092"/>
            <a:ext cx="10515600" cy="5473338"/>
          </a:xfrm>
        </p:spPr>
        <p:txBody>
          <a:bodyPr>
            <a:normAutofit lnSpcReduction="10000"/>
          </a:bodyPr>
          <a:lstStyle/>
          <a:p>
            <a:pPr>
              <a:buNone/>
            </a:pPr>
            <a:r>
              <a:rPr lang="it-IT" dirty="0" smtClean="0">
                <a:latin typeface="Arial" pitchFamily="34" charset="0"/>
                <a:cs typeface="Arial" pitchFamily="34" charset="0"/>
              </a:rPr>
              <a:t>DEFINIZIONE </a:t>
            </a:r>
            <a:r>
              <a:rPr lang="it-IT" dirty="0" err="1" smtClean="0">
                <a:latin typeface="Arial" pitchFamily="34" charset="0"/>
                <a:cs typeface="Arial" pitchFamily="34" charset="0"/>
              </a:rPr>
              <a:t>DI</a:t>
            </a:r>
            <a:r>
              <a:rPr lang="it-IT" dirty="0" smtClean="0">
                <a:latin typeface="Arial" pitchFamily="34" charset="0"/>
                <a:cs typeface="Arial" pitchFamily="34" charset="0"/>
              </a:rPr>
              <a:t> ELETTROFORESI: Composto da elettrico [voce del lat. scientifico ("electricus è attribuito a W. Gilbert, autore del De Magnete, 1600), (gr. elektron, ambra)] + foresi dal gr. phoresis, ‘trasporto’. </a:t>
            </a:r>
          </a:p>
          <a:p>
            <a:pPr>
              <a:buNone/>
            </a:pPr>
            <a:endParaRPr lang="it-IT" dirty="0" smtClean="0">
              <a:latin typeface="Arial" pitchFamily="34" charset="0"/>
              <a:cs typeface="Arial" pitchFamily="34" charset="0"/>
            </a:endParaRPr>
          </a:p>
          <a:p>
            <a:pPr>
              <a:buNone/>
            </a:pPr>
            <a:r>
              <a:rPr lang="it-IT" dirty="0" smtClean="0">
                <a:latin typeface="Arial" pitchFamily="34" charset="0"/>
                <a:cs typeface="Arial" pitchFamily="34" charset="0"/>
              </a:rPr>
              <a:t>UN CENNO STORICO: La prima metodica elettroforetica è stata messa a punto, nel 1937, da Arne </a:t>
            </a:r>
            <a:r>
              <a:rPr lang="it-IT" dirty="0" err="1" smtClean="0">
                <a:latin typeface="Arial" pitchFamily="34" charset="0"/>
                <a:cs typeface="Arial" pitchFamily="34" charset="0"/>
              </a:rPr>
              <a:t>Tiselius</a:t>
            </a:r>
            <a:r>
              <a:rPr lang="it-IT" dirty="0" smtClean="0">
                <a:latin typeface="Arial" pitchFamily="34" charset="0"/>
                <a:cs typeface="Arial" pitchFamily="34" charset="0"/>
              </a:rPr>
              <a:t>, un pioniere in questo campo, premio Nobel nel 1948, ed è stata definita elettroforesi in fase libera</a:t>
            </a:r>
          </a:p>
          <a:p>
            <a:pPr>
              <a:buNone/>
            </a:pPr>
            <a:endParaRPr lang="it-IT" dirty="0" smtClean="0">
              <a:latin typeface="Arial" pitchFamily="34" charset="0"/>
              <a:cs typeface="Arial" pitchFamily="34" charset="0"/>
            </a:endParaRPr>
          </a:p>
          <a:p>
            <a:pPr>
              <a:buNone/>
            </a:pPr>
            <a:r>
              <a:rPr lang="it-IT" dirty="0" smtClean="0">
                <a:latin typeface="Arial" pitchFamily="34" charset="0"/>
                <a:cs typeface="Arial" pitchFamily="34" charset="0"/>
              </a:rPr>
              <a:t>PRINCIPIO DELL’ ELETTROFORESI: Migrazione, attraverso un mezzo liquido e/o solido, e sotto l’impulso di un campo elettrico, di particelle dotate di cariche, ioni o polielettroliti</a:t>
            </a:r>
          </a:p>
          <a:p>
            <a:endParaRPr lang="it-IT" dirty="0">
              <a:latin typeface="Arial" pitchFamily="34" charset="0"/>
              <a:cs typeface="Arial" pitchFamily="34" charset="0"/>
            </a:endParaRPr>
          </a:p>
        </p:txBody>
      </p:sp>
      <p:sp>
        <p:nvSpPr>
          <p:cNvPr id="6" name="Segnaposto data 5"/>
          <p:cNvSpPr>
            <a:spLocks noGrp="1"/>
          </p:cNvSpPr>
          <p:nvPr>
            <p:ph type="dt" sz="half" idx="10"/>
          </p:nvPr>
        </p:nvSpPr>
        <p:spPr/>
        <p:txBody>
          <a:bodyPr/>
          <a:lstStyle/>
          <a:p>
            <a:fld id="{500CAD7F-4D6F-4096-9B1F-C7C07E999460}"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687F121D-E67B-BB24-6BFD-B87C7E3AF286}"/>
              </a:ext>
            </a:extLst>
          </p:cNvPr>
          <p:cNvSpPr>
            <a:spLocks noGrp="1"/>
          </p:cNvSpPr>
          <p:nvPr>
            <p:ph type="title"/>
          </p:nvPr>
        </p:nvSpPr>
        <p:spPr>
          <a:xfrm>
            <a:off x="838200" y="365126"/>
            <a:ext cx="10515600" cy="763284"/>
          </a:xfrm>
        </p:spPr>
        <p:txBody>
          <a:bodyPr>
            <a:normAutofit/>
          </a:bodyPr>
          <a:lstStyle/>
          <a:p>
            <a:pPr algn="ctr"/>
            <a:r>
              <a:rPr lang="it-IT" dirty="0">
                <a:latin typeface="Arial" panose="020B0604020202020204" pitchFamily="34" charset="0"/>
                <a:cs typeface="Arial" panose="020B0604020202020204" pitchFamily="34" charset="0"/>
              </a:rPr>
              <a:t>Epatite virale</a:t>
            </a:r>
          </a:p>
        </p:txBody>
      </p:sp>
      <p:sp>
        <p:nvSpPr>
          <p:cNvPr id="3" name="Segnaposto contenuto 2">
            <a:extLst>
              <a:ext uri="{FF2B5EF4-FFF2-40B4-BE49-F238E27FC236}">
                <a16:creationId xmlns="" xmlns:a16="http://schemas.microsoft.com/office/drawing/2014/main" id="{D5EB7577-C89B-BC69-1E6C-830F1C59E2C6}"/>
              </a:ext>
            </a:extLst>
          </p:cNvPr>
          <p:cNvSpPr>
            <a:spLocks noGrp="1"/>
          </p:cNvSpPr>
          <p:nvPr>
            <p:ph idx="1"/>
          </p:nvPr>
        </p:nvSpPr>
        <p:spPr>
          <a:xfrm>
            <a:off x="0" y="1225685"/>
            <a:ext cx="12192000" cy="5632315"/>
          </a:xfrm>
        </p:spPr>
        <p:txBody>
          <a:bodyPr>
            <a:normAutofit fontScale="92500" lnSpcReduction="20000"/>
          </a:bodyPr>
          <a:lstStyle/>
          <a:p>
            <a:pPr marL="0" indent="0" algn="just">
              <a:lnSpc>
                <a:spcPct val="100000"/>
              </a:lnSpc>
              <a:buNone/>
            </a:pPr>
            <a:r>
              <a:rPr lang="it-IT" sz="2100" dirty="0">
                <a:latin typeface="Arial" panose="020B0604020202020204" pitchFamily="34" charset="0"/>
                <a:cs typeface="Arial" panose="020B0604020202020204" pitchFamily="34" charset="0"/>
              </a:rPr>
              <a:t>Le Epati virali, pur essendo simili dal pinto di vista biochimico-clinico e morfologico, differiscono dal punto di vista eziologico Virale ( diversi virus responsabili dell’infezione)</a:t>
            </a:r>
          </a:p>
          <a:p>
            <a:pPr marL="0" indent="0" algn="ctr">
              <a:lnSpc>
                <a:spcPct val="100000"/>
              </a:lnSpc>
              <a:buNone/>
            </a:pPr>
            <a:r>
              <a:rPr lang="it-IT" sz="2100" dirty="0">
                <a:latin typeface="Arial" panose="020B0604020202020204" pitchFamily="34" charset="0"/>
                <a:cs typeface="Arial" panose="020B0604020202020204" pitchFamily="34" charset="0"/>
              </a:rPr>
              <a:t>I virus epatici possono essere classificati in </a:t>
            </a:r>
            <a:r>
              <a:rPr lang="it-IT" sz="2100" b="1" u="sng" dirty="0">
                <a:latin typeface="Arial" panose="020B0604020202020204" pitchFamily="34" charset="0"/>
                <a:cs typeface="Arial" panose="020B0604020202020204" pitchFamily="34" charset="0"/>
              </a:rPr>
              <a:t>maggiori </a:t>
            </a:r>
            <a:r>
              <a:rPr lang="it-IT" sz="2100" dirty="0">
                <a:latin typeface="Arial" panose="020B0604020202020204" pitchFamily="34" charset="0"/>
                <a:cs typeface="Arial" panose="020B0604020202020204" pitchFamily="34" charset="0"/>
              </a:rPr>
              <a:t>e </a:t>
            </a:r>
            <a:r>
              <a:rPr lang="it-IT" sz="2100" b="1" u="sng" dirty="0">
                <a:latin typeface="Arial" panose="020B0604020202020204" pitchFamily="34" charset="0"/>
                <a:cs typeface="Arial" panose="020B0604020202020204" pitchFamily="34" charset="0"/>
              </a:rPr>
              <a:t>minori</a:t>
            </a:r>
            <a:r>
              <a:rPr lang="it-IT" sz="2100" b="1" dirty="0">
                <a:latin typeface="Arial" panose="020B0604020202020204" pitchFamily="34" charset="0"/>
                <a:cs typeface="Arial" panose="020B0604020202020204" pitchFamily="34" charset="0"/>
              </a:rPr>
              <a:t>  </a:t>
            </a:r>
            <a:r>
              <a:rPr lang="it-IT" b="1" dirty="0">
                <a:latin typeface="Arial" panose="020B0604020202020204" pitchFamily="34" charset="0"/>
                <a:cs typeface="Arial" panose="020B0604020202020204" pitchFamily="34" charset="0"/>
              </a:rPr>
              <a:t> </a:t>
            </a:r>
          </a:p>
          <a:p>
            <a:pPr marL="0" indent="0" algn="ctr">
              <a:lnSpc>
                <a:spcPct val="100000"/>
              </a:lnSpc>
              <a:buNone/>
            </a:pPr>
            <a:r>
              <a:rPr lang="it-IT" sz="2100" b="1" u="sng" dirty="0">
                <a:latin typeface="Arial" panose="020B0604020202020204" pitchFamily="34" charset="0"/>
                <a:cs typeface="Arial" panose="020B0604020202020204" pitchFamily="34" charset="0"/>
              </a:rPr>
              <a:t>maggiori</a:t>
            </a:r>
          </a:p>
          <a:p>
            <a:pPr marL="514350" indent="-514350" algn="just">
              <a:lnSpc>
                <a:spcPct val="100000"/>
              </a:lnSpc>
              <a:buFont typeface="+mj-lt"/>
              <a:buAutoNum type="arabicPeriod"/>
            </a:pPr>
            <a:r>
              <a:rPr lang="it-IT" sz="1900" b="1" dirty="0">
                <a:latin typeface="Arial" panose="020B0604020202020204" pitchFamily="34" charset="0"/>
                <a:cs typeface="Arial" panose="020B0604020202020204" pitchFamily="34" charset="0"/>
              </a:rPr>
              <a:t>Virus dell’ epatite A ( HAV): </a:t>
            </a:r>
            <a:r>
              <a:rPr lang="it-IT" sz="1900" dirty="0">
                <a:latin typeface="Arial" panose="020B0604020202020204" pitchFamily="34" charset="0"/>
                <a:cs typeface="Arial" panose="020B0604020202020204" pitchFamily="34" charset="0"/>
              </a:rPr>
              <a:t>virus a RNA che appartiene alla famiglia dei Picornavirus. La trasmissione avviene prevalentemente per via oro-fecale, attraverso il consumo di cibi o acqua contaminati o per contatto di persone infette. Importate fattore di rischio è rappresentato dai viaggi in aree ad alta endemia. Immunità a lungo termine accompagna l’infezione da HAV. Non accadono solitamente ricorrenza ed epatite cronica. In genere, non ci sono conseguenze durature. La morte è rara, anche se è più frequente in pazienti anziani ed in quelli con malattia epatica sottostante.</a:t>
            </a:r>
            <a:endParaRPr lang="it-IT" sz="1900" b="1" dirty="0">
              <a:latin typeface="Arial" panose="020B0604020202020204" pitchFamily="34" charset="0"/>
              <a:cs typeface="Arial" panose="020B0604020202020204" pitchFamily="34" charset="0"/>
            </a:endParaRPr>
          </a:p>
          <a:p>
            <a:pPr marL="514350" indent="-514350" algn="just">
              <a:lnSpc>
                <a:spcPct val="100000"/>
              </a:lnSpc>
              <a:buFont typeface="+mj-lt"/>
              <a:buAutoNum type="arabicPeriod"/>
            </a:pPr>
            <a:r>
              <a:rPr lang="it-IT" sz="1900" b="1" dirty="0">
                <a:latin typeface="Arial" panose="020B0604020202020204" pitchFamily="34" charset="0"/>
                <a:cs typeface="Arial" panose="020B0604020202020204" pitchFamily="34" charset="0"/>
              </a:rPr>
              <a:t>Virus dell’ epatite B ( HBV): </a:t>
            </a:r>
            <a:r>
              <a:rPr lang="it-IT" sz="1900" dirty="0">
                <a:latin typeface="Arial" panose="020B0604020202020204" pitchFamily="34" charset="0"/>
                <a:cs typeface="Arial" panose="020B0604020202020204" pitchFamily="34" charset="0"/>
              </a:rPr>
              <a:t>virus a DNA che appartengono alla famiglia degli </a:t>
            </a:r>
            <a:r>
              <a:rPr lang="it-IT" sz="1900" dirty="0" err="1">
                <a:latin typeface="Arial" panose="020B0604020202020204" pitchFamily="34" charset="0"/>
                <a:cs typeface="Arial" panose="020B0604020202020204" pitchFamily="34" charset="0"/>
              </a:rPr>
              <a:t>Hepadnavirus</a:t>
            </a:r>
            <a:r>
              <a:rPr lang="it-IT" sz="1900" dirty="0">
                <a:latin typeface="Arial" panose="020B0604020202020204" pitchFamily="34" charset="0"/>
                <a:cs typeface="Arial" panose="020B0604020202020204" pitchFamily="34" charset="0"/>
              </a:rPr>
              <a:t>. L’HBV rappresenta un problema di salute pubblica globale, l’infezione rimane una causa importante di morbilità e mortalità. La particella virale (virione) completa è costituita da :</a:t>
            </a:r>
          </a:p>
          <a:p>
            <a:pPr marL="0" indent="0" algn="just">
              <a:lnSpc>
                <a:spcPct val="100000"/>
              </a:lnSpc>
              <a:buNone/>
            </a:pPr>
            <a:r>
              <a:rPr lang="it-IT" sz="1900" dirty="0">
                <a:latin typeface="Arial" panose="020B0604020202020204" pitchFamily="34" charset="0"/>
                <a:cs typeface="Arial" panose="020B0604020202020204" pitchFamily="34" charset="0"/>
              </a:rPr>
              <a:t>Involucro esterno formato dall’antigene di superficie dell’epatite B ( </a:t>
            </a:r>
            <a:r>
              <a:rPr lang="it-IT" sz="1900" dirty="0" err="1">
                <a:latin typeface="Arial" panose="020B0604020202020204" pitchFamily="34" charset="0"/>
                <a:cs typeface="Arial" panose="020B0604020202020204" pitchFamily="34" charset="0"/>
              </a:rPr>
              <a:t>HBsAG</a:t>
            </a:r>
            <a:r>
              <a:rPr lang="it-IT" sz="1900" dirty="0">
                <a:latin typeface="Arial" panose="020B0604020202020204" pitchFamily="34" charset="0"/>
                <a:cs typeface="Arial" panose="020B0604020202020204" pitchFamily="34" charset="0"/>
              </a:rPr>
              <a:t>) e da componenti derivati dall’ospite</a:t>
            </a:r>
          </a:p>
          <a:p>
            <a:pPr marL="0" indent="0" algn="just">
              <a:lnSpc>
                <a:spcPct val="100000"/>
              </a:lnSpc>
              <a:buNone/>
            </a:pPr>
            <a:r>
              <a:rPr lang="it-IT" sz="1900" dirty="0">
                <a:latin typeface="Arial" panose="020B0604020202020204" pitchFamily="34" charset="0"/>
                <a:cs typeface="Arial" panose="020B0604020202020204" pitchFamily="34" charset="0"/>
              </a:rPr>
              <a:t>Un core costituito dall’antigene core dell’epatite B ( </a:t>
            </a:r>
            <a:r>
              <a:rPr lang="it-IT" sz="1900" dirty="0" err="1">
                <a:latin typeface="Arial" panose="020B0604020202020204" pitchFamily="34" charset="0"/>
                <a:cs typeface="Arial" panose="020B0604020202020204" pitchFamily="34" charset="0"/>
              </a:rPr>
              <a:t>HBcAg</a:t>
            </a:r>
            <a:r>
              <a:rPr lang="it-IT" sz="1900" dirty="0">
                <a:latin typeface="Arial" panose="020B0604020202020204" pitchFamily="34" charset="0"/>
                <a:cs typeface="Arial" panose="020B0604020202020204" pitchFamily="34" charset="0"/>
              </a:rPr>
              <a:t>), dal genoma virale e dalla polimerasi.</a:t>
            </a:r>
          </a:p>
          <a:p>
            <a:pPr marL="0" indent="0" algn="just">
              <a:lnSpc>
                <a:spcPct val="100000"/>
              </a:lnSpc>
              <a:buNone/>
            </a:pPr>
            <a:r>
              <a:rPr lang="it-IT" sz="1900" dirty="0">
                <a:latin typeface="Arial" panose="020B0604020202020204" pitchFamily="34" charset="0"/>
                <a:cs typeface="Arial" panose="020B0604020202020204" pitchFamily="34" charset="0"/>
              </a:rPr>
              <a:t>L’HBV produce anche particelle </a:t>
            </a:r>
            <a:r>
              <a:rPr lang="it-IT" sz="1900" dirty="0" err="1">
                <a:latin typeface="Arial" panose="020B0604020202020204" pitchFamily="34" charset="0"/>
                <a:cs typeface="Arial" panose="020B0604020202020204" pitchFamily="34" charset="0"/>
              </a:rPr>
              <a:t>subvirali</a:t>
            </a:r>
            <a:r>
              <a:rPr lang="it-IT" sz="1900" dirty="0">
                <a:latin typeface="Arial" panose="020B0604020202020204" pitchFamily="34" charset="0"/>
                <a:cs typeface="Arial" panose="020B0604020202020204" pitchFamily="34" charset="0"/>
              </a:rPr>
              <a:t>, sotto forma di filamenti e sfere. Queste particelle non contengono il genoma dell’HBV e, pertanto, non sono infettive</a:t>
            </a:r>
          </a:p>
          <a:p>
            <a:pPr marL="0" indent="0" algn="just">
              <a:lnSpc>
                <a:spcPct val="100000"/>
              </a:lnSpc>
              <a:buNone/>
            </a:pPr>
            <a:r>
              <a:rPr lang="it-IT" sz="1900" dirty="0">
                <a:latin typeface="Arial" panose="020B0604020202020204" pitchFamily="34" charset="0"/>
                <a:cs typeface="Arial" panose="020B0604020202020204" pitchFamily="34" charset="0"/>
              </a:rPr>
              <a:t>L'HBV può essere trasmesso all’interno del nucleo famigliare, prevalentemente per il contatto di pelle non intatta o delle mucose con secrezioni o saliva contenente HBV. Tuttavia, almeno il 30% delle segnalazioni di epatite B tra gli adulti non può essere associato ad alcun fattore di rischio identificabile.</a:t>
            </a:r>
          </a:p>
          <a:p>
            <a:pPr marL="0" indent="0" algn="just">
              <a:lnSpc>
                <a:spcPct val="100000"/>
              </a:lnSpc>
              <a:buNone/>
            </a:pPr>
            <a:endParaRPr lang="it-IT" sz="2200" dirty="0">
              <a:latin typeface="Arial" panose="020B0604020202020204" pitchFamily="34" charset="0"/>
              <a:cs typeface="Arial" panose="020B0604020202020204" pitchFamily="34" charset="0"/>
            </a:endParaRPr>
          </a:p>
          <a:p>
            <a:pPr marL="0" indent="0" algn="just">
              <a:lnSpc>
                <a:spcPct val="100000"/>
              </a:lnSpc>
              <a:buNone/>
            </a:pPr>
            <a:endParaRPr lang="it-IT" sz="2200" dirty="0">
              <a:latin typeface="Arial" panose="020B0604020202020204" pitchFamily="34" charset="0"/>
              <a:cs typeface="Arial" panose="020B0604020202020204" pitchFamily="34" charset="0"/>
            </a:endParaRPr>
          </a:p>
          <a:p>
            <a:pPr marL="0" indent="0" algn="just">
              <a:lnSpc>
                <a:spcPct val="100000"/>
              </a:lnSpc>
              <a:buNone/>
            </a:pPr>
            <a:endParaRPr lang="it-IT" sz="2200" dirty="0">
              <a:latin typeface="Arial" panose="020B0604020202020204" pitchFamily="34" charset="0"/>
              <a:cs typeface="Arial" panose="020B0604020202020204" pitchFamily="34" charset="0"/>
            </a:endParaRPr>
          </a:p>
          <a:p>
            <a:pPr marL="0" indent="0" algn="just">
              <a:lnSpc>
                <a:spcPct val="100000"/>
              </a:lnSpc>
              <a:buNone/>
            </a:pPr>
            <a:endParaRPr lang="it-IT" sz="2200" dirty="0">
              <a:latin typeface="Arial" panose="020B0604020202020204" pitchFamily="34" charset="0"/>
              <a:cs typeface="Arial" panose="020B0604020202020204" pitchFamily="34" charset="0"/>
            </a:endParaRPr>
          </a:p>
          <a:p>
            <a:pPr marL="0" indent="0" algn="just">
              <a:lnSpc>
                <a:spcPct val="100000"/>
              </a:lnSpc>
              <a:buNone/>
            </a:pPr>
            <a:endParaRPr lang="it-IT" sz="2200" dirty="0">
              <a:latin typeface="Arial" panose="020B0604020202020204" pitchFamily="34" charset="0"/>
              <a:cs typeface="Arial" panose="020B0604020202020204" pitchFamily="34" charset="0"/>
            </a:endParaRPr>
          </a:p>
          <a:p>
            <a:pPr marL="0" indent="0" algn="just">
              <a:lnSpc>
                <a:spcPct val="100000"/>
              </a:lnSpc>
              <a:buNone/>
            </a:pPr>
            <a:endParaRPr lang="it-IT" b="1" dirty="0">
              <a:latin typeface="Arial" panose="020B0604020202020204" pitchFamily="34" charset="0"/>
              <a:cs typeface="Arial" panose="020B0604020202020204" pitchFamily="34" charset="0"/>
            </a:endParaRPr>
          </a:p>
          <a:p>
            <a:pPr marL="0" indent="0" algn="just">
              <a:lnSpc>
                <a:spcPct val="100000"/>
              </a:lnSpc>
              <a:buNone/>
            </a:pPr>
            <a:endParaRPr lang="it-IT" b="1" dirty="0">
              <a:latin typeface="Arial" panose="020B0604020202020204" pitchFamily="34" charset="0"/>
              <a:cs typeface="Arial" panose="020B0604020202020204" pitchFamily="34" charset="0"/>
            </a:endParaRPr>
          </a:p>
          <a:p>
            <a:pPr marL="0" indent="0" algn="just">
              <a:lnSpc>
                <a:spcPct val="100000"/>
              </a:lnSpc>
              <a:buNone/>
            </a:pPr>
            <a:endParaRPr lang="it-IT" b="1" dirty="0">
              <a:latin typeface="Arial" panose="020B0604020202020204" pitchFamily="34" charset="0"/>
              <a:cs typeface="Arial" panose="020B0604020202020204" pitchFamily="34" charset="0"/>
            </a:endParaRPr>
          </a:p>
          <a:p>
            <a:pPr marL="0" indent="0" algn="just">
              <a:lnSpc>
                <a:spcPct val="100000"/>
              </a:lnSpc>
              <a:buNone/>
            </a:pPr>
            <a:endParaRPr lang="it-IT" b="1" dirty="0">
              <a:latin typeface="Arial" panose="020B0604020202020204" pitchFamily="34" charset="0"/>
              <a:cs typeface="Arial" panose="020B0604020202020204" pitchFamily="34" charset="0"/>
            </a:endParaRPr>
          </a:p>
          <a:p>
            <a:pPr marL="0" indent="0" algn="just">
              <a:lnSpc>
                <a:spcPct val="200000"/>
              </a:lnSpc>
              <a:buNone/>
            </a:pPr>
            <a:endParaRPr lang="it-IT" b="1" dirty="0">
              <a:latin typeface="Arial" panose="020B0604020202020204" pitchFamily="34" charset="0"/>
              <a:cs typeface="Arial" panose="020B0604020202020204" pitchFamily="34" charset="0"/>
            </a:endParaRPr>
          </a:p>
          <a:p>
            <a:pPr marL="0" indent="0" algn="just">
              <a:lnSpc>
                <a:spcPct val="200000"/>
              </a:lnSpc>
              <a:buNone/>
            </a:pPr>
            <a:endParaRPr lang="it-IT" b="1" u="sng" dirty="0">
              <a:latin typeface="Arial" panose="020B0604020202020204" pitchFamily="34" charset="0"/>
              <a:cs typeface="Arial" panose="020B0604020202020204" pitchFamily="34" charset="0"/>
            </a:endParaRPr>
          </a:p>
          <a:p>
            <a:pPr marL="0" indent="0" algn="just">
              <a:lnSpc>
                <a:spcPct val="200000"/>
              </a:lnSpc>
              <a:buNone/>
            </a:pPr>
            <a:endParaRPr lang="it-IT" b="1" u="sng" dirty="0">
              <a:latin typeface="Arial" panose="020B0604020202020204" pitchFamily="34" charset="0"/>
              <a:cs typeface="Arial" panose="020B0604020202020204" pitchFamily="34" charset="0"/>
            </a:endParaRPr>
          </a:p>
          <a:p>
            <a:pPr marL="0" indent="0" algn="just">
              <a:buNone/>
            </a:pPr>
            <a:endParaRPr lang="it-IT" dirty="0">
              <a:latin typeface="Arial" panose="020B0604020202020204" pitchFamily="34" charset="0"/>
              <a:cs typeface="Arial" panose="020B0604020202020204"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2</a:t>
            </a:fld>
            <a:endParaRPr lang="it-IT"/>
          </a:p>
        </p:txBody>
      </p:sp>
      <p:sp>
        <p:nvSpPr>
          <p:cNvPr id="6" name="Segnaposto data 5"/>
          <p:cNvSpPr>
            <a:spLocks noGrp="1"/>
          </p:cNvSpPr>
          <p:nvPr>
            <p:ph type="dt" sz="half" idx="10"/>
          </p:nvPr>
        </p:nvSpPr>
        <p:spPr/>
        <p:txBody>
          <a:bodyPr/>
          <a:lstStyle/>
          <a:p>
            <a:fld id="{3C0DD541-9A1D-4B42-8406-89A5C4CA72B5}"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4767374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18011" y="378823"/>
            <a:ext cx="11416937" cy="6217920"/>
          </a:xfrm>
        </p:spPr>
        <p:txBody>
          <a:bodyPr/>
          <a:lstStyle/>
          <a:p>
            <a:pPr algn="just">
              <a:buFont typeface="Wingdings" pitchFamily="2" charset="2"/>
              <a:buChar char="v"/>
            </a:pPr>
            <a:r>
              <a:rPr lang="it-IT" dirty="0" smtClean="0">
                <a:latin typeface="Arial" pitchFamily="34" charset="0"/>
                <a:cs typeface="Arial" pitchFamily="34" charset="0"/>
              </a:rPr>
              <a:t>L’elettroforesi è, dunque, il processo per cui molecole cariche si separano in un campo elettrico a causa delle loro diverse mobilità </a:t>
            </a:r>
          </a:p>
          <a:p>
            <a:pPr algn="just">
              <a:buNone/>
            </a:pPr>
            <a:r>
              <a:rPr lang="it-IT" dirty="0" smtClean="0">
                <a:latin typeface="Arial" pitchFamily="34" charset="0"/>
                <a:cs typeface="Arial" pitchFamily="34" charset="0"/>
              </a:rPr>
              <a:t> I fattori che influenzano la mobilità di una molecola in un campo elettrico comprendono : </a:t>
            </a:r>
          </a:p>
          <a:p>
            <a:pPr algn="ctr">
              <a:buNone/>
            </a:pPr>
            <a:r>
              <a:rPr lang="it-IT" u="sng" dirty="0" smtClean="0">
                <a:latin typeface="Arial" pitchFamily="34" charset="0"/>
                <a:cs typeface="Arial" pitchFamily="34" charset="0"/>
              </a:rPr>
              <a:t>   TECNICHE ELETTROFORETICHE </a:t>
            </a:r>
            <a:endParaRPr lang="it-IT" u="sng" dirty="0" smtClean="0">
              <a:latin typeface="Arial" pitchFamily="34" charset="0"/>
              <a:cs typeface="Arial" pitchFamily="34" charset="0"/>
            </a:endParaRPr>
          </a:p>
          <a:p>
            <a:pPr algn="ctr">
              <a:buNone/>
            </a:pPr>
            <a:endParaRPr lang="it-IT" dirty="0" smtClean="0">
              <a:latin typeface="Arial" pitchFamily="34" charset="0"/>
              <a:cs typeface="Arial" pitchFamily="34" charset="0"/>
            </a:endParaRPr>
          </a:p>
          <a:p>
            <a:pPr algn="just">
              <a:buNone/>
            </a:pPr>
            <a:r>
              <a:rPr lang="it-IT" dirty="0" smtClean="0">
                <a:latin typeface="Arial" pitchFamily="34" charset="0"/>
                <a:cs typeface="Arial" pitchFamily="34" charset="0"/>
              </a:rPr>
              <a:t> la carica della molecola (q) (Coulomb) </a:t>
            </a:r>
          </a:p>
          <a:p>
            <a:pPr algn="just">
              <a:buNone/>
            </a:pPr>
            <a:r>
              <a:rPr lang="it-IT" dirty="0" smtClean="0">
                <a:latin typeface="Arial" pitchFamily="34" charset="0"/>
                <a:cs typeface="Arial" pitchFamily="34" charset="0"/>
              </a:rPr>
              <a:t>• il gradiente di potenziale del campo elettrico (E), dato dalla </a:t>
            </a:r>
            <a:r>
              <a:rPr lang="it-IT" dirty="0" err="1" smtClean="0">
                <a:latin typeface="Arial" pitchFamily="34" charset="0"/>
                <a:cs typeface="Arial" pitchFamily="34" charset="0"/>
              </a:rPr>
              <a:t>ddp</a:t>
            </a:r>
            <a:r>
              <a:rPr lang="it-IT" dirty="0" smtClean="0">
                <a:latin typeface="Arial" pitchFamily="34" charset="0"/>
                <a:cs typeface="Arial" pitchFamily="34" charset="0"/>
              </a:rPr>
              <a:t> tra i due elettrodi diviso la distanza in cm tra gli stessi (V · cm-1) </a:t>
            </a:r>
          </a:p>
          <a:p>
            <a:pPr algn="just">
              <a:buNone/>
            </a:pPr>
            <a:r>
              <a:rPr lang="it-IT" dirty="0" smtClean="0">
                <a:latin typeface="Arial" pitchFamily="34" charset="0"/>
                <a:cs typeface="Arial" pitchFamily="34" charset="0"/>
              </a:rPr>
              <a:t>• la resistenza di attrito del mezzo di supporto (f)  </a:t>
            </a:r>
          </a:p>
          <a:p>
            <a:pPr algn="just">
              <a:buFont typeface="Wingdings" pitchFamily="2" charset="2"/>
              <a:buChar char="v"/>
            </a:pPr>
            <a:r>
              <a:rPr lang="it-IT" dirty="0" smtClean="0">
                <a:latin typeface="Arial" pitchFamily="34" charset="0"/>
                <a:cs typeface="Arial" pitchFamily="34" charset="0"/>
              </a:rPr>
              <a:t>Il prodotto dei parametri E </a:t>
            </a:r>
            <a:r>
              <a:rPr lang="it-IT" dirty="0" err="1" smtClean="0">
                <a:latin typeface="Arial" pitchFamily="34" charset="0"/>
                <a:cs typeface="Arial" pitchFamily="34" charset="0"/>
              </a:rPr>
              <a:t>e</a:t>
            </a:r>
            <a:r>
              <a:rPr lang="it-IT" dirty="0" smtClean="0">
                <a:latin typeface="Arial" pitchFamily="34" charset="0"/>
                <a:cs typeface="Arial" pitchFamily="34" charset="0"/>
              </a:rPr>
              <a:t> q (E x q) fornisce la forza, misurata in Newton, che spinge una molecola di carica q verso un elettrodo di carica opposta</a:t>
            </a:r>
            <a:endParaRPr lang="it-IT" dirty="0">
              <a:latin typeface="Arial" pitchFamily="34" charset="0"/>
              <a:cs typeface="Arial"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20</a:t>
            </a:fld>
            <a:endParaRPr lang="it-IT"/>
          </a:p>
        </p:txBody>
      </p:sp>
      <p:sp>
        <p:nvSpPr>
          <p:cNvPr id="6" name="Segnaposto data 5"/>
          <p:cNvSpPr>
            <a:spLocks noGrp="1"/>
          </p:cNvSpPr>
          <p:nvPr>
            <p:ph type="dt" sz="half" idx="10"/>
          </p:nvPr>
        </p:nvSpPr>
        <p:spPr/>
        <p:txBody>
          <a:bodyPr/>
          <a:lstStyle/>
          <a:p>
            <a:fld id="{16D197DE-283E-4D84-A292-AD4AFB0D0B30}"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927463"/>
          </a:xfrm>
        </p:spPr>
        <p:txBody>
          <a:bodyPr>
            <a:normAutofit/>
          </a:bodyPr>
          <a:lstStyle/>
          <a:p>
            <a:pPr algn="ctr"/>
            <a:r>
              <a:rPr lang="it-IT" sz="3200" b="1" dirty="0" smtClean="0">
                <a:latin typeface="Arial" pitchFamily="34" charset="0"/>
                <a:cs typeface="Arial" pitchFamily="34" charset="0"/>
              </a:rPr>
              <a:t>Elettroforesi delle proteine o Protidogramma</a:t>
            </a:r>
            <a:endParaRPr lang="it-IT" sz="3200" b="1" dirty="0">
              <a:latin typeface="Arial" pitchFamily="34" charset="0"/>
              <a:cs typeface="Arial" pitchFamily="34" charset="0"/>
            </a:endParaRPr>
          </a:p>
        </p:txBody>
      </p:sp>
      <p:sp>
        <p:nvSpPr>
          <p:cNvPr id="3" name="Segnaposto contenuto 2"/>
          <p:cNvSpPr>
            <a:spLocks noGrp="1"/>
          </p:cNvSpPr>
          <p:nvPr>
            <p:ph idx="1"/>
          </p:nvPr>
        </p:nvSpPr>
        <p:spPr>
          <a:xfrm>
            <a:off x="838200" y="705394"/>
            <a:ext cx="10515600" cy="5799909"/>
          </a:xfrm>
        </p:spPr>
        <p:txBody>
          <a:bodyPr>
            <a:normAutofit fontScale="62500" lnSpcReduction="20000"/>
          </a:bodyPr>
          <a:lstStyle/>
          <a:p>
            <a:pPr algn="just">
              <a:lnSpc>
                <a:spcPct val="120000"/>
              </a:lnSpc>
              <a:buNone/>
            </a:pPr>
            <a:endParaRPr lang="it-IT" dirty="0" smtClean="0">
              <a:latin typeface="Arial" pitchFamily="34" charset="0"/>
              <a:cs typeface="Arial" pitchFamily="34" charset="0"/>
            </a:endParaRPr>
          </a:p>
          <a:p>
            <a:pPr algn="just">
              <a:lnSpc>
                <a:spcPct val="120000"/>
              </a:lnSpc>
              <a:buNone/>
            </a:pPr>
            <a:r>
              <a:rPr lang="it-IT" dirty="0" smtClean="0">
                <a:latin typeface="Arial" pitchFamily="34" charset="0"/>
                <a:cs typeface="Arial" pitchFamily="34" charset="0"/>
              </a:rPr>
              <a:t>L’elettroforesi del siero, chiamata anche protidogramma, è una analisi di laboratorio in uso da diversi anni e ancora sempre attuale, che permette di separare e, quindi, di identificare e valutare le proteine del siero. Le proteine del siero sono di cinque tipi: </a:t>
            </a:r>
          </a:p>
          <a:p>
            <a:pPr algn="just">
              <a:lnSpc>
                <a:spcPct val="120000"/>
              </a:lnSpc>
              <a:buNone/>
            </a:pPr>
            <a:r>
              <a:rPr lang="it-IT" dirty="0" smtClean="0">
                <a:latin typeface="Arial" pitchFamily="34" charset="0"/>
                <a:cs typeface="Arial" pitchFamily="34" charset="0"/>
              </a:rPr>
              <a:t>● L’albumina, che generalmente rappresenta la quantità più elevata di proteine che si trovano nel siero. E’ la proteina prodotta dal fegato ed ha diverse funzioni, tra cui la conservazione corretta dei liquidi nell’organismo perché con la sua presenza fa in modo che i liquidi stiano all’interno dei vasi sanguigni e non debordino (sovrintende alla cosiddetta “pressione osmotica”). Inoltre, ha il compito di trasportare, attraverso il sangue, i principi attivi dei farmaci che vengono assunti, gli ormoni e le sostanze come la bilirubina.</a:t>
            </a:r>
          </a:p>
          <a:p>
            <a:pPr algn="just">
              <a:lnSpc>
                <a:spcPct val="120000"/>
              </a:lnSpc>
              <a:buNone/>
            </a:pPr>
            <a:r>
              <a:rPr lang="it-IT" dirty="0" smtClean="0">
                <a:latin typeface="Arial" pitchFamily="34" charset="0"/>
                <a:cs typeface="Arial" pitchFamily="34" charset="0"/>
              </a:rPr>
              <a:t> ● Le Alfa-1-globuline, proteine diffuse nelle cellule dove svolgono una funzione di trasporto dei lipidi, dei grassi del sangue e degli ormoni. </a:t>
            </a:r>
          </a:p>
          <a:p>
            <a:pPr algn="just">
              <a:lnSpc>
                <a:spcPct val="120000"/>
              </a:lnSpc>
              <a:buNone/>
            </a:pPr>
            <a:r>
              <a:rPr lang="it-IT" dirty="0" smtClean="0">
                <a:latin typeface="Arial" pitchFamily="34" charset="0"/>
                <a:cs typeface="Arial" pitchFamily="34" charset="0"/>
              </a:rPr>
              <a:t>● Le Alfa-2-globuline, che, come le Alfa-1-globuline, sono proteine diffuse nelle cellule adibite al trasporto di alcune sostanze come i lipidi e gli ormoni. Le </a:t>
            </a:r>
            <a:r>
              <a:rPr lang="it-IT" dirty="0" err="1" smtClean="0">
                <a:latin typeface="Arial" pitchFamily="34" charset="0"/>
                <a:cs typeface="Arial" pitchFamily="34" charset="0"/>
              </a:rPr>
              <a:t>Beta-globuline</a:t>
            </a:r>
            <a:r>
              <a:rPr lang="it-IT" dirty="0" smtClean="0">
                <a:latin typeface="Arial" pitchFamily="34" charset="0"/>
                <a:cs typeface="Arial" pitchFamily="34" charset="0"/>
              </a:rPr>
              <a:t>, proteine con funzione di trasporto di sostanze presenti nel sangue. In particolare tra queste è presente la transferrina, che trasporta il ferro. </a:t>
            </a:r>
          </a:p>
          <a:p>
            <a:pPr algn="just">
              <a:lnSpc>
                <a:spcPct val="120000"/>
              </a:lnSpc>
              <a:buNone/>
            </a:pPr>
            <a:r>
              <a:rPr lang="it-IT" dirty="0" smtClean="0">
                <a:latin typeface="Arial" pitchFamily="34" charset="0"/>
                <a:cs typeface="Arial" pitchFamily="34" charset="0"/>
              </a:rPr>
              <a:t>● Le Gamma-globuline, le più importanti proteine del sangue perché costituiscono gli anticorpi dell’organismo. </a:t>
            </a:r>
            <a:endParaRPr lang="it-IT" dirty="0">
              <a:latin typeface="Arial" pitchFamily="34" charset="0"/>
              <a:cs typeface="Arial"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21</a:t>
            </a:fld>
            <a:endParaRPr lang="it-IT"/>
          </a:p>
        </p:txBody>
      </p:sp>
      <p:sp>
        <p:nvSpPr>
          <p:cNvPr id="6" name="Segnaposto data 5"/>
          <p:cNvSpPr>
            <a:spLocks noGrp="1"/>
          </p:cNvSpPr>
          <p:nvPr>
            <p:ph type="dt" sz="half" idx="10"/>
          </p:nvPr>
        </p:nvSpPr>
        <p:spPr/>
        <p:txBody>
          <a:bodyPr/>
          <a:lstStyle/>
          <a:p>
            <a:fld id="{3E71BE4C-38E3-438B-AC9F-4284710204FA}"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latin typeface="Arial" pitchFamily="34" charset="0"/>
                <a:cs typeface="Arial" pitchFamily="34" charset="0"/>
              </a:rPr>
              <a:t>Perché si esegue</a:t>
            </a:r>
            <a:endParaRPr lang="it-IT" b="1" dirty="0">
              <a:latin typeface="Arial" pitchFamily="34" charset="0"/>
              <a:cs typeface="Arial" pitchFamily="34" charset="0"/>
            </a:endParaRPr>
          </a:p>
        </p:txBody>
      </p:sp>
      <p:sp>
        <p:nvSpPr>
          <p:cNvPr id="3" name="Segnaposto contenuto 2"/>
          <p:cNvSpPr>
            <a:spLocks noGrp="1"/>
          </p:cNvSpPr>
          <p:nvPr>
            <p:ph idx="1"/>
          </p:nvPr>
        </p:nvSpPr>
        <p:spPr/>
        <p:txBody>
          <a:bodyPr>
            <a:normAutofit/>
          </a:bodyPr>
          <a:lstStyle/>
          <a:p>
            <a:pPr algn="just">
              <a:buNone/>
            </a:pPr>
            <a:r>
              <a:rPr lang="it-IT" sz="3600" dirty="0" smtClean="0">
                <a:latin typeface="Arial" pitchFamily="34" charset="0"/>
                <a:cs typeface="Arial" pitchFamily="34" charset="0"/>
              </a:rPr>
              <a:t>L’elettroforesi del siero, o protidogramma, è una analisi utile per valutare la corretta funzionalità del fegato, la presenza di infiammazioni o infezioni nell’organismo e, addirittura, può orientare il medico verso la diagnosi di malattie più preoccupanti e che richiedono ulteriori approfondimenti come il “mieloma multiplo”, o “plasmacitoma”, un tumore maligno del sangue.</a:t>
            </a:r>
            <a:endParaRPr lang="it-IT" sz="3600" dirty="0">
              <a:latin typeface="Arial" pitchFamily="34" charset="0"/>
              <a:cs typeface="Arial"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22</a:t>
            </a:fld>
            <a:endParaRPr lang="it-IT"/>
          </a:p>
        </p:txBody>
      </p:sp>
      <p:sp>
        <p:nvSpPr>
          <p:cNvPr id="6" name="Segnaposto data 5"/>
          <p:cNvSpPr>
            <a:spLocks noGrp="1"/>
          </p:cNvSpPr>
          <p:nvPr>
            <p:ph type="dt" sz="half" idx="10"/>
          </p:nvPr>
        </p:nvSpPr>
        <p:spPr/>
        <p:txBody>
          <a:bodyPr/>
          <a:lstStyle/>
          <a:p>
            <a:fld id="{4A8CB6C6-5525-4B56-80D0-4C02938384C0}"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6"/>
            <a:ext cx="10515600" cy="470898"/>
          </a:xfrm>
        </p:spPr>
        <p:txBody>
          <a:bodyPr>
            <a:noAutofit/>
          </a:bodyPr>
          <a:lstStyle/>
          <a:p>
            <a:pPr algn="ctr"/>
            <a:r>
              <a:rPr lang="it-IT" sz="2800" b="1" dirty="0" smtClean="0">
                <a:latin typeface="Arial" pitchFamily="34" charset="0"/>
                <a:cs typeface="Arial" pitchFamily="34" charset="0"/>
              </a:rPr>
              <a:t>Come si fa</a:t>
            </a:r>
            <a:endParaRPr lang="it-IT" sz="2800" b="1" dirty="0">
              <a:latin typeface="Arial" pitchFamily="34" charset="0"/>
              <a:cs typeface="Arial" pitchFamily="34" charset="0"/>
            </a:endParaRPr>
          </a:p>
        </p:txBody>
      </p:sp>
      <p:sp>
        <p:nvSpPr>
          <p:cNvPr id="3" name="Segnaposto contenuto 2"/>
          <p:cNvSpPr>
            <a:spLocks noGrp="1"/>
          </p:cNvSpPr>
          <p:nvPr>
            <p:ph idx="1"/>
          </p:nvPr>
        </p:nvSpPr>
        <p:spPr>
          <a:xfrm>
            <a:off x="222069" y="875212"/>
            <a:ext cx="11782697" cy="5826034"/>
          </a:xfrm>
        </p:spPr>
        <p:txBody>
          <a:bodyPr>
            <a:normAutofit fontScale="92500" lnSpcReduction="10000"/>
          </a:bodyPr>
          <a:lstStyle/>
          <a:p>
            <a:pPr algn="just"/>
            <a:r>
              <a:rPr lang="it-IT" dirty="0" smtClean="0">
                <a:latin typeface="Arial" pitchFamily="34" charset="0"/>
                <a:cs typeface="Arial" pitchFamily="34" charset="0"/>
              </a:rPr>
              <a:t>L’elettroforesi del siero è una analisi di laboratorio che consiste in un semplice prelievo di sangue che deve essere eseguito a digiuno da dodici ore, in modo che il cibo non interferisca con il risultato. L’assunzione di farmaci non influenza l’esito dell’analisi, ma è consigliabile, in ogni caso, segnalare al medico eventuali terapie farmacologiche in corso, importanti per valutare lo stato di salute globale della persona. </a:t>
            </a:r>
          </a:p>
          <a:p>
            <a:pPr algn="just">
              <a:buNone/>
            </a:pPr>
            <a:r>
              <a:rPr lang="it-IT" b="1" dirty="0" smtClean="0">
                <a:latin typeface="Arial" pitchFamily="34" charset="0"/>
                <a:cs typeface="Arial" pitchFamily="34" charset="0"/>
              </a:rPr>
              <a:t>                                  I risultati</a:t>
            </a:r>
          </a:p>
          <a:p>
            <a:pPr algn="just">
              <a:buNone/>
            </a:pPr>
            <a:r>
              <a:rPr lang="it-IT" dirty="0" smtClean="0">
                <a:latin typeface="Arial" pitchFamily="34" charset="0"/>
                <a:cs typeface="Arial" pitchFamily="34" charset="0"/>
              </a:rPr>
              <a:t> VALORI NORMALI </a:t>
            </a:r>
          </a:p>
          <a:p>
            <a:pPr algn="just"/>
            <a:r>
              <a:rPr lang="it-IT" dirty="0" smtClean="0">
                <a:latin typeface="Arial" pitchFamily="34" charset="0"/>
                <a:cs typeface="Arial" pitchFamily="34" charset="0"/>
              </a:rPr>
              <a:t>Albumina 59,1-69,3 % 3,70-5,30 g/dl </a:t>
            </a:r>
          </a:p>
          <a:p>
            <a:pPr algn="just"/>
            <a:r>
              <a:rPr lang="it-IT" dirty="0" smtClean="0">
                <a:latin typeface="Arial" pitchFamily="34" charset="0"/>
                <a:cs typeface="Arial" pitchFamily="34" charset="0"/>
              </a:rPr>
              <a:t>Globuline alfa 1 2,0-3,5 % 0,14-0,30 g/dl </a:t>
            </a:r>
          </a:p>
          <a:p>
            <a:pPr algn="just"/>
            <a:r>
              <a:rPr lang="it-IT" dirty="0" smtClean="0">
                <a:latin typeface="Arial" pitchFamily="34" charset="0"/>
                <a:cs typeface="Arial" pitchFamily="34" charset="0"/>
              </a:rPr>
              <a:t>Globuline alfa 2 6,1-11,2 % 0,41-0,90 g/dl </a:t>
            </a:r>
          </a:p>
          <a:p>
            <a:pPr algn="just"/>
            <a:r>
              <a:rPr lang="it-IT" dirty="0" smtClean="0">
                <a:latin typeface="Arial" pitchFamily="34" charset="0"/>
                <a:cs typeface="Arial" pitchFamily="34" charset="0"/>
              </a:rPr>
              <a:t>Globuline Beta 6,3-12,1 % 0,56-1,00 g/dl </a:t>
            </a:r>
          </a:p>
          <a:p>
            <a:pPr algn="just"/>
            <a:r>
              <a:rPr lang="it-IT" dirty="0" smtClean="0">
                <a:latin typeface="Arial" pitchFamily="34" charset="0"/>
                <a:cs typeface="Arial" pitchFamily="34" charset="0"/>
              </a:rPr>
              <a:t>Globuline Gamma 9,8-20,0 % 0,68-1,50 g/dl </a:t>
            </a:r>
          </a:p>
          <a:p>
            <a:pPr algn="just"/>
            <a:r>
              <a:rPr lang="it-IT" dirty="0" smtClean="0">
                <a:latin typeface="Arial" pitchFamily="34" charset="0"/>
                <a:cs typeface="Arial" pitchFamily="34" charset="0"/>
              </a:rPr>
              <a:t>Rapporto Albumine/Globuline 1,1-2,5 %</a:t>
            </a:r>
            <a:endParaRPr lang="it-IT" dirty="0">
              <a:latin typeface="Arial" pitchFamily="34" charset="0"/>
              <a:cs typeface="Arial"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23</a:t>
            </a:fld>
            <a:endParaRPr lang="it-IT"/>
          </a:p>
        </p:txBody>
      </p:sp>
      <p:sp>
        <p:nvSpPr>
          <p:cNvPr id="6" name="Segnaposto data 5"/>
          <p:cNvSpPr>
            <a:spLocks noGrp="1"/>
          </p:cNvSpPr>
          <p:nvPr>
            <p:ph type="dt" sz="half" idx="10"/>
          </p:nvPr>
        </p:nvSpPr>
        <p:spPr/>
        <p:txBody>
          <a:bodyPr/>
          <a:lstStyle/>
          <a:p>
            <a:fld id="{FD185B63-A306-4F0A-A19B-34E23901F54D}"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69818"/>
            <a:ext cx="10515600" cy="313508"/>
          </a:xfrm>
        </p:spPr>
        <p:txBody>
          <a:bodyPr>
            <a:normAutofit fontScale="90000"/>
          </a:bodyPr>
          <a:lstStyle/>
          <a:p>
            <a:pPr algn="ctr"/>
            <a:r>
              <a:rPr lang="it-IT" sz="2000" b="1" dirty="0" smtClean="0">
                <a:latin typeface="Arial" pitchFamily="34" charset="0"/>
                <a:cs typeface="Arial" pitchFamily="34" charset="0"/>
              </a:rPr>
              <a:t>Cosa significa</a:t>
            </a:r>
            <a:endParaRPr lang="it-IT" sz="2000" b="1" dirty="0">
              <a:latin typeface="Arial" pitchFamily="34" charset="0"/>
              <a:cs typeface="Arial" pitchFamily="34" charset="0"/>
            </a:endParaRPr>
          </a:p>
        </p:txBody>
      </p:sp>
      <p:sp>
        <p:nvSpPr>
          <p:cNvPr id="3" name="Segnaposto contenuto 2"/>
          <p:cNvSpPr>
            <a:spLocks noGrp="1"/>
          </p:cNvSpPr>
          <p:nvPr>
            <p:ph idx="1"/>
          </p:nvPr>
        </p:nvSpPr>
        <p:spPr>
          <a:xfrm>
            <a:off x="378823" y="483326"/>
            <a:ext cx="11403873" cy="6217919"/>
          </a:xfrm>
        </p:spPr>
        <p:txBody>
          <a:bodyPr>
            <a:noAutofit/>
          </a:bodyPr>
          <a:lstStyle/>
          <a:p>
            <a:pPr algn="just"/>
            <a:r>
              <a:rPr lang="it-IT" sz="1100" dirty="0" smtClean="0">
                <a:latin typeface="Arial" pitchFamily="34" charset="0"/>
                <a:cs typeface="Arial" pitchFamily="34" charset="0"/>
              </a:rPr>
              <a:t>Albumina: l’analisi di questa proteina può essere definita normale se la sua percentuale si trova nell’intervallo compreso tra 59.1 e 69.3 e la sua quantità si trova compresa tra i 3.70 e 5.30 grammi per decilitro di sangue. </a:t>
            </a:r>
          </a:p>
          <a:p>
            <a:pPr algn="just"/>
            <a:r>
              <a:rPr lang="it-IT" sz="1100" dirty="0" smtClean="0">
                <a:latin typeface="Arial" pitchFamily="34" charset="0"/>
                <a:cs typeface="Arial" pitchFamily="34" charset="0"/>
              </a:rPr>
              <a:t> Se la sua percentuale o la sua quantità aumentano rispetto ai valori normali, significa che le altre proteine, per differenza, si sono ridotte e, quindi, si ha una buona funzionalità del fegato. E’ un dato, comunque, che non ha una grande rilevanza clinica per il medico.</a:t>
            </a:r>
          </a:p>
          <a:p>
            <a:pPr algn="just"/>
            <a:r>
              <a:rPr lang="it-IT" sz="1100" dirty="0" smtClean="0">
                <a:latin typeface="Arial" pitchFamily="34" charset="0"/>
                <a:cs typeface="Arial" pitchFamily="34" charset="0"/>
              </a:rPr>
              <a:t>  Se la sua percentuale diminuisce, ma non la sua quantità, significa che le altre proteine, per differenza, sono aumentate e questo potrebbe orientare il medico verso alcuni approfondimenti relativamente a malattie infiammatorie o ad una malattia preoccupante come il mieloma.</a:t>
            </a:r>
          </a:p>
          <a:p>
            <a:pPr algn="just"/>
            <a:r>
              <a:rPr lang="it-IT" sz="1100" dirty="0" smtClean="0">
                <a:latin typeface="Arial" pitchFamily="34" charset="0"/>
                <a:cs typeface="Arial" pitchFamily="34" charset="0"/>
              </a:rPr>
              <a:t>  Se diminuiscono sia la sua percentuale sia la sua quantità, significa che il fegato non svolge in modo corretto la sua funzione di produzione delle proteine. Questa alterazione, in genere, indica una cirrosi epatica, malattia caratterizzata da una grave e irreversibile anomalia delle cellule del fegato con la conseguente perdita delle sue funzioni. Alfa-1-globuline: l’analisi di questa proteina può essere definita normale se la sua percentuale si trova nell’intervallo compreso tra 2 e 3.5 e la sua quantità si trova compresa tra 0.14 e 0.30 grammi per decilitro di sangue.</a:t>
            </a:r>
          </a:p>
          <a:p>
            <a:pPr algn="just"/>
            <a:r>
              <a:rPr lang="it-IT" sz="1100" dirty="0" smtClean="0">
                <a:latin typeface="Arial" pitchFamily="34" charset="0"/>
                <a:cs typeface="Arial" pitchFamily="34" charset="0"/>
              </a:rPr>
              <a:t> La diminuzione della sua percentuale o della sua quantità non ha alcun significato clinico.</a:t>
            </a:r>
          </a:p>
          <a:p>
            <a:pPr algn="just"/>
            <a:r>
              <a:rPr lang="it-IT" sz="1100" dirty="0" smtClean="0">
                <a:latin typeface="Arial" pitchFamily="34" charset="0"/>
                <a:cs typeface="Arial" pitchFamily="34" charset="0"/>
              </a:rPr>
              <a:t>  Se la sua percentuale o la sua quantità aumentano rispetto ai valori normali, l’alterazione indica un processo infiammatorio o una infezione in corso all’interno dell’organismo. Alfa-2-globuline: l’analisi di questa proteina può essere definita normale se la sua percentuale si trova nell’intervallo compreso tra 6.1 e 11.2 e la sua quantità si trova compresa tra 0.41 e 0.90 grammi per decilitro di sangue.</a:t>
            </a:r>
          </a:p>
          <a:p>
            <a:pPr algn="just"/>
            <a:r>
              <a:rPr lang="it-IT" sz="1100" dirty="0" smtClean="0">
                <a:latin typeface="Arial" pitchFamily="34" charset="0"/>
                <a:cs typeface="Arial" pitchFamily="34" charset="0"/>
              </a:rPr>
              <a:t> La diminuzione della sua percentuale o della sua quantità non ha alcun significato clinico. </a:t>
            </a:r>
          </a:p>
          <a:p>
            <a:pPr algn="just"/>
            <a:r>
              <a:rPr lang="it-IT" sz="1100" dirty="0" smtClean="0">
                <a:latin typeface="Arial" pitchFamily="34" charset="0"/>
                <a:cs typeface="Arial" pitchFamily="34" charset="0"/>
              </a:rPr>
              <a:t> Se la sua percentuale o la sua quantità aumentano rispetto ai valori normali, l’alterazione, come per la </a:t>
            </a:r>
            <a:r>
              <a:rPr lang="it-IT" sz="1100" dirty="0" err="1" smtClean="0">
                <a:latin typeface="Arial" pitchFamily="34" charset="0"/>
                <a:cs typeface="Arial" pitchFamily="34" charset="0"/>
              </a:rPr>
              <a:t>Alfa-l-globuline</a:t>
            </a:r>
            <a:r>
              <a:rPr lang="it-IT" sz="1100" dirty="0" smtClean="0">
                <a:latin typeface="Arial" pitchFamily="34" charset="0"/>
                <a:cs typeface="Arial" pitchFamily="34" charset="0"/>
              </a:rPr>
              <a:t>, indica un processo infiammatorio o una infezione in corso all’interno dell’organismo. </a:t>
            </a:r>
            <a:r>
              <a:rPr lang="it-IT" sz="1100" dirty="0" err="1" smtClean="0">
                <a:latin typeface="Arial" pitchFamily="34" charset="0"/>
                <a:cs typeface="Arial" pitchFamily="34" charset="0"/>
              </a:rPr>
              <a:t>Beta-globuline</a:t>
            </a:r>
            <a:r>
              <a:rPr lang="it-IT" sz="1100" dirty="0" smtClean="0">
                <a:latin typeface="Arial" pitchFamily="34" charset="0"/>
                <a:cs typeface="Arial" pitchFamily="34" charset="0"/>
              </a:rPr>
              <a:t>: l’analisi di questa proteina può essere definita normale se la sua percentuale si trova nell’intervallo compreso tra 6.30 e 12.1 e la sua quantità si trova compresa tra 0.56 e 1 grammo per decilitro di sangue. </a:t>
            </a:r>
          </a:p>
          <a:p>
            <a:pPr algn="just"/>
            <a:r>
              <a:rPr lang="it-IT" sz="1100" dirty="0" smtClean="0">
                <a:latin typeface="Arial" pitchFamily="34" charset="0"/>
                <a:cs typeface="Arial" pitchFamily="34" charset="0"/>
              </a:rPr>
              <a:t> La diminuzione della sua percentuale o della sua quantità non ha alcun significato clinico. </a:t>
            </a:r>
          </a:p>
          <a:p>
            <a:pPr algn="just"/>
            <a:r>
              <a:rPr lang="it-IT" sz="1100" dirty="0" smtClean="0">
                <a:latin typeface="Arial" pitchFamily="34" charset="0"/>
                <a:cs typeface="Arial" pitchFamily="34" charset="0"/>
              </a:rPr>
              <a:t> Se la sua percentuale o la sua quantità aumentano rispetto ai valori normali, l’alterazione può essere un segnale di anemia perché tra le </a:t>
            </a:r>
            <a:r>
              <a:rPr lang="it-IT" sz="1100" dirty="0" err="1" smtClean="0">
                <a:latin typeface="Arial" pitchFamily="34" charset="0"/>
                <a:cs typeface="Arial" pitchFamily="34" charset="0"/>
              </a:rPr>
              <a:t>betaglobuline</a:t>
            </a:r>
            <a:r>
              <a:rPr lang="it-IT" sz="1100" dirty="0" smtClean="0">
                <a:latin typeface="Arial" pitchFamily="34" charset="0"/>
                <a:cs typeface="Arial" pitchFamily="34" charset="0"/>
              </a:rPr>
              <a:t> è presente la transferrina, che aumenta quando il ferro nell’organismo è basso. Gamma-globuline: l’analisi di questa proteina può essere definita normale se la sua percentuale si trova nell’intervallo compreso tra 9.8 e 20 e la sua quantità si trova compresa tra 0.68 e 1.5 grammi per decilitro di sangue. </a:t>
            </a:r>
          </a:p>
          <a:p>
            <a:pPr algn="just"/>
            <a:r>
              <a:rPr lang="it-IT" sz="1100" dirty="0" smtClean="0">
                <a:latin typeface="Arial" pitchFamily="34" charset="0"/>
                <a:cs typeface="Arial" pitchFamily="34" charset="0"/>
              </a:rPr>
              <a:t> La diminuzione della sua percentuale o della sua quantità indica una ridotta produzione di anticorpi, per lo più dovuta ad assenza di stimoli (batteri) e non causata da malattie. Può, quindi, essere interpretato come un indice di buona salute. </a:t>
            </a:r>
          </a:p>
          <a:p>
            <a:pPr algn="just"/>
            <a:r>
              <a:rPr lang="it-IT" sz="1100" dirty="0" smtClean="0">
                <a:latin typeface="Arial" pitchFamily="34" charset="0"/>
                <a:cs typeface="Arial" pitchFamily="34" charset="0"/>
              </a:rPr>
              <a:t> Se la sua percentuale o la sua quantità aumentano rispetto ai valori normali, l’alterazione è un segnale di: - malattia </a:t>
            </a:r>
            <a:r>
              <a:rPr lang="it-IT" sz="1100" dirty="0" err="1" smtClean="0">
                <a:latin typeface="Arial" pitchFamily="34" charset="0"/>
                <a:cs typeface="Arial" pitchFamily="34" charset="0"/>
              </a:rPr>
              <a:t>policlonale</a:t>
            </a:r>
            <a:r>
              <a:rPr lang="it-IT" sz="1100" dirty="0" smtClean="0">
                <a:latin typeface="Arial" pitchFamily="34" charset="0"/>
                <a:cs typeface="Arial" pitchFamily="34" charset="0"/>
              </a:rPr>
              <a:t>, quando l’aumento comprende tutti i tipi di anticorpi ed è tipico delle infiammazioni acute o croniche, per cui indica un processo infiammatorio o una infezione in corso; - oppure è un segnale di malattia monoclonale, se le cellule produttrici di anticorpi impazziscono e producono un solo tipo di anticorpo, sempre lo stesso, in grande quantità e in modo sconclusionato. Quando l’alterazione monoclonale è elevatissima, potrebbe indicare la presenza di una malattia preoccupante come il “plasmacitoma” o “mieloma multiplo”, tumore maligno del sangue caratterizzato da questa eccessiva produzione di anticorpi, oppure di una “</a:t>
            </a:r>
            <a:r>
              <a:rPr lang="it-IT" sz="1100" dirty="0" err="1" smtClean="0">
                <a:latin typeface="Arial" pitchFamily="34" charset="0"/>
                <a:cs typeface="Arial" pitchFamily="34" charset="0"/>
              </a:rPr>
              <a:t>gammapatia</a:t>
            </a:r>
            <a:r>
              <a:rPr lang="it-IT" sz="1100" dirty="0" smtClean="0">
                <a:latin typeface="Arial" pitchFamily="34" charset="0"/>
                <a:cs typeface="Arial" pitchFamily="34" charset="0"/>
              </a:rPr>
              <a:t> monoclonale benigna”, una malattia piuttosto </a:t>
            </a:r>
            <a:r>
              <a:rPr lang="it-IT" sz="1100" dirty="0" err="1" smtClean="0">
                <a:latin typeface="Arial" pitchFamily="34" charset="0"/>
                <a:cs typeface="Arial" pitchFamily="34" charset="0"/>
              </a:rPr>
              <a:t>iffusa</a:t>
            </a:r>
            <a:r>
              <a:rPr lang="it-IT" sz="1100" dirty="0" smtClean="0">
                <a:latin typeface="Arial" pitchFamily="34" charset="0"/>
                <a:cs typeface="Arial" pitchFamily="34" charset="0"/>
              </a:rPr>
              <a:t> nella popolazione che, in alcuni casi, è associata a malattie infettive o croniche e può scomparire naturalmente, in altri casi ha significato incerto ed è opportuno tenerla sotto controllo.</a:t>
            </a:r>
            <a:endParaRPr lang="it-IT" sz="1100" dirty="0">
              <a:latin typeface="Arial" pitchFamily="34" charset="0"/>
              <a:cs typeface="Arial" pitchFamily="34" charset="0"/>
            </a:endParaRP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24</a:t>
            </a:fld>
            <a:endParaRPr lang="it-IT"/>
          </a:p>
        </p:txBody>
      </p:sp>
      <p:sp>
        <p:nvSpPr>
          <p:cNvPr id="6" name="Segnaposto data 5"/>
          <p:cNvSpPr>
            <a:spLocks noGrp="1"/>
          </p:cNvSpPr>
          <p:nvPr>
            <p:ph type="dt" sz="half" idx="10"/>
          </p:nvPr>
        </p:nvSpPr>
        <p:spPr/>
        <p:txBody>
          <a:bodyPr/>
          <a:lstStyle/>
          <a:p>
            <a:fld id="{61B15B45-D4EB-4022-A9D0-813B5E05ECC9}"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 y="1"/>
            <a:ext cx="12017828" cy="6647974"/>
          </a:xfrm>
          <a:prstGeom prst="rect">
            <a:avLst/>
          </a:prstGeom>
        </p:spPr>
        <p:txBody>
          <a:bodyPr wrap="square">
            <a:spAutoFit/>
          </a:bodyPr>
          <a:lstStyle/>
          <a:p>
            <a:pPr marL="342900" indent="-342900" algn="just">
              <a:lnSpc>
                <a:spcPct val="150000"/>
              </a:lnSpc>
              <a:buFont typeface="Arial" pitchFamily="34" charset="0"/>
              <a:buChar char="•"/>
            </a:pPr>
            <a:r>
              <a:rPr lang="it-IT" dirty="0" smtClean="0"/>
              <a:t> </a:t>
            </a:r>
            <a:r>
              <a:rPr lang="it-IT" sz="1400" dirty="0" smtClean="0"/>
              <a:t>Se la sua percentuale o la sua quantità aumentano rispetto ai valori normali, l’alterazione, come per la </a:t>
            </a:r>
            <a:r>
              <a:rPr lang="it-IT" sz="1400" dirty="0" err="1" smtClean="0"/>
              <a:t>Alfa-l-globuline</a:t>
            </a:r>
            <a:r>
              <a:rPr lang="it-IT" sz="1400" dirty="0" smtClean="0"/>
              <a:t>, indica un processo infiammatorio o una infezione in corso all’interno dell’organismo. </a:t>
            </a:r>
            <a:r>
              <a:rPr lang="it-IT" sz="1400" dirty="0" err="1" smtClean="0"/>
              <a:t>Beta-globuline</a:t>
            </a:r>
            <a:r>
              <a:rPr lang="it-IT" sz="1400" dirty="0" smtClean="0"/>
              <a:t>: l’analisi di questa proteina può essere definita normale se la sua percentuale si trova nell’intervallo compreso tra 6.30 e 12.1 e la sua quantità si trova compresa tra 0.56 e 1 grammo per decilitro di sangue. </a:t>
            </a:r>
          </a:p>
          <a:p>
            <a:pPr marL="342900" indent="-342900" algn="just">
              <a:lnSpc>
                <a:spcPct val="150000"/>
              </a:lnSpc>
              <a:buFont typeface="Arial" pitchFamily="34" charset="0"/>
              <a:buChar char="•"/>
            </a:pPr>
            <a:endParaRPr lang="it-IT" sz="1400" dirty="0" smtClean="0"/>
          </a:p>
          <a:p>
            <a:pPr marL="342900" indent="-342900" algn="just">
              <a:lnSpc>
                <a:spcPct val="150000"/>
              </a:lnSpc>
              <a:buFont typeface="Arial" pitchFamily="34" charset="0"/>
              <a:buChar char="•"/>
            </a:pPr>
            <a:r>
              <a:rPr lang="it-IT" sz="1400" dirty="0" smtClean="0"/>
              <a:t> La diminuzione della sua percentuale o della sua quantità non ha alcun significato clinico. </a:t>
            </a:r>
          </a:p>
          <a:p>
            <a:pPr marL="342900" indent="-342900" algn="just">
              <a:lnSpc>
                <a:spcPct val="150000"/>
              </a:lnSpc>
            </a:pPr>
            <a:r>
              <a:rPr lang="it-IT" sz="1400" dirty="0" smtClean="0"/>
              <a:t> </a:t>
            </a:r>
          </a:p>
          <a:p>
            <a:pPr marL="342900" indent="-342900" algn="just">
              <a:lnSpc>
                <a:spcPct val="150000"/>
              </a:lnSpc>
              <a:buFont typeface="Arial" pitchFamily="34" charset="0"/>
              <a:buChar char="•"/>
            </a:pPr>
            <a:r>
              <a:rPr lang="it-IT" sz="1400" dirty="0" smtClean="0"/>
              <a:t>Se la sua percentuale o la sua quantità aumentano rispetto ai valori normali, l’alterazione può essere un segnale di anemia perché tra le </a:t>
            </a:r>
            <a:r>
              <a:rPr lang="it-IT" sz="1400" dirty="0" err="1" smtClean="0"/>
              <a:t>betaglobuline</a:t>
            </a:r>
            <a:r>
              <a:rPr lang="it-IT" sz="1400" dirty="0" smtClean="0"/>
              <a:t> è presente la transferrina, che aumenta quando il ferro nell’organismo è basso. Gamma-globuline: l’analisi di questa proteina può essere definita normale se la sua percentuale si trova nell’intervallo compreso tra 9.8 e 20 e la sua quantità si trova compresa tra 0.68 e 1.5 grammi per decilitro di sangue. </a:t>
            </a:r>
          </a:p>
          <a:p>
            <a:pPr marL="342900" indent="-342900" algn="just">
              <a:lnSpc>
                <a:spcPct val="150000"/>
              </a:lnSpc>
              <a:buFont typeface="Arial" pitchFamily="34" charset="0"/>
              <a:buChar char="•"/>
            </a:pPr>
            <a:endParaRPr lang="it-IT" sz="1400" dirty="0" smtClean="0"/>
          </a:p>
          <a:p>
            <a:pPr marL="342900" indent="-342900" algn="just">
              <a:lnSpc>
                <a:spcPct val="150000"/>
              </a:lnSpc>
              <a:buFont typeface="Arial" pitchFamily="34" charset="0"/>
              <a:buChar char="•"/>
            </a:pPr>
            <a:r>
              <a:rPr lang="it-IT" sz="1400" dirty="0" smtClean="0"/>
              <a:t> La diminuzione della sua percentuale o della sua quantità indica una ridotta produzione di anticorpi, per lo più dovuta ad assenza di stimoli (batteri) e non causata da malattie. Può, quindi, essere interpretato come un indice di buona salute. </a:t>
            </a:r>
          </a:p>
          <a:p>
            <a:pPr marL="342900" indent="-342900" algn="just">
              <a:lnSpc>
                <a:spcPct val="150000"/>
              </a:lnSpc>
              <a:buFont typeface="Arial" pitchFamily="34" charset="0"/>
              <a:buChar char="•"/>
            </a:pPr>
            <a:endParaRPr lang="it-IT" sz="1400" dirty="0" smtClean="0"/>
          </a:p>
          <a:p>
            <a:pPr marL="342900" indent="-342900" algn="just">
              <a:lnSpc>
                <a:spcPct val="150000"/>
              </a:lnSpc>
              <a:buFont typeface="Arial" pitchFamily="34" charset="0"/>
              <a:buChar char="•"/>
            </a:pPr>
            <a:r>
              <a:rPr lang="it-IT" sz="1400" dirty="0" smtClean="0"/>
              <a:t>Se la sua percentuale o la sua quantità aumentano rispetto ai valori normali, l’alterazione è un segnale di: - malattia </a:t>
            </a:r>
            <a:r>
              <a:rPr lang="it-IT" sz="1400" dirty="0" err="1" smtClean="0"/>
              <a:t>policlonale</a:t>
            </a:r>
            <a:r>
              <a:rPr lang="it-IT" sz="1400" dirty="0" smtClean="0"/>
              <a:t>, quando l’aumento comprende tutti i tipi di anticorpi ed è tipico delle infiammazioni acute o croniche, per cui indica un processo infiammatorio o una infezione in corso; - oppure è un segnale di malattia monoclonale, se le cellule produttrici di anticorpi impazziscono e producono un solo tipo di anticorpo, sempre lo stesso, in grande quantità e in modo sconclusionato. Quando l’alterazione monoclonale è elevatissima, potrebbe indicare la presenza di una malattia preoccupante come il “plasmacitoma” o “mieloma multiplo”, tumore maligno del sangue caratterizzato da questa eccessiva produzione di anticorpi, oppure di una “</a:t>
            </a:r>
            <a:r>
              <a:rPr lang="it-IT" sz="1400" dirty="0" err="1" smtClean="0"/>
              <a:t>gammapatia</a:t>
            </a:r>
            <a:r>
              <a:rPr lang="it-IT" sz="1400" dirty="0" smtClean="0"/>
              <a:t> monoclonale benigna”, una malattia piuttosto diffusa nella popolazione che, in alcuni casi, è associata a malattie infettive o croniche e può scomparire naturalmente, in altri casi ha significato incerto ed è opportuno tenerla sotto controllo.</a:t>
            </a:r>
            <a:endParaRPr lang="it-IT" sz="1400" dirty="0"/>
          </a:p>
        </p:txBody>
      </p:sp>
      <p:sp>
        <p:nvSpPr>
          <p:cNvPr id="4" name="Segnaposto numero diapositiva 3"/>
          <p:cNvSpPr>
            <a:spLocks noGrp="1"/>
          </p:cNvSpPr>
          <p:nvPr>
            <p:ph type="sldNum" sz="quarter" idx="12"/>
          </p:nvPr>
        </p:nvSpPr>
        <p:spPr/>
        <p:txBody>
          <a:bodyPr/>
          <a:lstStyle/>
          <a:p>
            <a:fld id="{A48F1E0D-40CC-4653-B25A-9AFE05142747}" type="slidenum">
              <a:rPr lang="it-IT" smtClean="0"/>
              <a:pPr/>
              <a:t>25</a:t>
            </a:fld>
            <a:endParaRPr lang="it-IT"/>
          </a:p>
        </p:txBody>
      </p:sp>
      <p:sp>
        <p:nvSpPr>
          <p:cNvPr id="5" name="Segnaposto data 4"/>
          <p:cNvSpPr>
            <a:spLocks noGrp="1"/>
          </p:cNvSpPr>
          <p:nvPr>
            <p:ph type="dt" sz="half" idx="10"/>
          </p:nvPr>
        </p:nvSpPr>
        <p:spPr/>
        <p:txBody>
          <a:bodyPr/>
          <a:lstStyle/>
          <a:p>
            <a:fld id="{E35C7500-64CC-4EB5-8F3E-83F8CA325053}" type="datetime1">
              <a:rPr lang="it-IT" smtClean="0"/>
              <a:t>30/01/2023</a:t>
            </a:fld>
            <a:endParaRPr lang="it-IT"/>
          </a:p>
        </p:txBody>
      </p:sp>
      <p:sp>
        <p:nvSpPr>
          <p:cNvPr id="6" name="Segnaposto piè di pagina 5"/>
          <p:cNvSpPr>
            <a:spLocks noGrp="1"/>
          </p:cNvSpPr>
          <p:nvPr>
            <p:ph type="ftr" sz="quarter" idx="11"/>
          </p:nvPr>
        </p:nvSpPr>
        <p:spPr/>
        <p:txBody>
          <a:bodyPr/>
          <a:lstStyle/>
          <a:p>
            <a:endParaRPr lang="it-I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648305E-CE3A-22EB-8356-70EC52F89D6A}"/>
              </a:ext>
            </a:extLst>
          </p:cNvPr>
          <p:cNvSpPr>
            <a:spLocks noGrp="1"/>
          </p:cNvSpPr>
          <p:nvPr>
            <p:ph type="title"/>
          </p:nvPr>
        </p:nvSpPr>
        <p:spPr>
          <a:xfrm>
            <a:off x="68094" y="0"/>
            <a:ext cx="12123906" cy="914400"/>
          </a:xfrm>
        </p:spPr>
        <p:txBody>
          <a:bodyPr>
            <a:normAutofit/>
          </a:bodyPr>
          <a:lstStyle/>
          <a:p>
            <a:pPr algn="ctr"/>
            <a:r>
              <a:rPr lang="it-IT" sz="2800" b="1" dirty="0">
                <a:latin typeface="Arial" panose="020B0604020202020204" pitchFamily="34" charset="0"/>
                <a:cs typeface="Arial" panose="020B0604020202020204" pitchFamily="34" charset="0"/>
              </a:rPr>
              <a:t>La trasmissione di epatite da virus B deriva da esposizione a sangue infetto o fluidi corporei contenenti sangue. Si può trasmettere per:</a:t>
            </a:r>
          </a:p>
        </p:txBody>
      </p:sp>
      <p:sp>
        <p:nvSpPr>
          <p:cNvPr id="3" name="Segnaposto contenuto 2">
            <a:extLst>
              <a:ext uri="{FF2B5EF4-FFF2-40B4-BE49-F238E27FC236}">
                <a16:creationId xmlns="" xmlns:a16="http://schemas.microsoft.com/office/drawing/2014/main" id="{211AFBAB-20FB-BA39-9EC5-0101D5571C87}"/>
              </a:ext>
            </a:extLst>
          </p:cNvPr>
          <p:cNvSpPr>
            <a:spLocks noGrp="1"/>
          </p:cNvSpPr>
          <p:nvPr>
            <p:ph idx="1"/>
          </p:nvPr>
        </p:nvSpPr>
        <p:spPr>
          <a:xfrm>
            <a:off x="68094" y="1167319"/>
            <a:ext cx="12055812" cy="5603132"/>
          </a:xfrm>
        </p:spPr>
        <p:txBody>
          <a:bodyPr>
            <a:normAutofit lnSpcReduction="10000"/>
          </a:bodyPr>
          <a:lstStyle/>
          <a:p>
            <a:pPr algn="just"/>
            <a:r>
              <a:rPr lang="it-IT" dirty="0">
                <a:latin typeface="Arial" panose="020B0604020202020204" pitchFamily="34" charset="0"/>
                <a:cs typeface="Arial" panose="020B0604020202020204" pitchFamily="34" charset="0"/>
              </a:rPr>
              <a:t>via parenterale ("al di fuori dell'intestino")</a:t>
            </a:r>
          </a:p>
          <a:p>
            <a:pPr algn="just"/>
            <a:r>
              <a:rPr lang="it-IT" dirty="0">
                <a:latin typeface="Arial" panose="020B0604020202020204" pitchFamily="34" charset="0"/>
                <a:cs typeface="Arial" panose="020B0604020202020204" pitchFamily="34" charset="0"/>
              </a:rPr>
              <a:t>con il contatto su mucose o ferite di sangue infetto, </a:t>
            </a:r>
          </a:p>
          <a:p>
            <a:pPr algn="just"/>
            <a:r>
              <a:rPr lang="it-IT" dirty="0">
                <a:latin typeface="Arial" panose="020B0604020202020204" pitchFamily="34" charset="0"/>
                <a:cs typeface="Arial" panose="020B0604020202020204" pitchFamily="34" charset="0"/>
              </a:rPr>
              <a:t>con lesioni accidentali da aghi o altri taglienti infetti, </a:t>
            </a:r>
          </a:p>
          <a:p>
            <a:pPr algn="just"/>
            <a:r>
              <a:rPr lang="it-IT" dirty="0">
                <a:latin typeface="Arial" panose="020B0604020202020204" pitchFamily="34" charset="0"/>
                <a:cs typeface="Arial" panose="020B0604020202020204" pitchFamily="34" charset="0"/>
              </a:rPr>
              <a:t>strumentario medico chirurgico non opportunamente sterilizzato </a:t>
            </a:r>
          </a:p>
          <a:p>
            <a:pPr algn="just"/>
            <a:r>
              <a:rPr lang="it-IT" dirty="0">
                <a:latin typeface="Arial" panose="020B0604020202020204" pitchFamily="34" charset="0"/>
                <a:cs typeface="Arial" panose="020B0604020202020204" pitchFamily="34" charset="0"/>
              </a:rPr>
              <a:t>e infine (evenienza assai rara oggi dal momento che si fanno controlli sierologici) con la pratica delle emotrasfusioni; </a:t>
            </a:r>
          </a:p>
          <a:p>
            <a:pPr algn="just"/>
            <a:r>
              <a:rPr lang="it-IT" dirty="0">
                <a:latin typeface="Arial" panose="020B0604020202020204" pitchFamily="34" charset="0"/>
                <a:cs typeface="Arial" panose="020B0604020202020204" pitchFamily="34" charset="0"/>
              </a:rPr>
              <a:t>via parenterale inapparente, ossia tramite l'uso di oggetti che possono creare microtraumi cutanei, per esempio rasoi e forbici da unghie infetti; </a:t>
            </a:r>
          </a:p>
          <a:p>
            <a:pPr algn="just"/>
            <a:r>
              <a:rPr lang="it-IT" dirty="0">
                <a:latin typeface="Arial" panose="020B0604020202020204" pitchFamily="34" charset="0"/>
                <a:cs typeface="Arial" panose="020B0604020202020204" pitchFamily="34" charset="0"/>
              </a:rPr>
              <a:t>via transplacentare e perinatale, al neonato da parte di madre infetta; </a:t>
            </a:r>
          </a:p>
          <a:p>
            <a:pPr algn="just"/>
            <a:r>
              <a:rPr lang="it-IT" dirty="0">
                <a:latin typeface="Arial" panose="020B0604020202020204" pitchFamily="34" charset="0"/>
                <a:cs typeface="Arial" panose="020B0604020202020204" pitchFamily="34" charset="0"/>
              </a:rPr>
              <a:t> via sessuale; </a:t>
            </a:r>
          </a:p>
          <a:p>
            <a:pPr algn="just"/>
            <a:r>
              <a:rPr lang="it-IT" dirty="0">
                <a:latin typeface="Arial" panose="020B0604020202020204" pitchFamily="34" charset="0"/>
                <a:cs typeface="Arial" panose="020B0604020202020204" pitchFamily="34" charset="0"/>
              </a:rPr>
              <a:t> tramite contatto o convivenza con animali di fogna (blatte) che si trovano soprattutto in paesi poveri come l'Africa, l'India o la Cina.</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3</a:t>
            </a:fld>
            <a:endParaRPr lang="it-IT"/>
          </a:p>
        </p:txBody>
      </p:sp>
      <p:sp>
        <p:nvSpPr>
          <p:cNvPr id="6" name="Segnaposto data 5"/>
          <p:cNvSpPr>
            <a:spLocks noGrp="1"/>
          </p:cNvSpPr>
          <p:nvPr>
            <p:ph type="dt" sz="half" idx="10"/>
          </p:nvPr>
        </p:nvSpPr>
        <p:spPr/>
        <p:txBody>
          <a:bodyPr/>
          <a:lstStyle/>
          <a:p>
            <a:fld id="{22B2198A-1D12-4E29-8DAF-8D6C37E2E9A1}"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3332441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3656E8A6-2145-E935-1FEC-9F59BBA56ECF}"/>
              </a:ext>
            </a:extLst>
          </p:cNvPr>
          <p:cNvSpPr>
            <a:spLocks noGrp="1"/>
          </p:cNvSpPr>
          <p:nvPr>
            <p:ph type="ctrTitle"/>
          </p:nvPr>
        </p:nvSpPr>
        <p:spPr>
          <a:xfrm>
            <a:off x="0" y="321013"/>
            <a:ext cx="12192000" cy="749030"/>
          </a:xfrm>
        </p:spPr>
        <p:txBody>
          <a:bodyPr>
            <a:normAutofit/>
          </a:bodyPr>
          <a:lstStyle/>
          <a:p>
            <a:r>
              <a:rPr lang="it-IT" sz="2800" b="1" dirty="0">
                <a:latin typeface="Arial" panose="020B0604020202020204" pitchFamily="34" charset="0"/>
                <a:cs typeface="Arial" panose="020B0604020202020204" pitchFamily="34" charset="0"/>
              </a:rPr>
              <a:t>I marker virologici infettivi sono:</a:t>
            </a:r>
          </a:p>
        </p:txBody>
      </p:sp>
      <p:sp>
        <p:nvSpPr>
          <p:cNvPr id="3" name="Sottotitolo 2">
            <a:extLst>
              <a:ext uri="{FF2B5EF4-FFF2-40B4-BE49-F238E27FC236}">
                <a16:creationId xmlns="" xmlns:a16="http://schemas.microsoft.com/office/drawing/2014/main" id="{13FAB9E8-6B66-708E-C835-263AF40EF973}"/>
              </a:ext>
            </a:extLst>
          </p:cNvPr>
          <p:cNvSpPr>
            <a:spLocks noGrp="1"/>
          </p:cNvSpPr>
          <p:nvPr>
            <p:ph type="subTitle" idx="1"/>
          </p:nvPr>
        </p:nvSpPr>
        <p:spPr>
          <a:xfrm>
            <a:off x="68094" y="1375433"/>
            <a:ext cx="12123905" cy="5044821"/>
          </a:xfrm>
        </p:spPr>
        <p:txBody>
          <a:bodyPr>
            <a:normAutofit lnSpcReduction="10000"/>
          </a:bodyPr>
          <a:lstStyle/>
          <a:p>
            <a:pPr algn="just">
              <a:lnSpc>
                <a:spcPct val="150000"/>
              </a:lnSpc>
            </a:pPr>
            <a:r>
              <a:rPr lang="it-IT" sz="2000" dirty="0" err="1">
                <a:latin typeface="Arial" panose="020B0604020202020204" pitchFamily="34" charset="0"/>
                <a:cs typeface="Arial" panose="020B0604020202020204" pitchFamily="34" charset="0"/>
              </a:rPr>
              <a:t>HBsAg</a:t>
            </a:r>
            <a:r>
              <a:rPr lang="it-IT" sz="2000" dirty="0">
                <a:latin typeface="Arial" panose="020B0604020202020204" pitchFamily="34" charset="0"/>
                <a:cs typeface="Arial" panose="020B0604020202020204" pitchFamily="34" charset="0"/>
              </a:rPr>
              <a:t>-antigene Australia o di superficie, positivo al contatto col virus anche nel periodo antecedente alla manifestazione dei segni e sintomi della malattia; </a:t>
            </a:r>
          </a:p>
          <a:p>
            <a:pPr algn="just">
              <a:lnSpc>
                <a:spcPct val="150000"/>
              </a:lnSpc>
            </a:pP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HBsAb</a:t>
            </a:r>
            <a:r>
              <a:rPr lang="it-IT" sz="2000" dirty="0">
                <a:latin typeface="Arial" panose="020B0604020202020204" pitchFamily="34" charset="0"/>
                <a:cs typeface="Arial" panose="020B0604020202020204" pitchFamily="34" charset="0"/>
              </a:rPr>
              <a:t>-anticorpi contro l'antigene di superficie prodotti dai linfociti B, positivo dopo la guarigione della malattia o nei soggetti vaccinati; </a:t>
            </a:r>
          </a:p>
          <a:p>
            <a:pPr algn="just">
              <a:lnSpc>
                <a:spcPct val="150000"/>
              </a:lnSpc>
            </a:pP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HBcAb</a:t>
            </a:r>
            <a:r>
              <a:rPr lang="it-IT" sz="2000" dirty="0">
                <a:latin typeface="Arial" panose="020B0604020202020204" pitchFamily="34" charset="0"/>
                <a:cs typeface="Arial" panose="020B0604020202020204" pitchFamily="34" charset="0"/>
              </a:rPr>
              <a:t>-anticorpi contro l'antigene del core virale (</a:t>
            </a:r>
            <a:r>
              <a:rPr lang="it-IT" sz="2000" dirty="0" err="1">
                <a:latin typeface="Arial" panose="020B0604020202020204" pitchFamily="34" charset="0"/>
                <a:cs typeface="Arial" panose="020B0604020202020204" pitchFamily="34" charset="0"/>
              </a:rPr>
              <a:t>HBcAg</a:t>
            </a:r>
            <a:r>
              <a:rPr lang="it-IT" sz="2000" dirty="0">
                <a:latin typeface="Arial" panose="020B0604020202020204" pitchFamily="34" charset="0"/>
                <a:cs typeface="Arial" panose="020B0604020202020204" pitchFamily="34" charset="0"/>
              </a:rPr>
              <a:t>), può esistere di due diverse classi di immunoglobuline. La classe IgM è dosabile in fase acuta mentre la classe IgG lo è per tutta la vita; </a:t>
            </a:r>
          </a:p>
          <a:p>
            <a:pPr marL="342900" indent="-342900" algn="just">
              <a:lnSpc>
                <a:spcPct val="150000"/>
              </a:lnSpc>
              <a:buFontTx/>
              <a:buChar char="-"/>
            </a:pPr>
            <a:r>
              <a:rPr lang="it-IT" sz="2000" dirty="0" err="1">
                <a:latin typeface="Arial" panose="020B0604020202020204" pitchFamily="34" charset="0"/>
                <a:cs typeface="Arial" panose="020B0604020202020204" pitchFamily="34" charset="0"/>
              </a:rPr>
              <a:t>HBeAg</a:t>
            </a:r>
            <a:r>
              <a:rPr lang="it-IT" sz="2000" dirty="0">
                <a:latin typeface="Arial" panose="020B0604020202020204" pitchFamily="34" charset="0"/>
                <a:cs typeface="Arial" panose="020B0604020202020204" pitchFamily="34" charset="0"/>
              </a:rPr>
              <a:t>-antigene non corpuscolato del core virale, indica attività della malattia e della replicazione virale, è presente in fase acuta e in alcuni tipi di portatore cronico attivo; </a:t>
            </a:r>
          </a:p>
          <a:p>
            <a:pPr marL="342900" indent="-342900" algn="just">
              <a:lnSpc>
                <a:spcPct val="150000"/>
              </a:lnSpc>
              <a:buFontTx/>
              <a:buChar char="-"/>
            </a:pP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HBeAb</a:t>
            </a:r>
            <a:r>
              <a:rPr lang="it-IT" sz="2000" dirty="0">
                <a:latin typeface="Arial" panose="020B0604020202020204" pitchFamily="34" charset="0"/>
                <a:cs typeface="Arial" panose="020B0604020202020204" pitchFamily="34" charset="0"/>
              </a:rPr>
              <a:t>-anticorpo contro l'antigene non corpuscolato del core virale, compare nell'epatite acuta quando comincia a risolversi; è presente anche nel portatore cronico sia attivo sia inattivo.</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4</a:t>
            </a:fld>
            <a:endParaRPr lang="it-IT"/>
          </a:p>
        </p:txBody>
      </p:sp>
      <p:sp>
        <p:nvSpPr>
          <p:cNvPr id="6" name="Segnaposto data 5"/>
          <p:cNvSpPr>
            <a:spLocks noGrp="1"/>
          </p:cNvSpPr>
          <p:nvPr>
            <p:ph type="dt" sz="half" idx="10"/>
          </p:nvPr>
        </p:nvSpPr>
        <p:spPr/>
        <p:txBody>
          <a:bodyPr/>
          <a:lstStyle/>
          <a:p>
            <a:fld id="{6F760B79-B011-4B70-B3C5-350F76D245F8}"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2689515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F063866-94B8-B7FD-515B-6948A433AE0C}"/>
              </a:ext>
            </a:extLst>
          </p:cNvPr>
          <p:cNvSpPr>
            <a:spLocks noGrp="1"/>
          </p:cNvSpPr>
          <p:nvPr>
            <p:ph type="ctrTitle"/>
          </p:nvPr>
        </p:nvSpPr>
        <p:spPr>
          <a:xfrm>
            <a:off x="0" y="1"/>
            <a:ext cx="12192000" cy="836578"/>
          </a:xfrm>
        </p:spPr>
        <p:txBody>
          <a:bodyPr>
            <a:normAutofit fontScale="90000"/>
          </a:bodyPr>
          <a:lstStyle/>
          <a:p>
            <a:pPr algn="l"/>
            <a:r>
              <a:rPr lang="it-IT" sz="2800" b="1" dirty="0">
                <a:latin typeface="Arial" panose="020B0604020202020204" pitchFamily="34" charset="0"/>
                <a:cs typeface="Arial" panose="020B0604020202020204" pitchFamily="34" charset="0"/>
              </a:rPr>
              <a:t>3.Virus dell’ epatite C ( HCV)</a:t>
            </a:r>
            <a:br>
              <a:rPr lang="it-IT" sz="2800" b="1" dirty="0">
                <a:latin typeface="Arial" panose="020B0604020202020204" pitchFamily="34" charset="0"/>
                <a:cs typeface="Arial" panose="020B0604020202020204" pitchFamily="34" charset="0"/>
              </a:rPr>
            </a:br>
            <a:endParaRPr lang="it-IT" sz="2800" dirty="0"/>
          </a:p>
        </p:txBody>
      </p:sp>
      <p:sp>
        <p:nvSpPr>
          <p:cNvPr id="3" name="Sottotitolo 2">
            <a:extLst>
              <a:ext uri="{FF2B5EF4-FFF2-40B4-BE49-F238E27FC236}">
                <a16:creationId xmlns="" xmlns:a16="http://schemas.microsoft.com/office/drawing/2014/main" id="{5562D9D7-B91B-F8D1-D13F-56A9BF23DA21}"/>
              </a:ext>
            </a:extLst>
          </p:cNvPr>
          <p:cNvSpPr>
            <a:spLocks noGrp="1"/>
          </p:cNvSpPr>
          <p:nvPr>
            <p:ph type="subTitle" idx="1"/>
          </p:nvPr>
        </p:nvSpPr>
        <p:spPr>
          <a:xfrm>
            <a:off x="0" y="671209"/>
            <a:ext cx="12192000" cy="6186790"/>
          </a:xfrm>
        </p:spPr>
        <p:txBody>
          <a:bodyPr>
            <a:normAutofit/>
          </a:bodyPr>
          <a:lstStyle/>
          <a:p>
            <a:pPr algn="just">
              <a:lnSpc>
                <a:spcPct val="150000"/>
              </a:lnSpc>
            </a:pPr>
            <a:r>
              <a:rPr lang="it-IT" dirty="0" err="1">
                <a:latin typeface="Arial" panose="020B0604020202020204" pitchFamily="34" charset="0"/>
                <a:cs typeface="Arial" panose="020B0604020202020204" pitchFamily="34" charset="0"/>
              </a:rPr>
              <a:t>Hepatitis</a:t>
            </a:r>
            <a:r>
              <a:rPr lang="it-IT" dirty="0">
                <a:latin typeface="Arial" panose="020B0604020202020204" pitchFamily="34" charset="0"/>
                <a:cs typeface="Arial" panose="020B0604020202020204" pitchFamily="34" charset="0"/>
              </a:rPr>
              <a:t> C virus è un virus dal diametro di 55-65 nm dotato di un </a:t>
            </a:r>
            <a:r>
              <a:rPr lang="it-IT" dirty="0" err="1">
                <a:latin typeface="Arial" panose="020B0604020202020204" pitchFamily="34" charset="0"/>
                <a:cs typeface="Arial" panose="020B0604020202020204" pitchFamily="34" charset="0"/>
              </a:rPr>
              <a:t>pericapside</a:t>
            </a:r>
            <a:r>
              <a:rPr lang="it-IT" dirty="0">
                <a:latin typeface="Arial" panose="020B0604020202020204" pitchFamily="34" charset="0"/>
                <a:cs typeface="Arial" panose="020B0604020202020204" pitchFamily="34" charset="0"/>
              </a:rPr>
              <a:t> a composizione prevalentemente lipidica e di un capside icosaedrico contenente un singolo filamento di RNA con polarità positiva, lungo 9.100 nucleotidi. </a:t>
            </a:r>
          </a:p>
          <a:p>
            <a:pPr algn="just">
              <a:lnSpc>
                <a:spcPct val="150000"/>
              </a:lnSpc>
            </a:pPr>
            <a:r>
              <a:rPr lang="it-IT" dirty="0">
                <a:latin typeface="Arial" panose="020B0604020202020204" pitchFamily="34" charset="0"/>
                <a:cs typeface="Arial" panose="020B0604020202020204" pitchFamily="34" charset="0"/>
              </a:rPr>
              <a:t>Si tratta di un appartenente al genere </a:t>
            </a:r>
            <a:r>
              <a:rPr lang="it-IT" dirty="0" err="1">
                <a:latin typeface="Arial" panose="020B0604020202020204" pitchFamily="34" charset="0"/>
                <a:cs typeface="Arial" panose="020B0604020202020204" pitchFamily="34" charset="0"/>
              </a:rPr>
              <a:t>Hepacivirus</a:t>
            </a:r>
            <a:r>
              <a:rPr lang="it-IT" dirty="0">
                <a:latin typeface="Arial" panose="020B0604020202020204" pitchFamily="34" charset="0"/>
                <a:cs typeface="Arial" panose="020B0604020202020204" pitchFamily="34" charset="0"/>
              </a:rPr>
              <a:t> nella famiglia </a:t>
            </a:r>
            <a:r>
              <a:rPr lang="it-IT" dirty="0" err="1">
                <a:latin typeface="Arial" panose="020B0604020202020204" pitchFamily="34" charset="0"/>
                <a:cs typeface="Arial" panose="020B0604020202020204" pitchFamily="34" charset="0"/>
              </a:rPr>
              <a:t>Flaviviridae</a:t>
            </a:r>
            <a:r>
              <a:rPr lang="it-IT" dirty="0">
                <a:latin typeface="Arial" panose="020B0604020202020204" pitchFamily="34" charset="0"/>
                <a:cs typeface="Arial" panose="020B0604020202020204" pitchFamily="34" charset="0"/>
              </a:rPr>
              <a:t>. </a:t>
            </a:r>
          </a:p>
          <a:p>
            <a:pPr algn="just">
              <a:lnSpc>
                <a:spcPct val="150000"/>
              </a:lnSpc>
            </a:pPr>
            <a:r>
              <a:rPr lang="it-IT" dirty="0">
                <a:latin typeface="Arial" panose="020B0604020202020204" pitchFamily="34" charset="0"/>
                <a:cs typeface="Arial" panose="020B0604020202020204" pitchFamily="34" charset="0"/>
              </a:rPr>
              <a:t>Sebbene sia noto che esistono diversi genotipi del virus, non esiste una classificazione universalmente accettata; quella più utilizzata, recepita dall'OMS, ne prevede 11 mentre altre ne identificano tra i 4 e i 7. </a:t>
            </a:r>
          </a:p>
          <a:p>
            <a:pPr algn="just">
              <a:lnSpc>
                <a:spcPct val="150000"/>
              </a:lnSpc>
            </a:pPr>
            <a:r>
              <a:rPr lang="it-IT" dirty="0">
                <a:latin typeface="Arial" panose="020B0604020202020204" pitchFamily="34" charset="0"/>
                <a:cs typeface="Arial" panose="020B0604020202020204" pitchFamily="34" charset="0"/>
              </a:rPr>
              <a:t>Negli Stati Uniti, circa il 70% dei casi sono relativi al genotipo 1 (il più comune anche in Sud America e in Europa), il 20% al genotipo 2 e circa l'1% a ciascuno degli altri genotipi. In tutto sono stati identificati circa un centinaio di ceppi virali.</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5</a:t>
            </a:fld>
            <a:endParaRPr lang="it-IT"/>
          </a:p>
        </p:txBody>
      </p:sp>
      <p:sp>
        <p:nvSpPr>
          <p:cNvPr id="6" name="Segnaposto data 5"/>
          <p:cNvSpPr>
            <a:spLocks noGrp="1"/>
          </p:cNvSpPr>
          <p:nvPr>
            <p:ph type="dt" sz="half" idx="10"/>
          </p:nvPr>
        </p:nvSpPr>
        <p:spPr/>
        <p:txBody>
          <a:bodyPr/>
          <a:lstStyle/>
          <a:p>
            <a:fld id="{60342309-8D13-4A38-80ED-D4D99270A548}"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2305021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6664220C-FFE1-B15B-CF34-16804BF70D4E}"/>
              </a:ext>
            </a:extLst>
          </p:cNvPr>
          <p:cNvSpPr>
            <a:spLocks noGrp="1"/>
          </p:cNvSpPr>
          <p:nvPr>
            <p:ph type="title"/>
          </p:nvPr>
        </p:nvSpPr>
        <p:spPr>
          <a:xfrm>
            <a:off x="838200" y="0"/>
            <a:ext cx="10515600" cy="1198180"/>
          </a:xfrm>
        </p:spPr>
        <p:txBody>
          <a:bodyPr>
            <a:normAutofit/>
          </a:bodyPr>
          <a:lstStyle/>
          <a:p>
            <a:r>
              <a:rPr lang="it-IT" sz="2800" b="1" dirty="0">
                <a:latin typeface="Arial" panose="020B0604020202020204" pitchFamily="34" charset="0"/>
                <a:cs typeface="Arial" panose="020B0604020202020204" pitchFamily="34" charset="0"/>
              </a:rPr>
              <a:t>4.Virus dell’ epatite D (HDV)</a:t>
            </a:r>
            <a:br>
              <a:rPr lang="it-IT" sz="2800" b="1" dirty="0">
                <a:latin typeface="Arial" panose="020B0604020202020204" pitchFamily="34" charset="0"/>
                <a:cs typeface="Arial" panose="020B0604020202020204" pitchFamily="34" charset="0"/>
              </a:rPr>
            </a:br>
            <a:endParaRPr lang="it-IT" sz="2800" dirty="0"/>
          </a:p>
        </p:txBody>
      </p:sp>
      <p:sp>
        <p:nvSpPr>
          <p:cNvPr id="3" name="Segnaposto contenuto 2">
            <a:extLst>
              <a:ext uri="{FF2B5EF4-FFF2-40B4-BE49-F238E27FC236}">
                <a16:creationId xmlns="" xmlns:a16="http://schemas.microsoft.com/office/drawing/2014/main" id="{E4F24DFC-08DE-0A76-67D0-AEE940DC570A}"/>
              </a:ext>
            </a:extLst>
          </p:cNvPr>
          <p:cNvSpPr>
            <a:spLocks noGrp="1"/>
          </p:cNvSpPr>
          <p:nvPr>
            <p:ph idx="1"/>
          </p:nvPr>
        </p:nvSpPr>
        <p:spPr>
          <a:xfrm>
            <a:off x="0" y="767254"/>
            <a:ext cx="12192000" cy="6090745"/>
          </a:xfrm>
        </p:spPr>
        <p:txBody>
          <a:bodyPr>
            <a:normAutofit fontScale="92500" lnSpcReduction="20000"/>
          </a:bodyPr>
          <a:lstStyle/>
          <a:p>
            <a:pPr algn="just"/>
            <a:r>
              <a:rPr lang="it-IT" dirty="0">
                <a:latin typeface="Arial" panose="020B0604020202020204" pitchFamily="34" charset="0"/>
                <a:cs typeface="Arial" panose="020B0604020202020204" pitchFamily="34" charset="0"/>
              </a:rPr>
              <a:t>L'epatite delta interessa il 5% della popolazione </a:t>
            </a:r>
            <a:r>
              <a:rPr lang="it-IT" dirty="0" err="1">
                <a:latin typeface="Arial" panose="020B0604020202020204" pitchFamily="34" charset="0"/>
                <a:cs typeface="Arial" panose="020B0604020202020204" pitchFamily="34" charset="0"/>
              </a:rPr>
              <a:t>HBsAg</a:t>
            </a:r>
            <a:r>
              <a:rPr lang="it-IT" dirty="0">
                <a:latin typeface="Arial" panose="020B0604020202020204" pitchFamily="34" charset="0"/>
                <a:cs typeface="Arial" panose="020B0604020202020204" pitchFamily="34" charset="0"/>
              </a:rPr>
              <a:t> positiva. La trasmissione del virus avviene attraverso l'inoculazione diretta di sangue o emoderivati oppure attraverso i contatti interpersonali. I soggetti più esposti sono i tossicodipendenti mentre il rischio di contrarre il virus tramite trasfusione deve essere ritenuto oggi pressoché inesistente. L'analisi dei fattori di rischio per una trasmissione inapparente ha evidenziato che il singolo fattore più importante è dato da un contatto stretto o intimo con un soggetto positivo in ambito familiare o in comunità. Poiché HDV è un virus difettivo, l'infezione si verifica solo in individui che siano anche infettati dal virus B. </a:t>
            </a:r>
          </a:p>
          <a:p>
            <a:pPr algn="just"/>
            <a:r>
              <a:rPr lang="it-IT" dirty="0">
                <a:latin typeface="Arial" panose="020B0604020202020204" pitchFamily="34" charset="0"/>
                <a:cs typeface="Arial" panose="020B0604020202020204" pitchFamily="34" charset="0"/>
              </a:rPr>
              <a:t>Sono descritte due possibilità. La co-infezione, in cui un paziente è infettato contemporaneamente da entrambi i virus e la superinfezione in cui il virus delta infetta un soggetto che era già portatore cronico del virus B. La struttura del virus è quella di un piccolo virus a RNA circolare con una proteina strutturale nota come antigene delta. Tutto ciò è contenuto in un mantello lipoproteico costituito dall'antigene Australia (</a:t>
            </a:r>
            <a:r>
              <a:rPr lang="it-IT" dirty="0" err="1">
                <a:latin typeface="Arial" panose="020B0604020202020204" pitchFamily="34" charset="0"/>
                <a:cs typeface="Arial" panose="020B0604020202020204" pitchFamily="34" charset="0"/>
              </a:rPr>
              <a:t>HBsAg</a:t>
            </a:r>
            <a:r>
              <a:rPr lang="it-IT" dirty="0">
                <a:latin typeface="Arial" panose="020B0604020202020204" pitchFamily="34" charset="0"/>
                <a:cs typeface="Arial" panose="020B0604020202020204" pitchFamily="34" charset="0"/>
              </a:rPr>
              <a:t>) fornitogli dal virus B. </a:t>
            </a:r>
          </a:p>
          <a:p>
            <a:pPr algn="just"/>
            <a:r>
              <a:rPr lang="it-IT" dirty="0" err="1">
                <a:latin typeface="Arial" panose="020B0604020202020204" pitchFamily="34" charset="0"/>
                <a:cs typeface="Arial" panose="020B0604020202020204" pitchFamily="34" charset="0"/>
              </a:rPr>
              <a:t>L'HBsAg</a:t>
            </a:r>
            <a:r>
              <a:rPr lang="it-IT" dirty="0">
                <a:latin typeface="Arial" panose="020B0604020202020204" pitchFamily="34" charset="0"/>
                <a:cs typeface="Arial" panose="020B0604020202020204" pitchFamily="34" charset="0"/>
              </a:rPr>
              <a:t> è infatti indispensabile per la trasmissione del virus delta da un individuo all'altro e per l'ingresso del virus nella cellula epatica, mentre non interviene nella replicazione virale. Sono stati identificati tre diversi genotipi del virus delta ma da noi il genotipo 1 è quello più diffuso.</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6</a:t>
            </a:fld>
            <a:endParaRPr lang="it-IT"/>
          </a:p>
        </p:txBody>
      </p:sp>
      <p:sp>
        <p:nvSpPr>
          <p:cNvPr id="6" name="Segnaposto data 5"/>
          <p:cNvSpPr>
            <a:spLocks noGrp="1"/>
          </p:cNvSpPr>
          <p:nvPr>
            <p:ph type="dt" sz="half" idx="10"/>
          </p:nvPr>
        </p:nvSpPr>
        <p:spPr/>
        <p:txBody>
          <a:bodyPr/>
          <a:lstStyle/>
          <a:p>
            <a:fld id="{ADC4DE1A-3602-4D4E-A763-84C3909B9B49}"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9700835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BFF4FFC-5E05-75CB-B789-ED7BF71F30BB}"/>
              </a:ext>
            </a:extLst>
          </p:cNvPr>
          <p:cNvSpPr>
            <a:spLocks noGrp="1"/>
          </p:cNvSpPr>
          <p:nvPr>
            <p:ph type="title"/>
          </p:nvPr>
        </p:nvSpPr>
        <p:spPr>
          <a:xfrm>
            <a:off x="838200" y="1"/>
            <a:ext cx="10515600" cy="1051034"/>
          </a:xfrm>
        </p:spPr>
        <p:txBody>
          <a:bodyPr>
            <a:normAutofit/>
          </a:bodyPr>
          <a:lstStyle/>
          <a:p>
            <a:pPr algn="ctr"/>
            <a:r>
              <a:rPr lang="it-IT" sz="2800" b="1" dirty="0">
                <a:latin typeface="Arial" panose="020B0604020202020204" pitchFamily="34" charset="0"/>
                <a:cs typeface="Arial" panose="020B0604020202020204" pitchFamily="34" charset="0"/>
              </a:rPr>
              <a:t>Diagnosi</a:t>
            </a:r>
          </a:p>
        </p:txBody>
      </p:sp>
      <p:sp>
        <p:nvSpPr>
          <p:cNvPr id="3" name="Segnaposto contenuto 2">
            <a:extLst>
              <a:ext uri="{FF2B5EF4-FFF2-40B4-BE49-F238E27FC236}">
                <a16:creationId xmlns="" xmlns:a16="http://schemas.microsoft.com/office/drawing/2014/main" id="{8B25D059-E149-258E-DC63-9EE84EFA1849}"/>
              </a:ext>
            </a:extLst>
          </p:cNvPr>
          <p:cNvSpPr>
            <a:spLocks noGrp="1"/>
          </p:cNvSpPr>
          <p:nvPr>
            <p:ph idx="1"/>
          </p:nvPr>
        </p:nvSpPr>
        <p:spPr>
          <a:xfrm>
            <a:off x="0" y="830318"/>
            <a:ext cx="12265572" cy="5346646"/>
          </a:xfrm>
        </p:spPr>
        <p:txBody>
          <a:bodyPr>
            <a:normAutofit/>
          </a:bodyPr>
          <a:lstStyle/>
          <a:p>
            <a:pPr marL="0" indent="0" algn="just">
              <a:buNone/>
            </a:pPr>
            <a:r>
              <a:rPr lang="it-IT" sz="2400" dirty="0">
                <a:latin typeface="Arial" panose="020B0604020202020204" pitchFamily="34" charset="0"/>
                <a:cs typeface="Arial" panose="020B0604020202020204" pitchFamily="34" charset="0"/>
              </a:rPr>
              <a:t>L'epatite delta può essere diagnosticata con marcatori diretti come HDVRNA (PCR) oppure con marcatori indiretti come gli anticorpi anti-delta (</a:t>
            </a:r>
            <a:r>
              <a:rPr lang="it-IT" sz="2400" dirty="0" err="1">
                <a:latin typeface="Arial" panose="020B0604020202020204" pitchFamily="34" charset="0"/>
                <a:cs typeface="Arial" panose="020B0604020202020204" pitchFamily="34" charset="0"/>
              </a:rPr>
              <a:t>antiHD</a:t>
            </a:r>
            <a:r>
              <a:rPr lang="it-IT" sz="2400" dirty="0">
                <a:latin typeface="Arial" panose="020B0604020202020204" pitchFamily="34" charset="0"/>
                <a:cs typeface="Arial" panose="020B0604020202020204" pitchFamily="34" charset="0"/>
              </a:rPr>
              <a:t>). </a:t>
            </a:r>
          </a:p>
          <a:p>
            <a:pPr marL="0" indent="0" algn="just">
              <a:buNone/>
            </a:pPr>
            <a:r>
              <a:rPr lang="it-IT" sz="2400" dirty="0">
                <a:latin typeface="Arial" panose="020B0604020202020204" pitchFamily="34" charset="0"/>
                <a:cs typeface="Arial" panose="020B0604020202020204" pitchFamily="34" charset="0"/>
              </a:rPr>
              <a:t>Gli anticorpi anti-HD di classe IgM si ritrovano in corso di infezione attiva mentre gli anticorpi totali sono essenzialmente IgG e se presenti in assenza di IgM indicano infezione pregressa. Pertanto per diagnosticare l'infezione delta in un paziente portatore del virus B si consiglia la determinazione degli anti-HD di classe IgM. </a:t>
            </a:r>
          </a:p>
          <a:p>
            <a:pPr marL="0" indent="0" algn="just">
              <a:buNone/>
            </a:pPr>
            <a:r>
              <a:rPr lang="it-IT" sz="2400" dirty="0">
                <a:latin typeface="Arial" panose="020B0604020202020204" pitchFamily="34" charset="0"/>
                <a:cs typeface="Arial" panose="020B0604020202020204" pitchFamily="34" charset="0"/>
              </a:rPr>
              <a:t>Se il test è positivo, la contemporanea positività per anti-</a:t>
            </a:r>
            <a:r>
              <a:rPr lang="it-IT" sz="2400" dirty="0" err="1">
                <a:latin typeface="Arial" panose="020B0604020202020204" pitchFamily="34" charset="0"/>
                <a:cs typeface="Arial" panose="020B0604020202020204" pitchFamily="34" charset="0"/>
              </a:rPr>
              <a:t>HBc</a:t>
            </a:r>
            <a:r>
              <a:rPr lang="it-IT" sz="2400" dirty="0">
                <a:latin typeface="Arial" panose="020B0604020202020204" pitchFamily="34" charset="0"/>
                <a:cs typeface="Arial" panose="020B0604020202020204" pitchFamily="34" charset="0"/>
              </a:rPr>
              <a:t> di classe IgM indicherà una co-infezione, mentre nel caso gli anti-</a:t>
            </a:r>
            <a:r>
              <a:rPr lang="it-IT" sz="2400" dirty="0" err="1">
                <a:latin typeface="Arial" panose="020B0604020202020204" pitchFamily="34" charset="0"/>
                <a:cs typeface="Arial" panose="020B0604020202020204" pitchFamily="34" charset="0"/>
              </a:rPr>
              <a:t>HBc</a:t>
            </a:r>
            <a:r>
              <a:rPr lang="it-IT" sz="2400" dirty="0">
                <a:latin typeface="Arial" panose="020B0604020202020204" pitchFamily="34" charset="0"/>
                <a:cs typeface="Arial" panose="020B0604020202020204" pitchFamily="34" charset="0"/>
              </a:rPr>
              <a:t> IgM risultassero negativi ci si troverà di fronte ad una superinfezione. </a:t>
            </a:r>
          </a:p>
          <a:p>
            <a:pPr marL="0" indent="0" algn="just">
              <a:buNone/>
            </a:pPr>
            <a:r>
              <a:rPr lang="it-IT" sz="2400" dirty="0">
                <a:latin typeface="Arial" panose="020B0604020202020204" pitchFamily="34" charset="0"/>
                <a:cs typeface="Arial" panose="020B0604020202020204" pitchFamily="34" charset="0"/>
              </a:rPr>
              <a:t>Infine la positività per anticorpi </a:t>
            </a:r>
            <a:r>
              <a:rPr lang="it-IT" sz="2400" dirty="0" err="1">
                <a:latin typeface="Arial" panose="020B0604020202020204" pitchFamily="34" charset="0"/>
                <a:cs typeface="Arial" panose="020B0604020202020204" pitchFamily="34" charset="0"/>
              </a:rPr>
              <a:t>antidelta</a:t>
            </a:r>
            <a:r>
              <a:rPr lang="it-IT" sz="2400" dirty="0">
                <a:latin typeface="Arial" panose="020B0604020202020204" pitchFamily="34" charset="0"/>
                <a:cs typeface="Arial" panose="020B0604020202020204" pitchFamily="34" charset="0"/>
              </a:rPr>
              <a:t> totali, in assenza di anti-HD IgM, indicherà infezione pregressa non più attiva.</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7</a:t>
            </a:fld>
            <a:endParaRPr lang="it-IT"/>
          </a:p>
        </p:txBody>
      </p:sp>
      <p:sp>
        <p:nvSpPr>
          <p:cNvPr id="6" name="Segnaposto data 5"/>
          <p:cNvSpPr>
            <a:spLocks noGrp="1"/>
          </p:cNvSpPr>
          <p:nvPr>
            <p:ph type="dt" sz="half" idx="10"/>
          </p:nvPr>
        </p:nvSpPr>
        <p:spPr/>
        <p:txBody>
          <a:bodyPr/>
          <a:lstStyle/>
          <a:p>
            <a:fld id="{8C602050-5BF0-4555-BD56-534AE338DC57}"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19029837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88E596D-6396-ABA9-6492-C2ADD8A99AB3}"/>
              </a:ext>
            </a:extLst>
          </p:cNvPr>
          <p:cNvSpPr>
            <a:spLocks noGrp="1"/>
          </p:cNvSpPr>
          <p:nvPr>
            <p:ph type="title"/>
          </p:nvPr>
        </p:nvSpPr>
        <p:spPr>
          <a:xfrm>
            <a:off x="838200" y="365126"/>
            <a:ext cx="10515600" cy="570296"/>
          </a:xfrm>
        </p:spPr>
        <p:txBody>
          <a:bodyPr>
            <a:normAutofit/>
          </a:bodyPr>
          <a:lstStyle/>
          <a:p>
            <a:pPr algn="ctr"/>
            <a:r>
              <a:rPr lang="it-IT" sz="2400" b="1" dirty="0">
                <a:latin typeface="Arial" panose="020B0604020202020204" pitchFamily="34" charset="0"/>
                <a:cs typeface="Arial" panose="020B0604020202020204" pitchFamily="34" charset="0"/>
              </a:rPr>
              <a:t>5. virus dell’epatite E (HEV) </a:t>
            </a:r>
            <a:r>
              <a:rPr lang="it-IT" sz="2400" b="1" dirty="0" err="1">
                <a:latin typeface="Arial" panose="020B0604020202020204" pitchFamily="34" charset="0"/>
                <a:cs typeface="Arial" panose="020B0604020202020204" pitchFamily="34" charset="0"/>
              </a:rPr>
              <a:t>irus</a:t>
            </a:r>
            <a:r>
              <a:rPr lang="it-IT" sz="2400" b="1" dirty="0">
                <a:latin typeface="Arial" panose="020B0604020202020204" pitchFamily="34" charset="0"/>
                <a:cs typeface="Arial" panose="020B0604020202020204" pitchFamily="34" charset="0"/>
              </a:rPr>
              <a:t> dell’epatite E (HEV)</a:t>
            </a:r>
          </a:p>
        </p:txBody>
      </p:sp>
      <p:sp>
        <p:nvSpPr>
          <p:cNvPr id="3" name="Segnaposto contenuto 2">
            <a:extLst>
              <a:ext uri="{FF2B5EF4-FFF2-40B4-BE49-F238E27FC236}">
                <a16:creationId xmlns="" xmlns:a16="http://schemas.microsoft.com/office/drawing/2014/main" id="{AD3574A4-80E9-0E1A-F17D-E3C779DE2ADE}"/>
              </a:ext>
            </a:extLst>
          </p:cNvPr>
          <p:cNvSpPr>
            <a:spLocks noGrp="1"/>
          </p:cNvSpPr>
          <p:nvPr>
            <p:ph idx="1"/>
          </p:nvPr>
        </p:nvSpPr>
        <p:spPr>
          <a:xfrm>
            <a:off x="0" y="1019502"/>
            <a:ext cx="12192000" cy="5838498"/>
          </a:xfrm>
        </p:spPr>
        <p:txBody>
          <a:bodyPr>
            <a:normAutofit/>
          </a:bodyPr>
          <a:lstStyle/>
          <a:p>
            <a:pPr algn="just">
              <a:lnSpc>
                <a:spcPct val="150000"/>
              </a:lnSpc>
              <a:buFont typeface="Wingdings" panose="05000000000000000000" pitchFamily="2" charset="2"/>
              <a:buChar char="v"/>
            </a:pPr>
            <a:r>
              <a:rPr lang="it-IT" sz="1600" dirty="0">
                <a:latin typeface="Arial" panose="020B0604020202020204" pitchFamily="34" charset="0"/>
                <a:cs typeface="Arial" panose="020B0604020202020204" pitchFamily="34" charset="0"/>
              </a:rPr>
              <a:t>l virus dell’epatite E (HEV) rappresenta il principale agente eziologico della epatite enterica non-A, ed è l’unico membro della classe di virus, </a:t>
            </a:r>
            <a:r>
              <a:rPr lang="it-IT" sz="1600" dirty="0" err="1">
                <a:latin typeface="Arial" panose="020B0604020202020204" pitchFamily="34" charset="0"/>
                <a:cs typeface="Arial" panose="020B0604020202020204" pitchFamily="34" charset="0"/>
              </a:rPr>
              <a:t>Hepevirus</a:t>
            </a:r>
            <a:r>
              <a:rPr lang="it-IT" sz="1600" dirty="0">
                <a:latin typeface="Arial" panose="020B0604020202020204" pitchFamily="34" charset="0"/>
                <a:cs typeface="Arial" panose="020B0604020202020204" pitchFamily="34" charset="0"/>
              </a:rPr>
              <a:t>, appartenente alla famiglia degli </a:t>
            </a:r>
            <a:r>
              <a:rPr lang="it-IT" sz="1600" dirty="0" err="1">
                <a:latin typeface="Arial" panose="020B0604020202020204" pitchFamily="34" charset="0"/>
                <a:cs typeface="Arial" panose="020B0604020202020204" pitchFamily="34" charset="0"/>
              </a:rPr>
              <a:t>Hepeviridae</a:t>
            </a:r>
            <a:r>
              <a:rPr lang="it-IT" sz="1600" dirty="0">
                <a:latin typeface="Arial" panose="020B0604020202020204" pitchFamily="34" charset="0"/>
                <a:cs typeface="Arial" panose="020B0604020202020204" pitchFamily="34" charset="0"/>
              </a:rPr>
              <a:t> .</a:t>
            </a:r>
          </a:p>
          <a:p>
            <a:pPr algn="just">
              <a:lnSpc>
                <a:spcPct val="150000"/>
              </a:lnSpc>
              <a:buFont typeface="Wingdings" panose="05000000000000000000" pitchFamily="2" charset="2"/>
              <a:buChar char="v"/>
            </a:pPr>
            <a:r>
              <a:rPr lang="it-IT" sz="1600" dirty="0">
                <a:latin typeface="Arial" panose="020B0604020202020204" pitchFamily="34" charset="0"/>
                <a:cs typeface="Arial" panose="020B0604020202020204" pitchFamily="34" charset="0"/>
              </a:rPr>
              <a:t> HEV è spesso responsabile di epatite acuta tra gli adulti in molti paesi in via di sviluppo, in particolare nel subcontinente Indiano e Sud-Est Asiatico, nel Medio Oriente e Nord Africa, dove rappresenta una comune causa di focolai sporadici ed epidemie da inquinamento idrico, determinando un elevato tasso di morbilità e mortalità, in particolare nelle donne in gravidanza. In queste aree geografiche, dove la malattia è altamente endemica, la prevalenza di anticorpi HEV-IgG, indicativi di una infezione pregressa, è stata riscontrata tra il 5 ed il 60% della popolazione globale. </a:t>
            </a:r>
          </a:p>
          <a:p>
            <a:pPr algn="just">
              <a:lnSpc>
                <a:spcPct val="150000"/>
              </a:lnSpc>
              <a:buFont typeface="Wingdings" panose="05000000000000000000" pitchFamily="2" charset="2"/>
              <a:buChar char="v"/>
            </a:pPr>
            <a:r>
              <a:rPr lang="it-IT" sz="1600" dirty="0">
                <a:latin typeface="Arial" panose="020B0604020202020204" pitchFamily="34" charset="0"/>
                <a:cs typeface="Arial" panose="020B0604020202020204" pitchFamily="34" charset="0"/>
              </a:rPr>
              <a:t>L’HEV, ritenuta in passato come una infezione limitata ai paesi in cui le condizioni igienico-sanitarie erano inadeguate, è ora riconosciuta come malattia con una distribuzione geografica molto più diffusa, colpendo anche aree geografiche altamente sviluppate. </a:t>
            </a:r>
          </a:p>
          <a:p>
            <a:pPr algn="just">
              <a:lnSpc>
                <a:spcPct val="150000"/>
              </a:lnSpc>
              <a:buFont typeface="Wingdings" panose="05000000000000000000" pitchFamily="2" charset="2"/>
              <a:buChar char="v"/>
            </a:pPr>
            <a:r>
              <a:rPr lang="it-IT" sz="1600" dirty="0">
                <a:latin typeface="Arial" panose="020B0604020202020204" pitchFamily="34" charset="0"/>
                <a:cs typeface="Arial" panose="020B0604020202020204" pitchFamily="34" charset="0"/>
              </a:rPr>
              <a:t>Nei paesi industrializzati la malattia si verifica in modo sporadico, la maggior parte delle infezioni viene diagnosticata in soggetti recatisi in paesi dove l’HEV è endemica, anche se un numero crescente di casi sono stati identificati in pazienti senza storia di recente viaggio nei paesi a rischio [6-8]. Infatti, negli ultimi anni, la distribuzione geografica, le modalità di trasmissione di HEV e le caratteristiche virologiche e cliniche di questa infezione si sono mostrate molto più ampie di quanto precedentemente creduto.</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8</a:t>
            </a:fld>
            <a:endParaRPr lang="it-IT"/>
          </a:p>
        </p:txBody>
      </p:sp>
      <p:sp>
        <p:nvSpPr>
          <p:cNvPr id="6" name="Segnaposto data 5"/>
          <p:cNvSpPr>
            <a:spLocks noGrp="1"/>
          </p:cNvSpPr>
          <p:nvPr>
            <p:ph type="dt" sz="half" idx="10"/>
          </p:nvPr>
        </p:nvSpPr>
        <p:spPr/>
        <p:txBody>
          <a:bodyPr/>
          <a:lstStyle/>
          <a:p>
            <a:fld id="{48C6209F-76DD-4D5E-B48E-0480D94A697F}"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36467204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 xmlns:a16="http://schemas.microsoft.com/office/drawing/2014/main" id="{30460334-ADC2-890C-03A8-31BD4509EDAA}"/>
              </a:ext>
            </a:extLst>
          </p:cNvPr>
          <p:cNvSpPr>
            <a:spLocks noGrp="1"/>
          </p:cNvSpPr>
          <p:nvPr>
            <p:ph type="subTitle" idx="1"/>
          </p:nvPr>
        </p:nvSpPr>
        <p:spPr>
          <a:xfrm>
            <a:off x="0" y="0"/>
            <a:ext cx="12192000" cy="6858000"/>
          </a:xfrm>
        </p:spPr>
        <p:txBody>
          <a:bodyPr>
            <a:normAutofit/>
          </a:bodyPr>
          <a:lstStyle/>
          <a:p>
            <a:pPr algn="just">
              <a:lnSpc>
                <a:spcPct val="100000"/>
              </a:lnSpc>
            </a:pPr>
            <a:r>
              <a:rPr lang="it-IT" sz="2000" dirty="0">
                <a:latin typeface="Arial" panose="020B0604020202020204" pitchFamily="34" charset="0"/>
                <a:cs typeface="Arial" panose="020B0604020202020204" pitchFamily="34" charset="0"/>
              </a:rPr>
              <a:t>Il virus dell’epatite E (HEV) appartiene al genere </a:t>
            </a:r>
            <a:r>
              <a:rPr lang="it-IT" sz="2000" dirty="0" err="1">
                <a:latin typeface="Arial" panose="020B0604020202020204" pitchFamily="34" charset="0"/>
                <a:cs typeface="Arial" panose="020B0604020202020204" pitchFamily="34" charset="0"/>
              </a:rPr>
              <a:t>Hepevirus</a:t>
            </a:r>
            <a:r>
              <a:rPr lang="it-IT" sz="2000" dirty="0">
                <a:latin typeface="Arial" panose="020B0604020202020204" pitchFamily="34" charset="0"/>
                <a:cs typeface="Arial" panose="020B0604020202020204" pitchFamily="34" charset="0"/>
              </a:rPr>
              <a:t> della famiglia </a:t>
            </a:r>
            <a:r>
              <a:rPr lang="it-IT" sz="2000" dirty="0" err="1">
                <a:latin typeface="Arial" panose="020B0604020202020204" pitchFamily="34" charset="0"/>
                <a:cs typeface="Arial" panose="020B0604020202020204" pitchFamily="34" charset="0"/>
              </a:rPr>
              <a:t>Hepeviridae</a:t>
            </a:r>
            <a:r>
              <a:rPr lang="it-IT" sz="2000" dirty="0">
                <a:latin typeface="Arial" panose="020B0604020202020204" pitchFamily="34" charset="0"/>
                <a:cs typeface="Arial" panose="020B0604020202020204" pitchFamily="34" charset="0"/>
              </a:rPr>
              <a:t>.</a:t>
            </a:r>
          </a:p>
          <a:p>
            <a:pPr algn="just">
              <a:lnSpc>
                <a:spcPct val="100000"/>
              </a:lnSpc>
            </a:pPr>
            <a:r>
              <a:rPr lang="it-IT" sz="2000" dirty="0">
                <a:latin typeface="Arial" panose="020B0604020202020204" pitchFamily="34" charset="0"/>
                <a:cs typeface="Arial" panose="020B0604020202020204" pitchFamily="34" charset="0"/>
              </a:rPr>
              <a:t>Questa famiglia comprende virus che infettano esseri umani, suini domestici, cinghiali, cervi, e roditori ed HEV aviario che presenta una struttura genetica parzialmente differente rispetto agli altri I virioni di HEV sono costituiti da piccole particelle sferiche di 27-34 nm, icosaedriche, prive di </a:t>
            </a:r>
            <a:r>
              <a:rPr lang="it-IT" sz="2000" dirty="0" err="1">
                <a:latin typeface="Arial" panose="020B0604020202020204" pitchFamily="34" charset="0"/>
                <a:cs typeface="Arial" panose="020B0604020202020204" pitchFamily="34" charset="0"/>
              </a:rPr>
              <a:t>envelope</a:t>
            </a:r>
            <a:r>
              <a:rPr lang="it-IT" sz="2000" dirty="0">
                <a:latin typeface="Arial" panose="020B0604020202020204" pitchFamily="34" charset="0"/>
                <a:cs typeface="Arial" panose="020B0604020202020204" pitchFamily="34" charset="0"/>
              </a:rPr>
              <a:t>, presentano una singola proteina capsidica ed un genoma ad RNA lineare</a:t>
            </a:r>
          </a:p>
          <a:p>
            <a:pPr algn="just">
              <a:lnSpc>
                <a:spcPct val="100000"/>
              </a:lnSpc>
            </a:pPr>
            <a:r>
              <a:rPr lang="it-IT" sz="2000" dirty="0">
                <a:latin typeface="Arial" panose="020B0604020202020204" pitchFamily="34" charset="0"/>
                <a:cs typeface="Arial" panose="020B0604020202020204" pitchFamily="34" charset="0"/>
              </a:rPr>
              <a:t>Utilizzando analisi di sequenza genomica, sono stati riconosciuti almeno quattro genotipi di HEV . I ceppi a genotipo 1 e 2 sono esclusivamente umani e trasmessi prevalentemente attraverso l’acqua contaminata nei Paesi in via di sviluppo, HEV1 è presente principalmente in Asia, HEV2 in Africa e in Messico . I genotipi 3 e 4 hanno una gamma più ampia di diffusione, sono virus </a:t>
            </a:r>
            <a:r>
              <a:rPr lang="it-IT" sz="2000" dirty="0" err="1">
                <a:latin typeface="Arial" panose="020B0604020202020204" pitchFamily="34" charset="0"/>
                <a:cs typeface="Arial" panose="020B0604020202020204" pitchFamily="34" charset="0"/>
              </a:rPr>
              <a:t>zoonotici</a:t>
            </a:r>
            <a:r>
              <a:rPr lang="it-IT" sz="2000" dirty="0">
                <a:latin typeface="Arial" panose="020B0604020202020204" pitchFamily="34" charset="0"/>
                <a:cs typeface="Arial" panose="020B0604020202020204" pitchFamily="34" charset="0"/>
              </a:rPr>
              <a:t>, in quanto infettano sia gli esseri umani che varie specie di mammiferi domestici e selvatici (suini, cinghiali, </a:t>
            </a:r>
            <a:r>
              <a:rPr lang="it-IT" sz="2000" dirty="0" err="1">
                <a:latin typeface="Arial" panose="020B0604020202020204" pitchFamily="34" charset="0"/>
                <a:cs typeface="Arial" panose="020B0604020202020204" pitchFamily="34" charset="0"/>
              </a:rPr>
              <a:t>cer</a:t>
            </a:r>
            <a:r>
              <a:rPr lang="it-IT" sz="2000" dirty="0">
                <a:latin typeface="Arial" panose="020B0604020202020204" pitchFamily="34" charset="0"/>
                <a:cs typeface="Arial" panose="020B0604020202020204" pitchFamily="34" charset="0"/>
              </a:rPr>
              <a:t> vi ecc.) e sono responsabili dei casi sporadici di epatite E autoctona sia nei Paesi in via di sviluppo che sviluppati</a:t>
            </a:r>
          </a:p>
          <a:p>
            <a:pPr algn="just"/>
            <a:r>
              <a:rPr lang="it-IT" dirty="0"/>
              <a:t>La principale via di trasmissione dell’infezione da HEV è rappresentata dall’inquinamento fecale delle acque potabili e del cibo, evento che, soprattutto nei paesi ad alta endemia, può determinare l’insorgenza di focolai epidemici. Tale dato è confermato dall’identificazione ripetuta di sequenze genomiche di HEV nelle acque di scarico provenienti da queste regioni Recentemente sono state individuate altre possibili vie di trasmissione: un’origine </a:t>
            </a:r>
            <a:r>
              <a:rPr lang="it-IT" dirty="0" err="1"/>
              <a:t>zoonotica</a:t>
            </a:r>
            <a:r>
              <a:rPr lang="it-IT" dirty="0"/>
              <a:t>, l’uso di emoderivati infetti, la condivisione di aghi e la trasmissione verticale (materno-fetale)</a:t>
            </a:r>
          </a:p>
        </p:txBody>
      </p:sp>
      <p:sp>
        <p:nvSpPr>
          <p:cNvPr id="5" name="Segnaposto numero diapositiva 4"/>
          <p:cNvSpPr>
            <a:spLocks noGrp="1"/>
          </p:cNvSpPr>
          <p:nvPr>
            <p:ph type="sldNum" sz="quarter" idx="12"/>
          </p:nvPr>
        </p:nvSpPr>
        <p:spPr/>
        <p:txBody>
          <a:bodyPr/>
          <a:lstStyle/>
          <a:p>
            <a:fld id="{A48F1E0D-40CC-4653-B25A-9AFE05142747}" type="slidenum">
              <a:rPr lang="it-IT" smtClean="0"/>
              <a:pPr/>
              <a:t>9</a:t>
            </a:fld>
            <a:endParaRPr lang="it-IT"/>
          </a:p>
        </p:txBody>
      </p:sp>
      <p:sp>
        <p:nvSpPr>
          <p:cNvPr id="6" name="Segnaposto data 5"/>
          <p:cNvSpPr>
            <a:spLocks noGrp="1"/>
          </p:cNvSpPr>
          <p:nvPr>
            <p:ph type="dt" sz="half" idx="10"/>
          </p:nvPr>
        </p:nvSpPr>
        <p:spPr/>
        <p:txBody>
          <a:bodyPr/>
          <a:lstStyle/>
          <a:p>
            <a:fld id="{4292D226-8A4F-4A9D-8750-760A4724A0CC}" type="datetime1">
              <a:rPr lang="it-IT" smtClean="0"/>
              <a:t>30/01/2023</a:t>
            </a:fld>
            <a:endParaRPr lang="it-IT"/>
          </a:p>
        </p:txBody>
      </p:sp>
      <p:sp>
        <p:nvSpPr>
          <p:cNvPr id="7" name="Segnaposto piè di pagina 6"/>
          <p:cNvSpPr>
            <a:spLocks noGrp="1"/>
          </p:cNvSpPr>
          <p:nvPr>
            <p:ph type="ftr" sz="quarter" idx="11"/>
          </p:nvPr>
        </p:nvSpPr>
        <p:spPr/>
        <p:txBody>
          <a:bodyPr/>
          <a:lstStyle/>
          <a:p>
            <a:endParaRPr lang="it-IT"/>
          </a:p>
        </p:txBody>
      </p:sp>
    </p:spTree>
    <p:extLst>
      <p:ext uri="{BB962C8B-B14F-4D97-AF65-F5344CB8AC3E}">
        <p14:creationId xmlns="" xmlns:p14="http://schemas.microsoft.com/office/powerpoint/2010/main" val="3380361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5005</Words>
  <Application>Microsoft Office PowerPoint</Application>
  <PresentationFormat>Personalizzato</PresentationFormat>
  <Paragraphs>224</Paragraphs>
  <Slides>25</Slides>
  <Notes>0</Notes>
  <HiddenSlides>0</HiddenSlides>
  <MMClips>0</MMClips>
  <ScaleCrop>false</ScaleCrop>
  <HeadingPairs>
    <vt:vector size="4" baseType="variant">
      <vt:variant>
        <vt:lpstr>Tema</vt:lpstr>
      </vt:variant>
      <vt:variant>
        <vt:i4>1</vt:i4>
      </vt:variant>
      <vt:variant>
        <vt:lpstr>Titoli diapositive</vt:lpstr>
      </vt:variant>
      <vt:variant>
        <vt:i4>25</vt:i4>
      </vt:variant>
    </vt:vector>
  </HeadingPairs>
  <TitlesOfParts>
    <vt:vector size="26" baseType="lpstr">
      <vt:lpstr>Tema di Office</vt:lpstr>
      <vt:lpstr>Markers dell’epatite A,B,C,D,E e loro significato </vt:lpstr>
      <vt:lpstr>Epatite virale</vt:lpstr>
      <vt:lpstr>La trasmissione di epatite da virus B deriva da esposizione a sangue infetto o fluidi corporei contenenti sangue. Si può trasmettere per:</vt:lpstr>
      <vt:lpstr>I marker virologici infettivi sono:</vt:lpstr>
      <vt:lpstr>3.Virus dell’ epatite C ( HCV) </vt:lpstr>
      <vt:lpstr>4.Virus dell’ epatite D (HDV) </vt:lpstr>
      <vt:lpstr>Diagnosi</vt:lpstr>
      <vt:lpstr>5. virus dell’epatite E (HEV) irus dell’epatite E (HEV)</vt:lpstr>
      <vt:lpstr>Diapositiva 9</vt:lpstr>
      <vt:lpstr>DECORSO CLINICO</vt:lpstr>
      <vt:lpstr>DIAGNOSI</vt:lpstr>
      <vt:lpstr>minori</vt:lpstr>
      <vt:lpstr>SINTOMATOLOGIA DELL’ EPATITE ACUTA</vt:lpstr>
      <vt:lpstr> DIAGNOSI DELL’EPATITE VIRALE ACUTA</vt:lpstr>
      <vt:lpstr> Diagnosi iniziale di epatite acuta </vt:lpstr>
      <vt:lpstr>Epatite A</vt:lpstr>
      <vt:lpstr>Il vaccino</vt:lpstr>
      <vt:lpstr>Avvertenze e controindicazioni al vaccino</vt:lpstr>
      <vt:lpstr>TECNICHE ELETTROFORETICHE</vt:lpstr>
      <vt:lpstr>Diapositiva 20</vt:lpstr>
      <vt:lpstr>Elettroforesi delle proteine o Protidogramma</vt:lpstr>
      <vt:lpstr>Perché si esegue</vt:lpstr>
      <vt:lpstr>Come si fa</vt:lpstr>
      <vt:lpstr>Cosa significa</vt:lpstr>
      <vt:lpstr>Diapositiva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Markers dell’epatite A,B,C,D,E e loro significato </dc:title>
  <dc:creator>Antonella Petteruti</dc:creator>
  <cp:lastModifiedBy>ECM</cp:lastModifiedBy>
  <cp:revision>39</cp:revision>
  <dcterms:created xsi:type="dcterms:W3CDTF">2023-01-29T16:47:45Z</dcterms:created>
  <dcterms:modified xsi:type="dcterms:W3CDTF">2023-01-30T14:59:48Z</dcterms:modified>
</cp:coreProperties>
</file>