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386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22/01/2023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it-IT" sz="3200" b="1" u="sng" dirty="0">
                <a:latin typeface="Arial" pitchFamily="34" charset="0"/>
                <a:cs typeface="Arial" pitchFamily="34" charset="0"/>
              </a:rPr>
              <a:t>Esecuzione prelievi di sangue , liquidi e altri materiali  biologici</a:t>
            </a:r>
            <a:endParaRPr lang="it-IT" sz="3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7992888" cy="511256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it-IT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Uniformare le modalità di esecuzione dei prelievi di sangue , liquidi ed altri materiali biologici,</a:t>
            </a:r>
          </a:p>
          <a:p>
            <a:pPr algn="just">
              <a:lnSpc>
                <a:spcPct val="150000"/>
              </a:lnSpc>
            </a:pPr>
            <a:r>
              <a:rPr lang="it-IT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temporanea conservazione degli stessi e il loro trasporto dalle UU.OO. di Presidio o dai Punti Prelievo Aziendali ai Laboratori di riferimento, al fine di ottenere i risultati delle analisi stesse, indispensabili per il completamento del percorso</a:t>
            </a:r>
          </a:p>
          <a:p>
            <a:pPr algn="just">
              <a:lnSpc>
                <a:spcPct val="150000"/>
              </a:lnSpc>
            </a:pPr>
            <a:r>
              <a:rPr lang="it-IT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diagnostico-terapeutico del paziente.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Arial" pitchFamily="34" charset="0"/>
                <a:cs typeface="Arial" pitchFamily="34" charset="0"/>
              </a:rPr>
              <a:t>SCOPO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L’attività si applica a tutti i pazienti per i quali si rende necessaria (durante la procedura di visita e diagnosi) l’esecuzione di esami bioumorali di routine e/o urgenti al fine del completamento del percorso diagnostico-terapeutico. </a:t>
            </a:r>
          </a:p>
          <a:p>
            <a:pPr algn="just">
              <a:lnSpc>
                <a:spcPct val="11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L’attività ha inizio con la richiesta da parte del Medico di effettuare questo tipo di accertamenti nel corso della visita, dell’ osservazione temporanea o del ricovero breve presso il PS.</a:t>
            </a:r>
          </a:p>
          <a:p>
            <a:pPr algn="just">
              <a:lnSpc>
                <a:spcPct val="11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L’attività termina con il ricevimento dei risultati delle analisi e la loro integrazione nel processo decisionale diagnostico.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DESCRIZIONE DELL’ATTIVITÀ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it-IT" sz="1800" dirty="0">
                <a:latin typeface="Arial" pitchFamily="34" charset="0"/>
                <a:cs typeface="Arial" pitchFamily="34" charset="0"/>
              </a:rPr>
              <a:t>L’attività di prelievo ematico, di raccolta secreti ed escreti, segue la trascrizione della richiesta da parte del dirigente medico ed è svolta di norma dal personale infermieristico sotto la verifica del dirigente medico che talvolta esegue in modo diretto i prelievi dei campioni biologici ( prelievo venoso, liquor, prelievo </a:t>
            </a:r>
            <a:r>
              <a:rPr lang="it-IT" sz="1800" dirty="0" err="1">
                <a:latin typeface="Arial" pitchFamily="34" charset="0"/>
                <a:cs typeface="Arial" pitchFamily="34" charset="0"/>
              </a:rPr>
              <a:t>arterioso,eccc</a:t>
            </a:r>
            <a:r>
              <a:rPr lang="it-IT" sz="1800" dirty="0">
                <a:latin typeface="Arial" pitchFamily="34" charset="0"/>
                <a:cs typeface="Arial" pitchFamily="34" charset="0"/>
              </a:rPr>
              <a:t>..)</a:t>
            </a:r>
          </a:p>
          <a:p>
            <a:pPr algn="just">
              <a:buNone/>
            </a:pPr>
            <a:r>
              <a:rPr lang="it-IT" sz="1800" dirty="0">
                <a:latin typeface="Arial" pitchFamily="34" charset="0"/>
                <a:cs typeface="Arial" pitchFamily="34" charset="0"/>
              </a:rPr>
              <a:t>       La corretta identificazione , conservazione dei prelievi biologici in attesta dell’invio al Laboratorio è a carico del personale</a:t>
            </a:r>
          </a:p>
          <a:p>
            <a:pPr algn="just">
              <a:buNone/>
            </a:pPr>
            <a:r>
              <a:rPr lang="it-IT" sz="1800" dirty="0">
                <a:latin typeface="Arial" pitchFamily="34" charset="0"/>
                <a:cs typeface="Arial" pitchFamily="34" charset="0"/>
              </a:rPr>
              <a:t>       infermieristico, mentre il trasporto intraospedaliero è un compito dell’OSS/ OTA, mentre il trasporto extraospedaliero è delegato a</a:t>
            </a:r>
          </a:p>
          <a:p>
            <a:pPr algn="just">
              <a:buNone/>
            </a:pPr>
            <a:r>
              <a:rPr lang="it-IT" sz="1800" dirty="0">
                <a:latin typeface="Arial" pitchFamily="34" charset="0"/>
                <a:cs typeface="Arial" pitchFamily="34" charset="0"/>
              </a:rPr>
              <a:t>     personale adeguatamente formato.</a:t>
            </a:r>
          </a:p>
          <a:p>
            <a:pPr algn="just">
              <a:buNone/>
            </a:pPr>
            <a:r>
              <a:rPr lang="it-IT" sz="1800" dirty="0">
                <a:latin typeface="Arial" pitchFamily="34" charset="0"/>
                <a:cs typeface="Arial" pitchFamily="34" charset="0"/>
              </a:rPr>
              <a:t>L’informazione, l’addestramento continuo e il controllo per la corretta tecnica di esecuzione, conservazione e trasporto del materiale biologico sono attività di pertinenza del Capo Sala/Coordinatore Infermieristico, se i prelievi sono eseguiti presso le UU.OO , del dirigente medico se attività svolto presso punto prelivo aggregato ai Servizi di Diagnostica di Laboratorio. Ogni operatore risponde del proprio operato e, in caso di errore, è tenuto ad individuare con il diretto superiore la soluzione correttiva.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Tipologie di Prelievi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Nelle UU.OO. dei presidi ospedalieri e nei punti prelievo aggregati ai Servizi di Patologia Clinica e Microbiologia vengono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eseguiti prelievi ematici per :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Analisi di Biochimica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Analisi di Ematologia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Analisi di Emostasi e Coagulazione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Analisi immunometriche relative alla valutazione del danno miocardico ed alla diagnosi e al monitoraggio della gravidanza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Dosaggio dei principali farmaci e droghe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Esami batteriologici ed infettivologici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Analisi di Autoimmunità ed Allergologici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Diagnostica Molecolare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Diagnostica per lo Studio delle Thalassemie</a:t>
            </a:r>
          </a:p>
          <a:p>
            <a:pPr algn="just">
              <a:lnSpc>
                <a:spcPct val="120000"/>
              </a:lnSpc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• Diagnostica EGA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PRELIEVO VENOSO ESECUZIONE DEL PRELIEVO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L’infermiere esegue il prelievo venoso, eventualmente sostituito dal Medico, di norma su vena basilica o cefalica all’altezza della piega dell’avambraccio. Nel caso di vena puntura difficoltosa si può ricorrere alla vene superficiali della mano o alla vena radiale.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B21C9C-C649-E2CA-A9F5-F4BF987AB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1. Preparazione del materiale occorrente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F255E5-A969-2426-2DC8-471114ABA5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Guanti monouso </a:t>
            </a:r>
          </a:p>
          <a:p>
            <a:pPr algn="just">
              <a:lnSpc>
                <a:spcPct val="12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Sistema per prelievo venoso sottovuoto </a:t>
            </a:r>
          </a:p>
          <a:p>
            <a:pPr algn="just">
              <a:lnSpc>
                <a:spcPct val="12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Batuffolo di cotone o di garza </a:t>
            </a:r>
          </a:p>
          <a:p>
            <a:pPr algn="just">
              <a:lnSpc>
                <a:spcPct val="12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Disinfettante </a:t>
            </a:r>
          </a:p>
          <a:p>
            <a:pPr algn="just">
              <a:lnSpc>
                <a:spcPct val="12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Halibox (contenitore rigido per raccolta aghi usati) • Halifax (contenitore per rifiuti speciali in cartone o in plastica) •</a:t>
            </a:r>
          </a:p>
          <a:p>
            <a:pPr algn="just">
              <a:lnSpc>
                <a:spcPct val="12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Provette con sistema sottovuoto idonee al tipo di analisi richiesta  </a:t>
            </a:r>
          </a:p>
          <a:p>
            <a:pPr algn="just">
              <a:lnSpc>
                <a:spcPct val="12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Cerotto</a:t>
            </a:r>
          </a:p>
          <a:p>
            <a:pPr algn="just">
              <a:lnSpc>
                <a:spcPct val="12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Etichette autoadesive </a:t>
            </a:r>
          </a:p>
          <a:p>
            <a:pPr algn="just">
              <a:lnSpc>
                <a:spcPct val="12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N.B. : i prelievi ematici devono essere eseguiti utilizzando esclusivamente i sistemi sottovuoto</a:t>
            </a:r>
          </a:p>
        </p:txBody>
      </p:sp>
    </p:spTree>
    <p:extLst>
      <p:ext uri="{BB962C8B-B14F-4D97-AF65-F5344CB8AC3E}">
        <p14:creationId xmlns:p14="http://schemas.microsoft.com/office/powerpoint/2010/main" val="2933921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E95207-ED00-6378-D731-85DA0D002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rmAutofit/>
          </a:bodyPr>
          <a:lstStyle/>
          <a:p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2. Eseguire il prelievo ( tecnica prelievo 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16A0CEA-4E25-AD8D-54B7-1D09FC89A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31838"/>
            <a:ext cx="8229600" cy="61261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Applicare le etichette autoadesive sulle provette corrispondenti (solo per le Sale Prelievi fornite di etichettatrici) 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Scrivere sulle provette il nome e il cognome del paziente, la data di nascita e il reparto (per le UU.OO. sfornite di etichettatrici)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Fare sedere o sdraiare il paziente 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       Indossare i guanti monouso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 Posizionare il laccio emostatico a monte della vena da cui verrà effettuato il prelievo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Invitare il paziente a stringere il pugno in modo da facilitare l’individuazione del vaso venoso da cui prelevare il campione di sangue 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Individuare il vaso da cui effettuare il prelievo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Disinfettare accuratamente la parte lasciando agire il disinfettante per circa un minuto  Verificare il perfetto funzionamento del sistema di prelievo sottovuoto 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Inserire l’ago formando un angolo di circa 45° con la cute 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Spingere l’ago fino al raggiungimento del vaso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Inserire e riempire le provette • Slacciare il laccio emostatico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Invitare il paziente a rilasciare il pugno 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Appoggiare il batuffolo nel sito di veno puntura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Estrarre l’ago • Praticare per qualche istante una leggera pressione ed invitare il paziente   a continuare la leggera pressione nel sito di veno puntura affinché non vi sia fuoriuscita di sangue 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Applicare un cerotto nel sito di veno puntura 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Smaltire il sistema sottovuoto con cui si è effettuato il prelievo nell’ Halibox</a:t>
            </a:r>
          </a:p>
          <a:p>
            <a:pPr algn="just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Smaltire il batuffolo di cotone e la siringa (se non si è usato il sistema per prelievo sottovuoto) nell’ Halipack</a:t>
            </a:r>
          </a:p>
        </p:txBody>
      </p:sp>
    </p:spTree>
    <p:extLst>
      <p:ext uri="{BB962C8B-B14F-4D97-AF65-F5344CB8AC3E}">
        <p14:creationId xmlns:p14="http://schemas.microsoft.com/office/powerpoint/2010/main" val="968818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60C2AE-A4DC-8370-8F3B-D5D25B03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3. Identificazione o Etichettatura delle provette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AB254B-4DA6-79B1-841F-5514F53A3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Colui che esegue il prelievo è responsabile della corretta identificazione o etichettatura dei campioni che andrà sempre effettuata con le etichette autoadesive stampate automaticamente dal Sistema Operativo in uso Leo-Lab presso le Sale Prelievi.</a:t>
            </a:r>
          </a:p>
          <a:p>
            <a:pPr marL="0" indent="0" algn="just">
              <a:buNone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Nelle UU.OO. non collegate al sistema operativo l’infermiere che esegue il prelievo è responsabile della corretta identificazione dei campioni facendo attenzione che le provette riportino il nome e il cognome del paziente, la data di nascita, il reparto di provenienza e la firma del prelevatore .</a:t>
            </a:r>
          </a:p>
        </p:txBody>
      </p:sp>
    </p:spTree>
    <p:extLst>
      <p:ext uri="{BB962C8B-B14F-4D97-AF65-F5344CB8AC3E}">
        <p14:creationId xmlns:p14="http://schemas.microsoft.com/office/powerpoint/2010/main" val="3790174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3BDE45-A095-C3DB-E3A5-968AC1F34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4. Inoltro del Prelievo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11586B-888F-F7EC-57DA-48D7F39F9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0669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I campioni dei prelievi venosi, devono essere collocate nei portaprovette e quindi insieme con i campioni bioumorali ( urine, tamponi, feci… ) allocati nelle valigette refrigerate e trasportate al Laboratorio Analisi.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Il trasporto dei campioni bioumorali va di norma effettuato dal personale OSS / OTA . Le provette vanno inoltrate al Laboratorio entro l’orario stabilito dal singolo Servizio di Patologia Clinica se relativi ad esami diagnosi di routine.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Se si tratta di prelievi in urgenza ogni qualvolta ce ne sarà bisogno , allertando telefonicamente il personale del laboratorio addetto alle urgenze o il personale reperibile se ciò avviene in servizi presso cui l’urgenza è assicurata con pronta disponibilità.</a:t>
            </a:r>
          </a:p>
        </p:txBody>
      </p:sp>
    </p:spTree>
    <p:extLst>
      <p:ext uri="{BB962C8B-B14F-4D97-AF65-F5344CB8AC3E}">
        <p14:creationId xmlns:p14="http://schemas.microsoft.com/office/powerpoint/2010/main" val="16123622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1043</Words>
  <Application>Microsoft Office PowerPoint</Application>
  <PresentationFormat>Presentazione su schermo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2" baseType="lpstr">
      <vt:lpstr>Arial</vt:lpstr>
      <vt:lpstr>Calibri</vt:lpstr>
      <vt:lpstr>Tema di Office</vt:lpstr>
      <vt:lpstr>Esecuzione prelievi di sangue , liquidi e altri materiali  biologici</vt:lpstr>
      <vt:lpstr>SCOPO</vt:lpstr>
      <vt:lpstr>DESCRIZIONE DELL’ATTIVITÀ</vt:lpstr>
      <vt:lpstr>Tipologie di Prelievi</vt:lpstr>
      <vt:lpstr>PRELIEVO VENOSO ESECUZIONE DEL PRELIEVO</vt:lpstr>
      <vt:lpstr>1. Preparazione del materiale occorrente</vt:lpstr>
      <vt:lpstr>2. Eseguire il prelievo ( tecnica prelievo )</vt:lpstr>
      <vt:lpstr>3. Identificazione o Etichettatura delle provette</vt:lpstr>
      <vt:lpstr>4. Inoltro del Prelievo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Esecuzione prelievi di sangue , liquidi e altri materiali  biologici</dc:title>
  <dc:creator>Laboratorio</dc:creator>
  <cp:lastModifiedBy>Antonella Petteruti</cp:lastModifiedBy>
  <cp:revision>18</cp:revision>
  <dcterms:created xsi:type="dcterms:W3CDTF">2023-01-21T11:50:26Z</dcterms:created>
  <dcterms:modified xsi:type="dcterms:W3CDTF">2023-01-22T18:28:15Z</dcterms:modified>
</cp:coreProperties>
</file>