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7" r:id="rId10"/>
    <p:sldId id="263" r:id="rId11"/>
    <p:sldId id="268" r:id="rId12"/>
    <p:sldId id="278" r:id="rId13"/>
    <p:sldId id="269" r:id="rId14"/>
    <p:sldId id="270" r:id="rId15"/>
    <p:sldId id="277" r:id="rId16"/>
    <p:sldId id="272" r:id="rId17"/>
    <p:sldId id="273" r:id="rId18"/>
    <p:sldId id="274" r:id="rId19"/>
    <p:sldId id="275" r:id="rId20"/>
    <p:sldId id="276" r:id="rId2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6" d="100"/>
          <a:sy n="96" d="100"/>
        </p:scale>
        <p:origin x="-510" y="-31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504D2ECF-709F-F5E0-7DA7-F04CE46735F1}"/>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xmlns="" id="{0D7AC1A5-28E8-5555-86E3-4AD912AC3E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xmlns="" id="{2F52D43F-C5B8-5C1C-D12D-68206DF5A51E}"/>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5" name="Segnaposto piè di pagina 4">
            <a:extLst>
              <a:ext uri="{FF2B5EF4-FFF2-40B4-BE49-F238E27FC236}">
                <a16:creationId xmlns:a16="http://schemas.microsoft.com/office/drawing/2014/main" xmlns="" id="{ED053E87-91BD-A7EC-F242-3684988D71B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323F47CD-F394-1315-EF8D-C5CB21DE8576}"/>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51929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0A680A1-DA9B-E094-74E1-8B53BD9C442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35AE0996-FCDF-F3A0-E2EC-08DC42464D42}"/>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2EAAF140-37FA-CC52-A8FD-EF1CBBBE2EB5}"/>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5" name="Segnaposto piè di pagina 4">
            <a:extLst>
              <a:ext uri="{FF2B5EF4-FFF2-40B4-BE49-F238E27FC236}">
                <a16:creationId xmlns:a16="http://schemas.microsoft.com/office/drawing/2014/main" xmlns="" id="{FFDD79EC-A3AE-2AF8-E8C4-A2D18F511E6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FC7E023B-8D54-7CB4-FF1B-DCD1E0E3DEB5}"/>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1144986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xmlns="" id="{4D56E6ED-DB25-0E1E-85AD-83CD5E0F40E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A87FA31F-F506-4206-33D1-C2CD363BFB75}"/>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B20D8741-1772-75A1-3BC9-6DCED39F728C}"/>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5" name="Segnaposto piè di pagina 4">
            <a:extLst>
              <a:ext uri="{FF2B5EF4-FFF2-40B4-BE49-F238E27FC236}">
                <a16:creationId xmlns:a16="http://schemas.microsoft.com/office/drawing/2014/main" xmlns="" id="{E4B78B8E-3EAF-7104-D34D-2782D52D9F3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C68F492A-AD28-E80F-F5D2-3E6BA03B314B}"/>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143678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D7DB711-123E-8102-3421-11444BF8CB8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B45E0561-5D5C-27E8-DEBB-C63ECA36A40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AF171C15-1069-0E76-FB9C-DB5668881A9B}"/>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5" name="Segnaposto piè di pagina 4">
            <a:extLst>
              <a:ext uri="{FF2B5EF4-FFF2-40B4-BE49-F238E27FC236}">
                <a16:creationId xmlns:a16="http://schemas.microsoft.com/office/drawing/2014/main" xmlns="" id="{DB723177-D25A-FE6F-2995-D6F874D3327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9B37C3FB-D30F-0A7F-1E04-8B8EE67515F1}"/>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44697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41347F9-BAA8-1DC0-22FA-0F451F5DC07C}"/>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472445A8-24A9-843F-47C2-156F51A91B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xmlns="" id="{79BB79D6-7433-AC1A-87C3-1FB06D5CC7E9}"/>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5" name="Segnaposto piè di pagina 4">
            <a:extLst>
              <a:ext uri="{FF2B5EF4-FFF2-40B4-BE49-F238E27FC236}">
                <a16:creationId xmlns:a16="http://schemas.microsoft.com/office/drawing/2014/main" xmlns="" id="{69B60508-2E78-9547-9BCF-792517339A7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27E88506-16DF-481B-BB35-5032897A6082}"/>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522370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22DA1AE-3522-FCF1-FB2E-09C68DADD72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E2FD16FE-318F-2E87-75CB-2BC0ED858B25}"/>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xmlns="" id="{01B800F5-7EB9-0B5A-B486-A33EF30FBA4F}"/>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xmlns="" id="{1CC60438-56C7-EE38-5876-6D71E39A5BA5}"/>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6" name="Segnaposto piè di pagina 5">
            <a:extLst>
              <a:ext uri="{FF2B5EF4-FFF2-40B4-BE49-F238E27FC236}">
                <a16:creationId xmlns:a16="http://schemas.microsoft.com/office/drawing/2014/main" xmlns="" id="{885B9797-85EC-67F0-1723-1D4D65D949E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2F83AD33-7825-DF14-4590-02E2BC86538D}"/>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246094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EA04F71-773A-C1FE-7148-5F9D1647785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4612C40C-1B48-E515-4F15-A044694059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xmlns="" id="{72091477-996A-BC01-5E1D-8310EDF8F57F}"/>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xmlns="" id="{D77CBB7B-E544-3403-48F6-B5A50E4BBD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xmlns="" id="{28C72D35-D441-DD03-53F7-3D3F39379CF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xmlns="" id="{065C941C-5A70-57B0-DBA3-4929B9C4C3FC}"/>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8" name="Segnaposto piè di pagina 7">
            <a:extLst>
              <a:ext uri="{FF2B5EF4-FFF2-40B4-BE49-F238E27FC236}">
                <a16:creationId xmlns:a16="http://schemas.microsoft.com/office/drawing/2014/main" xmlns="" id="{D8DB1B97-F90A-883C-2857-F4DEDE5753A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xmlns="" id="{E196C092-A722-F892-99EE-B15D7C7BDACC}"/>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2571523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D6AF112-2445-CB69-9758-AD7BE7C9A71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xmlns="" id="{A8254710-2AEB-D671-71EB-3180F66DFB25}"/>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4" name="Segnaposto piè di pagina 3">
            <a:extLst>
              <a:ext uri="{FF2B5EF4-FFF2-40B4-BE49-F238E27FC236}">
                <a16:creationId xmlns:a16="http://schemas.microsoft.com/office/drawing/2014/main" xmlns="" id="{E0A16222-2B3F-A99C-5FF0-822D495EF78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xmlns="" id="{2F577878-9C34-2BC8-602C-39AE3E032744}"/>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3217773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EF00B2E2-89CE-A0C6-1C79-C5065A273A22}"/>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3" name="Segnaposto piè di pagina 2">
            <a:extLst>
              <a:ext uri="{FF2B5EF4-FFF2-40B4-BE49-F238E27FC236}">
                <a16:creationId xmlns:a16="http://schemas.microsoft.com/office/drawing/2014/main" xmlns="" id="{F88B689F-8904-22EA-8674-380000E8B0E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xmlns="" id="{ED5A94CD-E56B-DC9A-CE5F-8D01BDBF38CE}"/>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3135746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509D632-8AC6-59F2-0539-0688E9B9717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FDC60F12-A219-1EBD-0D66-2E61704F8D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xmlns="" id="{2826A2AD-8A30-3433-12DA-F60FCBCC32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10EBEB45-C747-E1E2-5A3A-E8717735EED4}"/>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6" name="Segnaposto piè di pagina 5">
            <a:extLst>
              <a:ext uri="{FF2B5EF4-FFF2-40B4-BE49-F238E27FC236}">
                <a16:creationId xmlns:a16="http://schemas.microsoft.com/office/drawing/2014/main" xmlns="" id="{7C0AC8F5-4EB4-790D-49EF-8FE84447915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A74397CD-73E9-AE03-AAB3-7A8881641DA6}"/>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3687251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3B393E8-41F8-FFC1-A045-40670D7841F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xmlns="" id="{1365904F-3BF8-3E8C-09DE-7A5EEE7526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xmlns="" id="{E701868B-A85F-A931-B302-D5D7BD6C7B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B9CE6926-1B6A-E33D-779A-3AE911DF8488}"/>
              </a:ext>
            </a:extLst>
          </p:cNvPr>
          <p:cNvSpPr>
            <a:spLocks noGrp="1"/>
          </p:cNvSpPr>
          <p:nvPr>
            <p:ph type="dt" sz="half" idx="10"/>
          </p:nvPr>
        </p:nvSpPr>
        <p:spPr/>
        <p:txBody>
          <a:bodyPr/>
          <a:lstStyle/>
          <a:p>
            <a:fld id="{81C626AA-CD8D-4BE6-BE4E-CAF5FB7A8C6F}" type="datetimeFigureOut">
              <a:rPr lang="it-IT" smtClean="0"/>
              <a:pPr/>
              <a:t>02/02/2023</a:t>
            </a:fld>
            <a:endParaRPr lang="it-IT"/>
          </a:p>
        </p:txBody>
      </p:sp>
      <p:sp>
        <p:nvSpPr>
          <p:cNvPr id="6" name="Segnaposto piè di pagina 5">
            <a:extLst>
              <a:ext uri="{FF2B5EF4-FFF2-40B4-BE49-F238E27FC236}">
                <a16:creationId xmlns:a16="http://schemas.microsoft.com/office/drawing/2014/main" xmlns="" id="{5BEACF5F-5071-769E-0653-C378E0A7BDE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B312F942-F860-A3B7-55C9-D43B50055B53}"/>
              </a:ext>
            </a:extLst>
          </p:cNvPr>
          <p:cNvSpPr>
            <a:spLocks noGrp="1"/>
          </p:cNvSpPr>
          <p:nvPr>
            <p:ph type="sldNum" sz="quarter" idx="12"/>
          </p:nvPr>
        </p:nvSpPr>
        <p:spPr/>
        <p:txBody>
          <a:body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3194965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BAD88F1D-9905-B662-3948-6C3F90169E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1672EE09-FE55-5CB3-E62F-B055059CB0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5D0A2071-888E-FEE1-E36E-EE0C9325B9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C626AA-CD8D-4BE6-BE4E-CAF5FB7A8C6F}" type="datetimeFigureOut">
              <a:rPr lang="it-IT" smtClean="0"/>
              <a:pPr/>
              <a:t>02/02/2023</a:t>
            </a:fld>
            <a:endParaRPr lang="it-IT"/>
          </a:p>
        </p:txBody>
      </p:sp>
      <p:sp>
        <p:nvSpPr>
          <p:cNvPr id="5" name="Segnaposto piè di pagina 4">
            <a:extLst>
              <a:ext uri="{FF2B5EF4-FFF2-40B4-BE49-F238E27FC236}">
                <a16:creationId xmlns:a16="http://schemas.microsoft.com/office/drawing/2014/main" xmlns="" id="{F253AC94-8029-EAC8-20AA-5C2088DE87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xmlns="" id="{725DBA6F-4429-83C7-9BAA-B0C898BD28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53ADF-E1FC-4ADB-9441-3FC3A49AEDBB}" type="slidenum">
              <a:rPr lang="it-IT" smtClean="0"/>
              <a:pPr/>
              <a:t>‹N›</a:t>
            </a:fld>
            <a:endParaRPr lang="it-IT"/>
          </a:p>
        </p:txBody>
      </p:sp>
    </p:spTree>
    <p:extLst>
      <p:ext uri="{BB962C8B-B14F-4D97-AF65-F5344CB8AC3E}">
        <p14:creationId xmlns:p14="http://schemas.microsoft.com/office/powerpoint/2010/main" xmlns="" val="650333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DFC4666-E585-78CD-82B8-75B3559850E1}"/>
              </a:ext>
            </a:extLst>
          </p:cNvPr>
          <p:cNvSpPr>
            <a:spLocks noGrp="1"/>
          </p:cNvSpPr>
          <p:nvPr>
            <p:ph type="ctrTitle"/>
          </p:nvPr>
        </p:nvSpPr>
        <p:spPr>
          <a:xfrm>
            <a:off x="726511" y="162840"/>
            <a:ext cx="10847538" cy="501040"/>
          </a:xfrm>
        </p:spPr>
        <p:txBody>
          <a:bodyPr>
            <a:normAutofit fontScale="90000"/>
          </a:bodyPr>
          <a:lstStyle/>
          <a:p>
            <a:r>
              <a:rPr lang="it-IT" sz="3600" b="1" dirty="0">
                <a:latin typeface="Arial" panose="020B0604020202020204" pitchFamily="34" charset="0"/>
                <a:cs typeface="Arial" panose="020B0604020202020204" pitchFamily="34" charset="0"/>
              </a:rPr>
              <a:t>GLUCOSIO</a:t>
            </a:r>
          </a:p>
        </p:txBody>
      </p:sp>
      <p:sp>
        <p:nvSpPr>
          <p:cNvPr id="3" name="Sottotitolo 2">
            <a:extLst>
              <a:ext uri="{FF2B5EF4-FFF2-40B4-BE49-F238E27FC236}">
                <a16:creationId xmlns:a16="http://schemas.microsoft.com/office/drawing/2014/main" xmlns="" id="{8C380800-EF7B-1598-6F4E-F128654109B0}"/>
              </a:ext>
            </a:extLst>
          </p:cNvPr>
          <p:cNvSpPr>
            <a:spLocks noGrp="1"/>
          </p:cNvSpPr>
          <p:nvPr>
            <p:ph type="subTitle" idx="1"/>
          </p:nvPr>
        </p:nvSpPr>
        <p:spPr>
          <a:xfrm>
            <a:off x="576197" y="764088"/>
            <a:ext cx="11185743" cy="5774499"/>
          </a:xfrm>
        </p:spPr>
        <p:txBody>
          <a:bodyPr>
            <a:noAutofit/>
          </a:bodyPr>
          <a:lstStyle/>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è il monosaccaride molto diffuso in natura, in forma semplice oppure in molecole complesse costituite da molte unità concatenate ( come gli amidi, il glicogeno, la cellulosa)</a:t>
            </a:r>
          </a:p>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è il carboidrato più utilizzato dai tessuti dell’organismo </a:t>
            </a:r>
          </a:p>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è contenuto in una vasta gamma di alimenti, quali miele, frutta e vegetali </a:t>
            </a:r>
          </a:p>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 in soluzione, ruota a destra il piano della luce polarizzata: di qui il nome di "destrosio" </a:t>
            </a:r>
          </a:p>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ha un potere edulcorante pari a circa il 70-80% di quello del saccarosio</a:t>
            </a:r>
          </a:p>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si ottiene per idrolisi di molti carboidrati, fra cui il saccarosio, il maltosio, la cellulosa, l'amido e il glicogeno</a:t>
            </a:r>
          </a:p>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Industrialmente può essere ottenuto per via enzimatica da amido ottenuto come sottoprodotto del mais </a:t>
            </a:r>
          </a:p>
          <a:p>
            <a:pPr marL="342900" indent="-342900" algn="l">
              <a:buFont typeface="Arial" panose="020B0604020202020204" pitchFamily="34" charset="0"/>
              <a:buChar char="•"/>
            </a:pPr>
            <a:r>
              <a:rPr lang="it-IT" sz="2000" dirty="0">
                <a:latin typeface="Arial" panose="020B0604020202020204" pitchFamily="34" charset="0"/>
                <a:cs typeface="Arial" panose="020B0604020202020204" pitchFamily="34" charset="0"/>
              </a:rPr>
              <a:t> Ai fini di un adeguato stato di salute è necessario che nel sangue sia presente una quantità di glucosio pari a circa 90 – 100 mg/dl. Questa concentrazione è fondamentale perché il cervello può utilizzare solo glucosio come combustibile e non possiede depositi di glicogeno. Quando la glicemia scende sotto questi valori il cervello ha difficoltà a funzionare per cui entrano in gioco una serie di meccanismi biochimici che portano a mantenere stabili i valori di glucosio. Il cervello utilizza circa 100-150 g/die </a:t>
            </a:r>
            <a:r>
              <a:rPr lang="it-IT" sz="2000">
                <a:latin typeface="Arial" panose="020B0604020202020204" pitchFamily="34" charset="0"/>
                <a:cs typeface="Arial" panose="020B0604020202020204" pitchFamily="34" charset="0"/>
              </a:rPr>
              <a:t>di glucosio</a:t>
            </a:r>
            <a:endParaRPr lang="it-IT"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332128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11EEF460-7797-D52C-98D9-F73823502A6D}"/>
              </a:ext>
            </a:extLst>
          </p:cNvPr>
          <p:cNvSpPr>
            <a:spLocks noGrp="1"/>
          </p:cNvSpPr>
          <p:nvPr>
            <p:ph idx="1"/>
          </p:nvPr>
        </p:nvSpPr>
        <p:spPr>
          <a:xfrm>
            <a:off x="188843" y="288234"/>
            <a:ext cx="11728173" cy="6569765"/>
          </a:xfrm>
        </p:spPr>
        <p:txBody>
          <a:bodyPr>
            <a:normAutofit/>
          </a:bodyPr>
          <a:lstStyle/>
          <a:p>
            <a:pPr marL="0" indent="0" algn="just">
              <a:buNone/>
            </a:pPr>
            <a:r>
              <a:rPr lang="it-IT" sz="2800" dirty="0">
                <a:latin typeface="Arial" panose="020B0604020202020204" pitchFamily="34" charset="0"/>
                <a:cs typeface="Arial" panose="020B0604020202020204" pitchFamily="34" charset="0"/>
              </a:rPr>
              <a:t>L' insulina esplica la sua azione ipoglicemizzante facilitando la penetrazione del glucosio nelle cellule muscolari, favorendo la glicolisi mediante fosforilazione del glucosio in glucosio-6-fosfato, (prodotto iniziale della demolizione glicolitica), favorendo la sintesi dei grassi dagli zuccheri e la sintesi del colesterolo (ecco perché un'eccessiva somministrazione di insulina può portare danni aterosclerotici)</a:t>
            </a:r>
          </a:p>
          <a:p>
            <a:pPr marL="0" indent="0" algn="just">
              <a:buNone/>
            </a:pPr>
            <a:endParaRPr lang="it-IT" sz="2800" dirty="0" smtClean="0">
              <a:latin typeface="Arial" panose="020B0604020202020204" pitchFamily="34" charset="0"/>
              <a:cs typeface="Arial" panose="020B0604020202020204" pitchFamily="34" charset="0"/>
            </a:endParaRPr>
          </a:p>
          <a:p>
            <a:pPr marL="0" indent="0" algn="just">
              <a:buNone/>
            </a:pPr>
            <a:r>
              <a:rPr lang="it-IT" sz="2800" dirty="0" smtClean="0">
                <a:latin typeface="Arial" panose="020B0604020202020204" pitchFamily="34" charset="0"/>
                <a:cs typeface="Arial" panose="020B0604020202020204" pitchFamily="34" charset="0"/>
              </a:rPr>
              <a:t>E</a:t>
            </a:r>
            <a:r>
              <a:rPr lang="it-IT" sz="2800" dirty="0">
                <a:latin typeface="Arial" panose="020B0604020202020204" pitchFamily="34" charset="0"/>
                <a:cs typeface="Arial" panose="020B0604020202020204" pitchFamily="34" charset="0"/>
              </a:rPr>
              <a:t>' utile chiarire che tutti i glucidi animali o vegetali introdotti nell'organismo (ad esclusione di cellulosa, inulina e pochi altri) vengono trasformati in monosi a sei atomi di carbonio </a:t>
            </a:r>
            <a:r>
              <a:rPr lang="it-IT" sz="2800" dirty="0" smtClean="0">
                <a:latin typeface="Arial" panose="020B0604020202020204" pitchFamily="34" charset="0"/>
                <a:cs typeface="Arial" panose="020B0604020202020204" pitchFamily="34" charset="0"/>
              </a:rPr>
              <a:t>C6H12O6 </a:t>
            </a:r>
            <a:r>
              <a:rPr lang="it-IT" sz="2800" dirty="0">
                <a:latin typeface="Arial" panose="020B0604020202020204" pitchFamily="34" charset="0"/>
                <a:cs typeface="Arial" panose="020B0604020202020204" pitchFamily="34" charset="0"/>
              </a:rPr>
              <a:t>(glucosio, levulosio, galattosio, mannosio) e di tutti l'organismo si serve per sintetizzare glicogeno, che addirittura può formarsi dall'acido lattico mediante la risintesi del glucosio. Ma poiché il glicogeno dà per idrolisi solo glucosio sembra che anche gli altri zuccheri siano trasformati in glucosio prima di partecipare alla glicogenosintesi.</a:t>
            </a:r>
          </a:p>
          <a:p>
            <a:endParaRPr lang="it-IT" dirty="0"/>
          </a:p>
        </p:txBody>
      </p:sp>
    </p:spTree>
    <p:extLst>
      <p:ext uri="{BB962C8B-B14F-4D97-AF65-F5344CB8AC3E}">
        <p14:creationId xmlns:p14="http://schemas.microsoft.com/office/powerpoint/2010/main" xmlns="" val="3540162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74899A4D-613E-7A2E-189B-9DC7CE0CCE59}"/>
              </a:ext>
            </a:extLst>
          </p:cNvPr>
          <p:cNvSpPr>
            <a:spLocks noGrp="1"/>
          </p:cNvSpPr>
          <p:nvPr>
            <p:ph idx="1"/>
          </p:nvPr>
        </p:nvSpPr>
        <p:spPr>
          <a:xfrm>
            <a:off x="79513" y="0"/>
            <a:ext cx="12112487" cy="6857999"/>
          </a:xfrm>
        </p:spPr>
        <p:txBody>
          <a:bodyPr>
            <a:normAutofit fontScale="92500" lnSpcReduction="20000"/>
          </a:bodyPr>
          <a:lstStyle/>
          <a:p>
            <a:pPr marL="0" indent="0" algn="just">
              <a:buNone/>
            </a:pPr>
            <a:r>
              <a:rPr lang="it-IT" sz="2800" dirty="0">
                <a:latin typeface="Arial" panose="020B0604020202020204" pitchFamily="34" charset="0"/>
                <a:cs typeface="Arial" panose="020B0604020202020204" pitchFamily="34" charset="0"/>
              </a:rPr>
              <a:t>Il glucagone, antagonista fisiologico, e così l'adrenalina e l'ACTH (Adreno-Cortico-Tropic-Hormon) stimolano invece la gliconeogenesi epatica (sintesi di glucosio a partire dagli aminoacidi) e la glicogenolisi attivando un particolare enzima capace di trasformare l'ATP (Adenosin-Tri-Fosfato</a:t>
            </a:r>
            <a:r>
              <a:rPr lang="it-IT" sz="2800" dirty="0" smtClean="0">
                <a:latin typeface="Arial" panose="020B0604020202020204" pitchFamily="34" charset="0"/>
                <a:cs typeface="Arial" panose="020B0604020202020204" pitchFamily="34" charset="0"/>
              </a:rPr>
              <a:t>) in </a:t>
            </a:r>
            <a:r>
              <a:rPr lang="it-IT" sz="2800" dirty="0">
                <a:latin typeface="Arial" panose="020B0604020202020204" pitchFamily="34" charset="0"/>
                <a:cs typeface="Arial" panose="020B0604020202020204" pitchFamily="34" charset="0"/>
              </a:rPr>
              <a:t>AMP ciclico (Adenosin-Mono-Fosfato ciclico) a sua volta responsabile dell'attivazione della fosforilasi-b in fosforilasi-a che catalizza la scissione del glicogeno.</a:t>
            </a:r>
          </a:p>
          <a:p>
            <a:pPr marL="0" indent="0" algn="just">
              <a:buNone/>
            </a:pPr>
            <a:r>
              <a:rPr lang="it-IT" sz="2800" dirty="0">
                <a:latin typeface="Arial" panose="020B0604020202020204" pitchFamily="34" charset="0"/>
                <a:cs typeface="Arial" panose="020B0604020202020204" pitchFamily="34" charset="0"/>
              </a:rPr>
              <a:t>Stimolano le beta-cellule a secernere insulina, partendo da proinsulina, l'elevarsi della glicemia (glucosio), il glucagone, i corpi chetonici, l'acido gimnemico, elevati tassi di leucina e arginina, la gastrina, la secretina, le sulfaniluree, i beta-stimolanti adrenergici, gli alfa-bloccanti adrenergici. </a:t>
            </a:r>
            <a:endParaRPr lang="it-IT" sz="2800" dirty="0" smtClean="0">
              <a:latin typeface="Arial" panose="020B0604020202020204" pitchFamily="34" charset="0"/>
              <a:cs typeface="Arial" panose="020B0604020202020204" pitchFamily="34" charset="0"/>
            </a:endParaRPr>
          </a:p>
          <a:p>
            <a:pPr marL="0" indent="0" algn="just">
              <a:buNone/>
            </a:pPr>
            <a:r>
              <a:rPr lang="it-IT" sz="2800" dirty="0" smtClean="0">
                <a:latin typeface="Arial" panose="020B0604020202020204" pitchFamily="34" charset="0"/>
                <a:cs typeface="Arial" panose="020B0604020202020204" pitchFamily="34" charset="0"/>
              </a:rPr>
              <a:t>La </a:t>
            </a:r>
            <a:r>
              <a:rPr lang="it-IT" sz="2800" dirty="0">
                <a:latin typeface="Arial" panose="020B0604020202020204" pitchFamily="34" charset="0"/>
                <a:cs typeface="Arial" panose="020B0604020202020204" pitchFamily="34" charset="0"/>
              </a:rPr>
              <a:t>secrezione di insulina è invece inibita dagli alfa-stimolanti adrenergici noradrenalina, adrenalina), da zuccheri strani come il mannoeptulosio, dal diazossido.</a:t>
            </a:r>
          </a:p>
          <a:p>
            <a:pPr marL="0" indent="0" algn="just">
              <a:buNone/>
            </a:pPr>
            <a:r>
              <a:rPr lang="it-IT" sz="2800" dirty="0">
                <a:latin typeface="Arial" panose="020B0604020202020204" pitchFamily="34" charset="0"/>
                <a:cs typeface="Arial" panose="020B0604020202020204" pitchFamily="34" charset="0"/>
              </a:rPr>
              <a:t>In carenza di insulina, o in caso di diminuita sensibilità alla stessa, si manifesta uno stato di chetoacidosi legato all'accumulo di corpi chetonici derivanti dalla trasformazione dell'acetilcoenzima A. Questo infatti, non potendo essere completamente metabolizzato attraverso il ciclo dell'acido citrico (ciclo di Krebs) notevolmente rallentato nel diabete, viene indirizzato al fegato verso vie demolitive alternative con iperproduzione di colesterolo e di acido acetoacetico, successivamente trasformato in ac.  -idrossibutirrico e in acetone, il primo si accumula nel sangue provocando chetoacidosi, il secondo viene eliminato attraverso i polmoni e i reni.</a:t>
            </a:r>
          </a:p>
          <a:p>
            <a:endParaRPr lang="it-IT" dirty="0"/>
          </a:p>
        </p:txBody>
      </p:sp>
    </p:spTree>
    <p:extLst>
      <p:ext uri="{BB962C8B-B14F-4D97-AF65-F5344CB8AC3E}">
        <p14:creationId xmlns:p14="http://schemas.microsoft.com/office/powerpoint/2010/main" xmlns="" val="2927896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9D85868-1A4D-CF4E-2612-C57FF4069999}"/>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xmlns="" id="{4D91F406-7DAF-74A6-2595-25513DF30677}"/>
              </a:ext>
            </a:extLst>
          </p:cNvPr>
          <p:cNvSpPr>
            <a:spLocks noGrp="1"/>
          </p:cNvSpPr>
          <p:nvPr>
            <p:ph idx="1"/>
          </p:nvPr>
        </p:nvSpPr>
        <p:spPr/>
        <p:txBody>
          <a:bodyPr/>
          <a:lstStyle/>
          <a:p>
            <a:endParaRPr lang="it-IT"/>
          </a:p>
        </p:txBody>
      </p:sp>
    </p:spTree>
    <p:extLst>
      <p:ext uri="{BB962C8B-B14F-4D97-AF65-F5344CB8AC3E}">
        <p14:creationId xmlns:p14="http://schemas.microsoft.com/office/powerpoint/2010/main" xmlns="" val="2177065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145D617-7745-5B0E-5365-CE3129AE72E0}"/>
              </a:ext>
            </a:extLst>
          </p:cNvPr>
          <p:cNvSpPr>
            <a:spLocks noGrp="1"/>
          </p:cNvSpPr>
          <p:nvPr>
            <p:ph type="title"/>
          </p:nvPr>
        </p:nvSpPr>
        <p:spPr/>
        <p:txBody>
          <a:bodyPr/>
          <a:lstStyle/>
          <a:p>
            <a:pPr algn="ctr"/>
            <a:r>
              <a:rPr lang="it-IT" dirty="0">
                <a:latin typeface="Arial" panose="020B0604020202020204" pitchFamily="34" charset="0"/>
                <a:cs typeface="Arial" panose="020B0604020202020204" pitchFamily="34" charset="0"/>
              </a:rPr>
              <a:t>Come si fa</a:t>
            </a:r>
          </a:p>
        </p:txBody>
      </p:sp>
      <p:sp>
        <p:nvSpPr>
          <p:cNvPr id="3" name="Segnaposto contenuto 2">
            <a:extLst>
              <a:ext uri="{FF2B5EF4-FFF2-40B4-BE49-F238E27FC236}">
                <a16:creationId xmlns:a16="http://schemas.microsoft.com/office/drawing/2014/main" xmlns="" id="{8DD82FBA-FE71-A5CB-6EA7-78E46AC11AD2}"/>
              </a:ext>
            </a:extLst>
          </p:cNvPr>
          <p:cNvSpPr>
            <a:spLocks noGrp="1"/>
          </p:cNvSpPr>
          <p:nvPr>
            <p:ph idx="1"/>
          </p:nvPr>
        </p:nvSpPr>
        <p:spPr/>
        <p:txBody>
          <a:bodyPr>
            <a:normAutofit fontScale="92500"/>
          </a:bodyPr>
          <a:lstStyle/>
          <a:p>
            <a:pPr algn="just"/>
            <a:r>
              <a:rPr lang="it-IT" dirty="0">
                <a:latin typeface="Arial" panose="020B0604020202020204" pitchFamily="34" charset="0"/>
                <a:cs typeface="Arial" panose="020B0604020202020204" pitchFamily="34" charset="0"/>
              </a:rPr>
              <a:t>Si tratta di un semplice prelievo di sangue che deve essere eseguito a digiuno da almeno 12 ore, perché il glucosio viene influenzato in modo notevole dal cibo ingerito durante la giornata. </a:t>
            </a:r>
          </a:p>
          <a:p>
            <a:pPr algn="just"/>
            <a:endParaRPr lang="it-IT" dirty="0">
              <a:latin typeface="Arial" panose="020B0604020202020204" pitchFamily="34" charset="0"/>
              <a:cs typeface="Arial" panose="020B0604020202020204" pitchFamily="34" charset="0"/>
            </a:endParaRPr>
          </a:p>
          <a:p>
            <a:pPr algn="just"/>
            <a:r>
              <a:rPr lang="it-IT" dirty="0">
                <a:latin typeface="Arial" panose="020B0604020202020204" pitchFamily="34" charset="0"/>
                <a:cs typeface="Arial" panose="020B0604020202020204" pitchFamily="34" charset="0"/>
              </a:rPr>
              <a:t>I farmaci non influiscono sull’esito dell’esame, ma è sempre consigliabile informare il medico affinché possa valutare in modo globale il referto</a:t>
            </a:r>
          </a:p>
          <a:p>
            <a:pPr algn="just"/>
            <a:endParaRPr lang="it-IT" dirty="0"/>
          </a:p>
          <a:p>
            <a:pPr algn="just"/>
            <a:r>
              <a:rPr lang="it-IT" dirty="0">
                <a:latin typeface="Arial" panose="020B0604020202020204" pitchFamily="34" charset="0"/>
                <a:cs typeface="Arial" panose="020B0604020202020204" pitchFamily="34" charset="0"/>
              </a:rPr>
              <a:t>I risultati VALORI NORMALI Fino a 50 anni 60-115 mg/dl Dopo i 50 anni 60-130 mg/dl</a:t>
            </a:r>
          </a:p>
        </p:txBody>
      </p:sp>
    </p:spTree>
    <p:extLst>
      <p:ext uri="{BB962C8B-B14F-4D97-AF65-F5344CB8AC3E}">
        <p14:creationId xmlns:p14="http://schemas.microsoft.com/office/powerpoint/2010/main" xmlns="" val="3239032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E861E66D-812B-C44C-A176-438E90275A80}"/>
              </a:ext>
            </a:extLst>
          </p:cNvPr>
          <p:cNvSpPr>
            <a:spLocks noGrp="1"/>
          </p:cNvSpPr>
          <p:nvPr>
            <p:ph type="title"/>
          </p:nvPr>
        </p:nvSpPr>
        <p:spPr/>
        <p:txBody>
          <a:bodyPr>
            <a:normAutofit/>
          </a:bodyPr>
          <a:lstStyle/>
          <a:p>
            <a:pPr algn="ctr"/>
            <a:r>
              <a:rPr lang="it-IT" sz="3600" b="1" dirty="0">
                <a:latin typeface="Arial" panose="020B0604020202020204" pitchFamily="34" charset="0"/>
                <a:cs typeface="Arial" panose="020B0604020202020204" pitchFamily="34" charset="0"/>
              </a:rPr>
              <a:t>Cosa significa</a:t>
            </a:r>
          </a:p>
        </p:txBody>
      </p:sp>
      <p:sp>
        <p:nvSpPr>
          <p:cNvPr id="3" name="Segnaposto contenuto 2">
            <a:extLst>
              <a:ext uri="{FF2B5EF4-FFF2-40B4-BE49-F238E27FC236}">
                <a16:creationId xmlns:a16="http://schemas.microsoft.com/office/drawing/2014/main" xmlns="" id="{160E6CC6-E3ED-E0B8-AD72-965E8BDA10BE}"/>
              </a:ext>
            </a:extLst>
          </p:cNvPr>
          <p:cNvSpPr>
            <a:spLocks noGrp="1"/>
          </p:cNvSpPr>
          <p:nvPr>
            <p:ph idx="1"/>
          </p:nvPr>
        </p:nvSpPr>
        <p:spPr/>
        <p:txBody>
          <a:bodyPr>
            <a:noAutofit/>
          </a:bodyPr>
          <a:lstStyle/>
          <a:p>
            <a:pPr algn="just"/>
            <a:r>
              <a:rPr lang="it-IT" sz="2000" dirty="0">
                <a:latin typeface="Arial" panose="020B0604020202020204" pitchFamily="34" charset="0"/>
                <a:cs typeface="Arial" panose="020B0604020202020204" pitchFamily="34" charset="0"/>
              </a:rPr>
              <a:t>Se il valore del glucosio risulta più basso del normale, la cosiddetta ipoglicemia, le cause potrebbero essere legate ad uno “stile di vita” non del tutto corretto, riconducibile ad una cattiva alimentazione, a un digiuno eccessivamente prolungato, a iperattività muscolare o ad abuso di alcol. Tra le cause legate, invece, strettamente all’organismo e, quindi, a possibili malattie, vi possono essere il malassorbimento dei carboidrati, alcuni deficit enzimatici (la cosiddetta glicogenosi) e i tumori del pancreas, che produce insulina (un ormone che svolge un ruolo fondamentale nel metabolismo degli zuccheri e dei grassi) in eccesso. </a:t>
            </a:r>
          </a:p>
          <a:p>
            <a:pPr algn="just"/>
            <a:r>
              <a:rPr lang="it-IT" sz="2000" dirty="0">
                <a:latin typeface="Arial" panose="020B0604020202020204" pitchFamily="34" charset="0"/>
                <a:cs typeface="Arial" panose="020B0604020202020204" pitchFamily="34" charset="0"/>
              </a:rPr>
              <a:t> Se il valore del glucosio risulta più alto del normale, cosiddetta iperglicemia, la causa principale è il diabete (si è carenti di insulina). Esistono due tipi di diabete: - Diabete I, insulino-dipendente, in passato chiamato diabete “giovanile”, in cui si evidenzia una insufficienza di insulina che determina alti livelli di glicemia nel sangue. Per il trattamento di questo diabete occorre ricorrere a somministrazione farmacologica di insulina per evitare, a lungo andare, di andare incontro a complicanze quali malattie degli occhi, dei reni, delle vene e del cuore. - Diabete II, </a:t>
            </a:r>
            <a:r>
              <a:rPr lang="it-IT" sz="2000" dirty="0" err="1">
                <a:latin typeface="Arial" panose="020B0604020202020204" pitchFamily="34" charset="0"/>
                <a:cs typeface="Arial" panose="020B0604020202020204" pitchFamily="34" charset="0"/>
              </a:rPr>
              <a:t>insulino</a:t>
            </a:r>
            <a:r>
              <a:rPr lang="it-IT" sz="2000" dirty="0">
                <a:latin typeface="Arial" panose="020B0604020202020204" pitchFamily="34" charset="0"/>
                <a:cs typeface="Arial" panose="020B0604020202020204" pitchFamily="34" charset="0"/>
              </a:rPr>
              <a:t>-indipendente, in passato chiamato diabete “senile”, caratterizzato da livelli di glicemia non eccessivamente elevati, in cui, però, la produzione di insulina è difettosa, anche se non carente. Questo tipo di diabete si riscontra soprattutto nelle persone in sovrappeso o durante la vecchiaia</a:t>
            </a:r>
          </a:p>
        </p:txBody>
      </p:sp>
    </p:spTree>
    <p:extLst>
      <p:ext uri="{BB962C8B-B14F-4D97-AF65-F5344CB8AC3E}">
        <p14:creationId xmlns:p14="http://schemas.microsoft.com/office/powerpoint/2010/main" xmlns="" val="712736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75F3899-7077-2547-64C9-989C0F86BF5A}"/>
              </a:ext>
            </a:extLst>
          </p:cNvPr>
          <p:cNvSpPr>
            <a:spLocks noGrp="1"/>
          </p:cNvSpPr>
          <p:nvPr>
            <p:ph type="title"/>
          </p:nvPr>
        </p:nvSpPr>
        <p:spPr>
          <a:xfrm>
            <a:off x="838200" y="365125"/>
            <a:ext cx="10515600" cy="956779"/>
          </a:xfrm>
        </p:spPr>
        <p:txBody>
          <a:bodyPr/>
          <a:lstStyle/>
          <a:p>
            <a:pPr algn="ctr"/>
            <a:r>
              <a:rPr lang="it-IT" b="1" i="0" dirty="0">
                <a:solidFill>
                  <a:srgbClr val="000000"/>
                </a:solidFill>
                <a:effectLst/>
                <a:latin typeface="Arial" panose="020B0604020202020204" pitchFamily="34" charset="0"/>
                <a:cs typeface="Arial" panose="020B0604020202020204" pitchFamily="34" charset="0"/>
              </a:rPr>
              <a:t>Il diabete mellito </a:t>
            </a:r>
            <a:endParaRPr lang="it-IT"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a16="http://schemas.microsoft.com/office/drawing/2014/main" xmlns="" id="{8F887075-1C79-D727-8C2D-5C2B7ACEEE9A}"/>
              </a:ext>
            </a:extLst>
          </p:cNvPr>
          <p:cNvSpPr>
            <a:spLocks noGrp="1"/>
          </p:cNvSpPr>
          <p:nvPr>
            <p:ph idx="1"/>
          </p:nvPr>
        </p:nvSpPr>
        <p:spPr/>
        <p:txBody>
          <a:bodyPr>
            <a:normAutofit lnSpcReduction="10000"/>
          </a:bodyPr>
          <a:lstStyle/>
          <a:p>
            <a:pPr marL="0" indent="0" algn="just">
              <a:buNone/>
            </a:pPr>
            <a:r>
              <a:rPr lang="it-IT" b="0" i="0" dirty="0">
                <a:solidFill>
                  <a:srgbClr val="000000"/>
                </a:solidFill>
                <a:effectLst/>
                <a:latin typeface="Arial" panose="020B0604020202020204" pitchFamily="34" charset="0"/>
                <a:cs typeface="Arial" panose="020B0604020202020204" pitchFamily="34" charset="0"/>
              </a:rPr>
              <a:t>Il diabete mellito è una malattia cronica caratterizzata da iperglicemia, cioè da un aumento degli zuccheri (glucosio) presenti nel sangue, causata da una ridotta secrezione di insulina da parte del pancreas o dalla combinazione di ridotta secrezione di insulina e di resistenza dei tessuti periferici all'insulina.</a:t>
            </a:r>
          </a:p>
          <a:p>
            <a:pPr marL="0" indent="0" algn="just">
              <a:buNone/>
            </a:pPr>
            <a:endParaRPr lang="it-IT" b="0" i="0" dirty="0">
              <a:solidFill>
                <a:srgbClr val="000000"/>
              </a:solidFill>
              <a:effectLst/>
              <a:latin typeface="Arial" panose="020B0604020202020204" pitchFamily="34" charset="0"/>
              <a:cs typeface="Arial" panose="020B0604020202020204" pitchFamily="34" charset="0"/>
            </a:endParaRPr>
          </a:p>
          <a:p>
            <a:pPr marL="0" indent="0" algn="just">
              <a:buNone/>
            </a:pPr>
            <a:r>
              <a:rPr lang="it-IT" b="0" i="0" dirty="0">
                <a:solidFill>
                  <a:srgbClr val="000000"/>
                </a:solidFill>
                <a:effectLst/>
                <a:latin typeface="Arial" panose="020B0604020202020204" pitchFamily="34" charset="0"/>
                <a:cs typeface="Arial" panose="020B0604020202020204" pitchFamily="34" charset="0"/>
              </a:rPr>
              <a:t>Il glucosio è normalmente presente nel sangue e rappresenta la nostra principale forma di energia per i muscoli ed altri organi. Per il cervello è addirittura l'unica fonte di energia. Le altre fonti energetiche sono le proteine e i grassi.</a:t>
            </a:r>
          </a:p>
        </p:txBody>
      </p:sp>
    </p:spTree>
    <p:extLst>
      <p:ext uri="{BB962C8B-B14F-4D97-AF65-F5344CB8AC3E}">
        <p14:creationId xmlns:p14="http://schemas.microsoft.com/office/powerpoint/2010/main" xmlns="" val="340876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0B88D356-5255-F691-9049-9FB279995E1D}"/>
              </a:ext>
            </a:extLst>
          </p:cNvPr>
          <p:cNvSpPr>
            <a:spLocks noGrp="1"/>
          </p:cNvSpPr>
          <p:nvPr>
            <p:ph idx="1"/>
          </p:nvPr>
        </p:nvSpPr>
        <p:spPr>
          <a:xfrm>
            <a:off x="0" y="0"/>
            <a:ext cx="12192000" cy="6858000"/>
          </a:xfrm>
        </p:spPr>
        <p:txBody>
          <a:bodyPr>
            <a:normAutofit/>
          </a:bodyPr>
          <a:lstStyle/>
          <a:p>
            <a:pPr marL="0" indent="0" algn="just">
              <a:buNone/>
            </a:pPr>
            <a:r>
              <a:rPr lang="it-IT" b="0" i="0" dirty="0">
                <a:solidFill>
                  <a:srgbClr val="000000"/>
                </a:solidFill>
                <a:effectLst/>
                <a:latin typeface="Arial" panose="020B0604020202020204" pitchFamily="34" charset="0"/>
                <a:cs typeface="Arial" panose="020B0604020202020204" pitchFamily="34" charset="0"/>
              </a:rPr>
              <a:t>l glucosio è fornito dall'alimentazione al momento dei pasti. L'utilizzazione di questo "carburante" è possibile solo in presenza di Insulina.</a:t>
            </a:r>
          </a:p>
          <a:p>
            <a:pPr marL="0" indent="0" algn="just">
              <a:buNone/>
            </a:pPr>
            <a:r>
              <a:rPr lang="it-IT" b="0" i="0" dirty="0">
                <a:solidFill>
                  <a:srgbClr val="000000"/>
                </a:solidFill>
                <a:effectLst/>
                <a:latin typeface="Arial" panose="020B0604020202020204" pitchFamily="34" charset="0"/>
                <a:cs typeface="Arial" panose="020B0604020202020204" pitchFamily="34" charset="0"/>
              </a:rPr>
              <a:t>L'Insulina è un ormone prodotto dal pancreas, esattamente dalle cellule beta delle isole di Langerhans.</a:t>
            </a:r>
          </a:p>
          <a:p>
            <a:pPr marL="0" indent="0" algn="just">
              <a:buNone/>
            </a:pPr>
            <a:r>
              <a:rPr lang="it-IT" b="0" i="0" dirty="0">
                <a:solidFill>
                  <a:srgbClr val="000000"/>
                </a:solidFill>
                <a:effectLst/>
                <a:latin typeface="Arial" panose="020B0604020202020204" pitchFamily="34" charset="0"/>
                <a:cs typeface="Arial" panose="020B0604020202020204" pitchFamily="34" charset="0"/>
              </a:rPr>
              <a:t>L'insulina ha molte funzioni, una di queste è quella di trasportare i carboidrati ai tessuti. L'insulina quindi promuove il trasporto del glucosio all'interno delle cellule dove questo viene utilizzato od immagazzinato. Ad esempio, l'insulina trasporta all'interno delle cellule muscolari il glucosio, che viene utilizzato durante l'esercizio fisico intenso.</a:t>
            </a:r>
          </a:p>
          <a:p>
            <a:pPr marL="0" indent="0" algn="just">
              <a:buNone/>
            </a:pPr>
            <a:r>
              <a:rPr lang="it-IT" b="0" i="0" dirty="0">
                <a:solidFill>
                  <a:srgbClr val="000000"/>
                </a:solidFill>
                <a:effectLst/>
                <a:latin typeface="Arial" panose="020B0604020202020204" pitchFamily="34" charset="0"/>
                <a:cs typeface="Arial" panose="020B0604020202020204" pitchFamily="34" charset="0"/>
              </a:rPr>
              <a:t>L'insulina non agisce solo sul metabolismo dei glucidi ma agisce anche sul metabolismo delle protene e dei grassi. </a:t>
            </a:r>
          </a:p>
          <a:p>
            <a:pPr marL="0" indent="0" algn="just">
              <a:buNone/>
            </a:pPr>
            <a:r>
              <a:rPr lang="it-IT" b="0" i="0" dirty="0">
                <a:solidFill>
                  <a:srgbClr val="000000"/>
                </a:solidFill>
                <a:effectLst/>
                <a:latin typeface="Arial" panose="020B0604020202020204" pitchFamily="34" charset="0"/>
                <a:cs typeface="Arial" panose="020B0604020202020204" pitchFamily="34" charset="0"/>
              </a:rPr>
              <a:t>Durante i pasti il glucosio assorbito e riversato nella circolazione sanguigna provoca un rialzo della glicemia, il pancreas secerne una quantità di insulina sufficiente a determinare una rapida assunzione, immagazzinamento o utilizzazione del glucosio da parte di quasi tutti i tessuti dell'organismo, ma specialmente del fegato, dei muscoli e del tessuto adiposo.</a:t>
            </a:r>
          </a:p>
          <a:p>
            <a:pPr marL="0" indent="0" algn="just">
              <a:buNone/>
            </a:pPr>
            <a:endParaRPr lang="it-IT" b="0" i="0" dirty="0">
              <a:solidFill>
                <a:srgbClr val="000000"/>
              </a:solidFill>
              <a:effectLst/>
              <a:latin typeface="Arial" panose="020B0604020202020204" pitchFamily="34" charset="0"/>
              <a:cs typeface="Arial" panose="020B0604020202020204" pitchFamily="34" charset="0"/>
            </a:endParaRPr>
          </a:p>
          <a:p>
            <a:pPr marL="0" indent="0" algn="just">
              <a:buNone/>
            </a:pPr>
            <a:endParaRPr lang="it-IT" b="0" i="0" dirty="0">
              <a:solidFill>
                <a:srgbClr val="000000"/>
              </a:solidFill>
              <a:effectLst/>
              <a:latin typeface="Arial" panose="020B0604020202020204" pitchFamily="34" charset="0"/>
              <a:cs typeface="Arial" panose="020B0604020202020204" pitchFamily="34" charset="0"/>
            </a:endParaRPr>
          </a:p>
          <a:p>
            <a:pPr marL="0" indent="0">
              <a:buNone/>
            </a:pPr>
            <a:endParaRPr lang="it-IT" b="0" i="0" dirty="0">
              <a:solidFill>
                <a:srgbClr val="000000"/>
              </a:solidFill>
              <a:effectLst/>
              <a:latin typeface="ff1"/>
            </a:endParaRPr>
          </a:p>
          <a:p>
            <a:pPr marL="0" indent="0">
              <a:buNone/>
            </a:pPr>
            <a:endParaRPr lang="it-IT" b="0" i="0" dirty="0">
              <a:solidFill>
                <a:srgbClr val="000000"/>
              </a:solidFill>
              <a:effectLst/>
              <a:latin typeface="ff1"/>
            </a:endParaRPr>
          </a:p>
          <a:p>
            <a:pPr marL="0" indent="0">
              <a:buNone/>
            </a:pPr>
            <a:endParaRPr lang="it-IT" dirty="0"/>
          </a:p>
        </p:txBody>
      </p:sp>
    </p:spTree>
    <p:extLst>
      <p:ext uri="{BB962C8B-B14F-4D97-AF65-F5344CB8AC3E}">
        <p14:creationId xmlns:p14="http://schemas.microsoft.com/office/powerpoint/2010/main" xmlns="" val="973332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731DCD56-35C0-B1A6-58EB-D197AC081A42}"/>
              </a:ext>
            </a:extLst>
          </p:cNvPr>
          <p:cNvSpPr>
            <a:spLocks noGrp="1"/>
          </p:cNvSpPr>
          <p:nvPr>
            <p:ph type="title"/>
          </p:nvPr>
        </p:nvSpPr>
        <p:spPr>
          <a:xfrm>
            <a:off x="838200" y="365126"/>
            <a:ext cx="10515600" cy="877266"/>
          </a:xfrm>
        </p:spPr>
        <p:txBody>
          <a:bodyPr>
            <a:normAutofit fontScale="90000"/>
          </a:bodyPr>
          <a:lstStyle/>
          <a:p>
            <a:pPr algn="ctr"/>
            <a:r>
              <a:rPr lang="it-IT" sz="3600" b="1" i="0" dirty="0">
                <a:solidFill>
                  <a:srgbClr val="000000"/>
                </a:solidFill>
                <a:effectLst/>
                <a:latin typeface="Arial" panose="020B0604020202020204" pitchFamily="34" charset="0"/>
                <a:cs typeface="Arial" panose="020B0604020202020204" pitchFamily="34" charset="0"/>
              </a:rPr>
              <a:t>La glicemia viene quindi riportata a valori normali( 80-100 mg/dl).</a:t>
            </a:r>
            <a:endParaRPr lang="it-IT" sz="36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a16="http://schemas.microsoft.com/office/drawing/2014/main" xmlns="" id="{E6558C7D-E422-027D-685F-21C20E1F6BDE}"/>
              </a:ext>
            </a:extLst>
          </p:cNvPr>
          <p:cNvSpPr>
            <a:spLocks noGrp="1"/>
          </p:cNvSpPr>
          <p:nvPr>
            <p:ph idx="1"/>
          </p:nvPr>
        </p:nvSpPr>
        <p:spPr>
          <a:xfrm>
            <a:off x="838200" y="1690688"/>
            <a:ext cx="10515600" cy="4486275"/>
          </a:xfrm>
        </p:spPr>
        <p:txBody>
          <a:bodyPr>
            <a:normAutofit lnSpcReduction="10000"/>
          </a:bodyPr>
          <a:lstStyle/>
          <a:p>
            <a:pPr marL="0" indent="0" algn="l">
              <a:buNone/>
            </a:pPr>
            <a:r>
              <a:rPr lang="it-IT" b="0" i="0" dirty="0" err="1">
                <a:solidFill>
                  <a:srgbClr val="000000"/>
                </a:solidFill>
                <a:effectLst/>
                <a:latin typeface="Arial" panose="020B0604020202020204" pitchFamily="34" charset="0"/>
                <a:cs typeface="Arial" panose="020B0604020202020204" pitchFamily="34" charset="0"/>
              </a:rPr>
              <a:t>ll</a:t>
            </a:r>
            <a:r>
              <a:rPr lang="it-IT" b="0" i="0" dirty="0">
                <a:solidFill>
                  <a:srgbClr val="000000"/>
                </a:solidFill>
                <a:effectLst/>
                <a:latin typeface="Arial" panose="020B0604020202020204" pitchFamily="34" charset="0"/>
                <a:cs typeface="Arial" panose="020B0604020202020204" pitchFamily="34" charset="0"/>
              </a:rPr>
              <a:t> fegato immagazzina circa il 60% del glucosio presente nel pasto per reimmetterlo nel sangue in condizioni di bisogno: digiuno, attività fisica intensa, situazioni di stress.</a:t>
            </a:r>
          </a:p>
          <a:p>
            <a:pPr marL="0" indent="0" algn="l">
              <a:buNone/>
            </a:pPr>
            <a:r>
              <a:rPr lang="it-IT" b="0" i="0" dirty="0">
                <a:solidFill>
                  <a:srgbClr val="000000"/>
                </a:solidFill>
                <a:effectLst/>
                <a:latin typeface="Arial" panose="020B0604020202020204" pitchFamily="34" charset="0"/>
                <a:cs typeface="Arial" panose="020B0604020202020204" pitchFamily="34" charset="0"/>
              </a:rPr>
              <a:t>Nel diabete questo non avviene. La glicemia sale, una parte dello zucchero in eccesso viene eliminato dal rene con le urine, si ha cioè glicosuria.</a:t>
            </a:r>
          </a:p>
          <a:p>
            <a:pPr marL="0" indent="0" algn="l">
              <a:buNone/>
            </a:pPr>
            <a:r>
              <a:rPr lang="it-IT" b="0" i="0" dirty="0">
                <a:solidFill>
                  <a:srgbClr val="000000"/>
                </a:solidFill>
                <a:effectLst/>
                <a:latin typeface="Arial" panose="020B0604020202020204" pitchFamily="34" charset="0"/>
                <a:cs typeface="Arial" panose="020B0604020202020204" pitchFamily="34" charset="0"/>
              </a:rPr>
              <a:t>La glicemia però non si alza solo dopo i pasti, ma anche durante il giorno perché viene prodotto glucosio dal fegato. Nel diabete perciò si ha un rialzo della glicemia postprandiale ma anche della glicemia a digiuno.</a:t>
            </a:r>
          </a:p>
          <a:p>
            <a:pPr marL="0" indent="0" algn="l">
              <a:buNone/>
            </a:pPr>
            <a:r>
              <a:rPr lang="it-IT" b="0" i="0" dirty="0">
                <a:solidFill>
                  <a:srgbClr val="000000"/>
                </a:solidFill>
                <a:effectLst/>
                <a:latin typeface="Arial" panose="020B0604020202020204" pitchFamily="34" charset="0"/>
                <a:cs typeface="Arial" panose="020B0604020202020204" pitchFamily="34" charset="0"/>
              </a:rPr>
              <a:t>L'iperglicemia può provocare danni praticamente a tutti i tessuti.</a:t>
            </a:r>
          </a:p>
          <a:p>
            <a:pPr marL="0" indent="0">
              <a:buNone/>
            </a:pPr>
            <a:endParaRPr lang="it-IT" dirty="0"/>
          </a:p>
        </p:txBody>
      </p:sp>
    </p:spTree>
    <p:extLst>
      <p:ext uri="{BB962C8B-B14F-4D97-AF65-F5344CB8AC3E}">
        <p14:creationId xmlns:p14="http://schemas.microsoft.com/office/powerpoint/2010/main" xmlns="" val="3259596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519068E1-0EEB-677A-FD8F-E144A3AE9EE4}"/>
              </a:ext>
            </a:extLst>
          </p:cNvPr>
          <p:cNvSpPr>
            <a:spLocks noGrp="1"/>
          </p:cNvSpPr>
          <p:nvPr>
            <p:ph type="title"/>
          </p:nvPr>
        </p:nvSpPr>
        <p:spPr>
          <a:xfrm>
            <a:off x="838200" y="0"/>
            <a:ext cx="10515600" cy="725558"/>
          </a:xfrm>
        </p:spPr>
        <p:txBody>
          <a:bodyPr>
            <a:normAutofit/>
          </a:bodyPr>
          <a:lstStyle/>
          <a:p>
            <a:pPr algn="ctr"/>
            <a:r>
              <a:rPr lang="it-IT" sz="3200" b="1" i="0" dirty="0">
                <a:solidFill>
                  <a:srgbClr val="000000"/>
                </a:solidFill>
                <a:effectLst/>
                <a:latin typeface="Arial" panose="020B0604020202020204" pitchFamily="34" charset="0"/>
                <a:cs typeface="Arial" panose="020B0604020202020204" pitchFamily="34" charset="0"/>
              </a:rPr>
              <a:t>TIPI DI DIABETE</a:t>
            </a:r>
            <a:endParaRPr lang="it-IT" sz="32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a16="http://schemas.microsoft.com/office/drawing/2014/main" xmlns="" id="{138ED350-B442-9F40-262C-174B11743B71}"/>
              </a:ext>
            </a:extLst>
          </p:cNvPr>
          <p:cNvSpPr>
            <a:spLocks noGrp="1"/>
          </p:cNvSpPr>
          <p:nvPr>
            <p:ph idx="1"/>
          </p:nvPr>
        </p:nvSpPr>
        <p:spPr>
          <a:xfrm>
            <a:off x="838200" y="725558"/>
            <a:ext cx="10515600" cy="6132442"/>
          </a:xfrm>
        </p:spPr>
        <p:txBody>
          <a:bodyPr>
            <a:normAutofit fontScale="70000" lnSpcReduction="20000"/>
          </a:bodyPr>
          <a:lstStyle/>
          <a:p>
            <a:pPr marL="0" indent="0" algn="ctr">
              <a:buNone/>
            </a:pPr>
            <a:endParaRPr lang="it-IT" sz="3200" b="0" i="0" dirty="0">
              <a:solidFill>
                <a:srgbClr val="000000"/>
              </a:solidFill>
              <a:effectLst/>
              <a:latin typeface="Arial" panose="020B0604020202020204" pitchFamily="34" charset="0"/>
              <a:cs typeface="Arial" panose="020B0604020202020204" pitchFamily="34" charset="0"/>
            </a:endParaRPr>
          </a:p>
          <a:p>
            <a:pPr marL="0" indent="0" algn="ctr">
              <a:buNone/>
            </a:pPr>
            <a:r>
              <a:rPr lang="it-IT" sz="3200" b="0" i="0" dirty="0">
                <a:solidFill>
                  <a:srgbClr val="000000"/>
                </a:solidFill>
                <a:effectLst/>
                <a:latin typeface="Arial" panose="020B0604020202020204" pitchFamily="34" charset="0"/>
                <a:cs typeface="Arial" panose="020B0604020202020204" pitchFamily="34" charset="0"/>
              </a:rPr>
              <a:t>Esistono principalmente due principali forme di Diabete:</a:t>
            </a:r>
          </a:p>
          <a:p>
            <a:pPr marL="514350" indent="-514350">
              <a:buFont typeface="+mj-lt"/>
              <a:buAutoNum type="arabicPeriod"/>
            </a:pPr>
            <a:r>
              <a:rPr lang="it-IT" b="0" i="0" dirty="0">
                <a:solidFill>
                  <a:srgbClr val="000000"/>
                </a:solidFill>
                <a:effectLst/>
                <a:latin typeface="Arial" panose="020B0604020202020204" pitchFamily="34" charset="0"/>
                <a:cs typeface="Arial" panose="020B0604020202020204" pitchFamily="34" charset="0"/>
              </a:rPr>
              <a:t>il diabete di tipo 1 che colpisce una popolazione giovane, che necessita di insulina in quanto il pancreas non ne produce; </a:t>
            </a:r>
            <a:r>
              <a:rPr lang="it-IT" dirty="0">
                <a:solidFill>
                  <a:srgbClr val="000000"/>
                </a:solidFill>
                <a:latin typeface="Arial" panose="020B0604020202020204" pitchFamily="34" charset="0"/>
                <a:cs typeface="Arial" panose="020B0604020202020204" pitchFamily="34" charset="0"/>
              </a:rPr>
              <a:t>è</a:t>
            </a:r>
            <a:r>
              <a:rPr lang="it-IT" b="0" i="0" dirty="0">
                <a:solidFill>
                  <a:srgbClr val="000000"/>
                </a:solidFill>
                <a:effectLst/>
                <a:latin typeface="Arial" panose="020B0604020202020204" pitchFamily="34" charset="0"/>
                <a:cs typeface="Arial" panose="020B0604020202020204" pitchFamily="34" charset="0"/>
              </a:rPr>
              <a:t> causato da distruzione delle cellule </a:t>
            </a:r>
            <a:r>
              <a:rPr lang="it-IT" b="0" i="0" dirty="0">
                <a:solidFill>
                  <a:srgbClr val="000000"/>
                </a:solidFill>
                <a:effectLst/>
                <a:latin typeface="Bierstadt" panose="020B0004020202020204" pitchFamily="34" charset="0"/>
                <a:cs typeface="Arial" panose="020B0604020202020204" pitchFamily="34" charset="0"/>
              </a:rPr>
              <a:t>ß</a:t>
            </a:r>
            <a:r>
              <a:rPr lang="it-IT" dirty="0">
                <a:solidFill>
                  <a:srgbClr val="000000"/>
                </a:solidFill>
                <a:latin typeface="Bierstadt" panose="020B0604020202020204" pitchFamily="34" charset="0"/>
                <a:cs typeface="Arial" panose="020B0604020202020204" pitchFamily="34" charset="0"/>
              </a:rPr>
              <a:t>, su base autoimmune ed è caratterizzato da una carenza insulinica assoluta</a:t>
            </a:r>
            <a:endParaRPr lang="it-IT" b="0" i="0" dirty="0">
              <a:solidFill>
                <a:srgbClr val="000000"/>
              </a:solidFill>
              <a:effectLst/>
              <a:latin typeface="Arial" panose="020B0604020202020204" pitchFamily="34" charset="0"/>
              <a:cs typeface="Arial" panose="020B0604020202020204" pitchFamily="34" charset="0"/>
            </a:endParaRPr>
          </a:p>
          <a:p>
            <a:pPr marL="514350" indent="-514350">
              <a:buFont typeface="+mj-lt"/>
              <a:buAutoNum type="arabicPeriod"/>
            </a:pPr>
            <a:endParaRPr lang="it-IT" dirty="0">
              <a:solidFill>
                <a:srgbClr val="000000"/>
              </a:solidFill>
              <a:latin typeface="Arial" panose="020B0604020202020204" pitchFamily="34" charset="0"/>
              <a:cs typeface="Arial" panose="020B0604020202020204" pitchFamily="34" charset="0"/>
            </a:endParaRPr>
          </a:p>
          <a:p>
            <a:pPr marL="514350" indent="-514350">
              <a:buFont typeface="+mj-lt"/>
              <a:buAutoNum type="arabicPeriod"/>
            </a:pPr>
            <a:r>
              <a:rPr lang="it-IT" b="0" i="0" dirty="0">
                <a:solidFill>
                  <a:srgbClr val="000000"/>
                </a:solidFill>
                <a:effectLst/>
                <a:latin typeface="Arial" panose="020B0604020202020204" pitchFamily="34" charset="0"/>
                <a:cs typeface="Arial" panose="020B0604020202020204" pitchFamily="34" charset="0"/>
              </a:rPr>
              <a:t>il diabete di tipo 2 che colpisce una popolazione prevalentemente anziana, caratterizzata (spesso ma non sempre) da un eccesso di peso, trattata con antidiabetici orali e dieta, in alcuni casi è necessario un trattamento insulinico.</a:t>
            </a:r>
          </a:p>
          <a:p>
            <a:pPr marL="514350" indent="-514350">
              <a:buFont typeface="+mj-lt"/>
              <a:buAutoNum type="arabicPeriod"/>
            </a:pPr>
            <a:r>
              <a:rPr lang="it-IT" dirty="0">
                <a:solidFill>
                  <a:srgbClr val="000000"/>
                </a:solidFill>
                <a:latin typeface="Arial" panose="020B0604020202020204" pitchFamily="34" charset="0"/>
                <a:cs typeface="Arial" panose="020B0604020202020204" pitchFamily="34" charset="0"/>
              </a:rPr>
              <a:t>E’ causato da un deficit parziale di secrezione insulinica, che in genere     progredisce nel tempo ma non porta mai a una carenza assoluta di ormone, e che si instaura spesso su una condizione, più o meno severa, di </a:t>
            </a:r>
            <a:r>
              <a:rPr lang="it-IT" dirty="0" err="1">
                <a:solidFill>
                  <a:srgbClr val="000000"/>
                </a:solidFill>
                <a:latin typeface="Arial" panose="020B0604020202020204" pitchFamily="34" charset="0"/>
                <a:cs typeface="Arial" panose="020B0604020202020204" pitchFamily="34" charset="0"/>
              </a:rPr>
              <a:t>insulino</a:t>
            </a:r>
            <a:r>
              <a:rPr lang="it-IT" dirty="0">
                <a:solidFill>
                  <a:srgbClr val="000000"/>
                </a:solidFill>
                <a:latin typeface="Arial" panose="020B0604020202020204" pitchFamily="34" charset="0"/>
                <a:cs typeface="Arial" panose="020B0604020202020204" pitchFamily="34" charset="0"/>
              </a:rPr>
              <a:t>-resistenza su base multifattoriale</a:t>
            </a:r>
          </a:p>
          <a:p>
            <a:pPr marL="514350" indent="-514350">
              <a:buFont typeface="+mj-lt"/>
              <a:buAutoNum type="arabicPeriod"/>
            </a:pPr>
            <a:r>
              <a:rPr lang="it-IT" dirty="0">
                <a:solidFill>
                  <a:srgbClr val="000000"/>
                </a:solidFill>
                <a:latin typeface="Arial" panose="020B0604020202020204" pitchFamily="34" charset="0"/>
                <a:cs typeface="Arial" panose="020B0604020202020204" pitchFamily="34" charset="0"/>
              </a:rPr>
              <a:t>Diabete gestazionale, forma di diabete diagnosticato in gravidanza, che deve essere distinta dal diabete manifesto. Il diabete gestazionale è causato da difetti funzionali analoghi a quelli del diabete tipo 2; viene diagnosticato per la prima volta in gravidanza (tra il secondo e terzo mese) e in genere regredisce dopo il parto per poi ripresentarsi, spesso a distanza, con le caratteristiche del diabete tipo 2.</a:t>
            </a:r>
          </a:p>
          <a:p>
            <a:pPr marL="514350" indent="-514350">
              <a:buFont typeface="+mj-lt"/>
              <a:buAutoNum type="arabicPeriod"/>
            </a:pPr>
            <a:r>
              <a:rPr lang="it-IT" dirty="0">
                <a:solidFill>
                  <a:srgbClr val="000000"/>
                </a:solidFill>
                <a:latin typeface="Arial" panose="020B0604020202020204" pitchFamily="34" charset="0"/>
                <a:cs typeface="Arial" panose="020B0604020202020204" pitchFamily="34" charset="0"/>
              </a:rPr>
              <a:t>Altri tipi di diabete, possono essere dovuti a : difetti genetici delle cellule</a:t>
            </a:r>
            <a:r>
              <a:rPr lang="it-IT" b="0" i="0" dirty="0">
                <a:solidFill>
                  <a:srgbClr val="000000"/>
                </a:solidFill>
                <a:effectLst/>
                <a:latin typeface="Arial" panose="020B0604020202020204" pitchFamily="34" charset="0"/>
                <a:cs typeface="Arial" panose="020B0604020202020204" pitchFamily="34" charset="0"/>
              </a:rPr>
              <a:t> </a:t>
            </a:r>
            <a:r>
              <a:rPr lang="it-IT" b="0" i="0" dirty="0">
                <a:solidFill>
                  <a:srgbClr val="000000"/>
                </a:solidFill>
                <a:effectLst/>
                <a:latin typeface="Bierstadt" panose="020B0004020202020204" pitchFamily="34" charset="0"/>
                <a:cs typeface="Arial" panose="020B0604020202020204" pitchFamily="34" charset="0"/>
              </a:rPr>
              <a:t>ß del </a:t>
            </a:r>
            <a:r>
              <a:rPr lang="it-IT" b="0" i="0" dirty="0" smtClean="0">
                <a:solidFill>
                  <a:srgbClr val="000000"/>
                </a:solidFill>
                <a:effectLst/>
                <a:latin typeface="Bierstadt" panose="020B0004020202020204" pitchFamily="34" charset="0"/>
                <a:cs typeface="Arial" panose="020B0604020202020204" pitchFamily="34" charset="0"/>
              </a:rPr>
              <a:t>pancreas.</a:t>
            </a:r>
            <a:endParaRPr lang="it-IT" dirty="0">
              <a:solidFill>
                <a:srgbClr val="000000"/>
              </a:solidFill>
              <a:latin typeface="Arial" panose="020B0604020202020204" pitchFamily="34" charset="0"/>
              <a:cs typeface="Arial" panose="020B0604020202020204" pitchFamily="34" charset="0"/>
            </a:endParaRPr>
          </a:p>
          <a:p>
            <a:pPr marL="0" indent="0">
              <a:buNone/>
            </a:pPr>
            <a:endParaRPr lang="it-IT" b="0" i="0" dirty="0">
              <a:solidFill>
                <a:srgbClr val="000000"/>
              </a:solidFill>
              <a:effectLst/>
              <a:latin typeface="Arial" panose="020B0604020202020204" pitchFamily="34" charset="0"/>
              <a:cs typeface="Arial" panose="020B0604020202020204" pitchFamily="34" charset="0"/>
            </a:endParaRPr>
          </a:p>
          <a:p>
            <a:pPr marL="0" indent="0">
              <a:buNone/>
            </a:pPr>
            <a:endParaRPr lang="it-IT" b="0" i="0" dirty="0">
              <a:solidFill>
                <a:srgbClr val="000000"/>
              </a:solidFill>
              <a:effectLst/>
              <a:latin typeface="Arial" panose="020B0604020202020204" pitchFamily="34" charset="0"/>
              <a:cs typeface="Arial" panose="020B0604020202020204" pitchFamily="34" charset="0"/>
            </a:endParaRPr>
          </a:p>
          <a:p>
            <a:pPr marL="0" indent="0" algn="l">
              <a:buNone/>
            </a:pPr>
            <a:endParaRPr lang="it-IT" b="0" i="0" dirty="0">
              <a:solidFill>
                <a:srgbClr val="000000"/>
              </a:solidFill>
              <a:effectLst/>
              <a:latin typeface="ff1"/>
            </a:endParaRPr>
          </a:p>
          <a:p>
            <a:pPr marL="0" indent="0">
              <a:buNone/>
            </a:pPr>
            <a:endParaRPr lang="it-IT" dirty="0"/>
          </a:p>
        </p:txBody>
      </p:sp>
    </p:spTree>
    <p:extLst>
      <p:ext uri="{BB962C8B-B14F-4D97-AF65-F5344CB8AC3E}">
        <p14:creationId xmlns:p14="http://schemas.microsoft.com/office/powerpoint/2010/main" xmlns="" val="3623694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B67FDB2-E6DA-A40E-078D-4AB7C030E264}"/>
              </a:ext>
            </a:extLst>
          </p:cNvPr>
          <p:cNvSpPr>
            <a:spLocks noGrp="1"/>
          </p:cNvSpPr>
          <p:nvPr>
            <p:ph type="title"/>
          </p:nvPr>
        </p:nvSpPr>
        <p:spPr>
          <a:xfrm>
            <a:off x="838200" y="168966"/>
            <a:ext cx="10515600" cy="844826"/>
          </a:xfrm>
        </p:spPr>
        <p:txBody>
          <a:bodyPr/>
          <a:lstStyle/>
          <a:p>
            <a:pPr algn="ctr"/>
            <a:r>
              <a:rPr lang="it-IT" b="1" dirty="0" smtClean="0">
                <a:latin typeface="Arial" pitchFamily="34" charset="0"/>
                <a:cs typeface="Arial" pitchFamily="34" charset="0"/>
              </a:rPr>
              <a:t>Come prevenire il diabete?</a:t>
            </a:r>
            <a:endParaRPr lang="it-IT" dirty="0">
              <a:latin typeface="Arial" pitchFamily="34" charset="0"/>
              <a:cs typeface="Arial" pitchFamily="34" charset="0"/>
            </a:endParaRPr>
          </a:p>
        </p:txBody>
      </p:sp>
      <p:sp>
        <p:nvSpPr>
          <p:cNvPr id="3" name="Segnaposto contenuto 2">
            <a:extLst>
              <a:ext uri="{FF2B5EF4-FFF2-40B4-BE49-F238E27FC236}">
                <a16:creationId xmlns:a16="http://schemas.microsoft.com/office/drawing/2014/main" xmlns="" id="{5F2C0CF0-B0F1-5CC1-D2B3-CD0A98E6F4E3}"/>
              </a:ext>
            </a:extLst>
          </p:cNvPr>
          <p:cNvSpPr>
            <a:spLocks noGrp="1"/>
          </p:cNvSpPr>
          <p:nvPr>
            <p:ph idx="1"/>
          </p:nvPr>
        </p:nvSpPr>
        <p:spPr>
          <a:xfrm>
            <a:off x="838200" y="1162878"/>
            <a:ext cx="10515600" cy="5014085"/>
          </a:xfrm>
        </p:spPr>
        <p:txBody>
          <a:bodyPr>
            <a:normAutofit fontScale="92500"/>
          </a:bodyPr>
          <a:lstStyle/>
          <a:p>
            <a:pPr algn="just"/>
            <a:endParaRPr lang="it-IT" dirty="0" smtClean="0">
              <a:latin typeface="Arial" pitchFamily="34" charset="0"/>
              <a:cs typeface="Arial" pitchFamily="34" charset="0"/>
            </a:endParaRPr>
          </a:p>
          <a:p>
            <a:pPr algn="just"/>
            <a:r>
              <a:rPr lang="it-IT" dirty="0" smtClean="0">
                <a:latin typeface="Arial" pitchFamily="34" charset="0"/>
                <a:cs typeface="Arial" pitchFamily="34" charset="0"/>
              </a:rPr>
              <a:t>Purtroppo </a:t>
            </a:r>
            <a:r>
              <a:rPr lang="it-IT" dirty="0" smtClean="0">
                <a:latin typeface="Arial" pitchFamily="34" charset="0"/>
                <a:cs typeface="Arial" pitchFamily="34" charset="0"/>
              </a:rPr>
              <a:t>non è al momento possibile prevenire l’insorgenza del </a:t>
            </a:r>
            <a:r>
              <a:rPr lang="it-IT" b="1" dirty="0" smtClean="0">
                <a:latin typeface="Arial" pitchFamily="34" charset="0"/>
                <a:cs typeface="Arial" pitchFamily="34" charset="0"/>
              </a:rPr>
              <a:t>diabete di tipo 1</a:t>
            </a:r>
            <a:r>
              <a:rPr lang="it-IT" dirty="0" smtClean="0">
                <a:latin typeface="Arial" pitchFamily="34" charset="0"/>
                <a:cs typeface="Arial" pitchFamily="34" charset="0"/>
              </a:rPr>
              <a:t>, anche se sono in corso studi sulla possibilità di intervenire nelle fasi più precoci della malattia.</a:t>
            </a:r>
          </a:p>
          <a:p>
            <a:endParaRPr lang="it-IT" dirty="0" smtClean="0">
              <a:latin typeface="Arial" pitchFamily="34" charset="0"/>
              <a:cs typeface="Arial" pitchFamily="34" charset="0"/>
            </a:endParaRPr>
          </a:p>
          <a:p>
            <a:endParaRPr lang="it-IT" dirty="0" smtClean="0">
              <a:latin typeface="Arial" pitchFamily="34" charset="0"/>
              <a:cs typeface="Arial" pitchFamily="34" charset="0"/>
            </a:endParaRPr>
          </a:p>
          <a:p>
            <a:pPr algn="just"/>
            <a:r>
              <a:rPr lang="it-IT" dirty="0" smtClean="0">
                <a:latin typeface="Arial" pitchFamily="34" charset="0"/>
                <a:cs typeface="Arial" pitchFamily="34" charset="0"/>
              </a:rPr>
              <a:t>Invece</a:t>
            </a:r>
            <a:r>
              <a:rPr lang="it-IT" dirty="0" smtClean="0">
                <a:latin typeface="Arial" pitchFamily="34" charset="0"/>
                <a:cs typeface="Arial" pitchFamily="34" charset="0"/>
              </a:rPr>
              <a:t>, </a:t>
            </a:r>
            <a:r>
              <a:rPr lang="it-IT" b="1" dirty="0" smtClean="0">
                <a:latin typeface="Arial" pitchFamily="34" charset="0"/>
                <a:cs typeface="Arial" pitchFamily="34" charset="0"/>
              </a:rPr>
              <a:t>si può prevenire il diabete di tipo 2</a:t>
            </a:r>
            <a:r>
              <a:rPr lang="it-IT" dirty="0" smtClean="0">
                <a:latin typeface="Arial" pitchFamily="34" charset="0"/>
                <a:cs typeface="Arial" pitchFamily="34" charset="0"/>
              </a:rPr>
              <a:t> adottando una dieta sana, a basso contenuto di grassi e calorie, praticando una regolare attività fisica ed evitando il sovrappeso. Queste accortezze nel caso del diabete di tipo 2 sono particolarmente efficaci: ci sono studi che confermano come uno stile di vita adeguato sia più efficace di un intervento farmacologico nell’</a:t>
            </a:r>
            <a:r>
              <a:rPr lang="it-IT" b="1" dirty="0" smtClean="0">
                <a:latin typeface="Arial" pitchFamily="34" charset="0"/>
                <a:cs typeface="Arial" pitchFamily="34" charset="0"/>
              </a:rPr>
              <a:t>abbassare la glicemia</a:t>
            </a:r>
            <a:r>
              <a:rPr lang="it-IT" dirty="0" smtClean="0">
                <a:latin typeface="Arial" pitchFamily="34" charset="0"/>
                <a:cs typeface="Arial" pitchFamily="34" charset="0"/>
              </a:rPr>
              <a:t>.</a:t>
            </a:r>
          </a:p>
          <a:p>
            <a:pPr algn="just"/>
            <a:endParaRPr lang="it-IT" dirty="0"/>
          </a:p>
        </p:txBody>
      </p:sp>
    </p:spTree>
    <p:extLst>
      <p:ext uri="{BB962C8B-B14F-4D97-AF65-F5344CB8AC3E}">
        <p14:creationId xmlns:p14="http://schemas.microsoft.com/office/powerpoint/2010/main" xmlns="" val="1987757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F13D89E-3526-607C-62B8-86E399378E87}"/>
              </a:ext>
            </a:extLst>
          </p:cNvPr>
          <p:cNvSpPr>
            <a:spLocks noGrp="1"/>
          </p:cNvSpPr>
          <p:nvPr>
            <p:ph type="title"/>
          </p:nvPr>
        </p:nvSpPr>
        <p:spPr>
          <a:xfrm>
            <a:off x="838200" y="100209"/>
            <a:ext cx="10515600" cy="814192"/>
          </a:xfrm>
        </p:spPr>
        <p:txBody>
          <a:bodyPr>
            <a:normAutofit/>
          </a:bodyPr>
          <a:lstStyle/>
          <a:p>
            <a:pPr algn="ctr"/>
            <a:r>
              <a:rPr lang="it-IT" sz="2400" b="1" dirty="0">
                <a:latin typeface="Arial" panose="020B0604020202020204" pitchFamily="34" charset="0"/>
                <a:cs typeface="Arial" panose="020B0604020202020204" pitchFamily="34" charset="0"/>
              </a:rPr>
              <a:t>DIGESTIONE E ASSORBIMENTO DEI CARBOIDRATI LA GLICOLISI</a:t>
            </a:r>
          </a:p>
        </p:txBody>
      </p:sp>
      <p:sp>
        <p:nvSpPr>
          <p:cNvPr id="3" name="Segnaposto contenuto 2">
            <a:extLst>
              <a:ext uri="{FF2B5EF4-FFF2-40B4-BE49-F238E27FC236}">
                <a16:creationId xmlns:a16="http://schemas.microsoft.com/office/drawing/2014/main" xmlns="" id="{8C091E26-0A07-A503-AF06-1DBB31137DE5}"/>
              </a:ext>
            </a:extLst>
          </p:cNvPr>
          <p:cNvSpPr>
            <a:spLocks noGrp="1"/>
          </p:cNvSpPr>
          <p:nvPr>
            <p:ph idx="1"/>
          </p:nvPr>
        </p:nvSpPr>
        <p:spPr>
          <a:xfrm>
            <a:off x="275573" y="914401"/>
            <a:ext cx="11574049" cy="5843390"/>
          </a:xfrm>
        </p:spPr>
        <p:txBody>
          <a:bodyPr>
            <a:noAutofit/>
          </a:bodyPr>
          <a:lstStyle/>
          <a:p>
            <a:pPr marL="0" indent="0" algn="just">
              <a:buNone/>
            </a:pPr>
            <a:r>
              <a:rPr lang="it-IT" sz="2400" dirty="0">
                <a:latin typeface="Arial" panose="020B0604020202020204" pitchFamily="34" charset="0"/>
                <a:cs typeface="Arial" panose="020B0604020202020204" pitchFamily="34" charset="0"/>
              </a:rPr>
              <a:t>La digestione dei carboidrati inizia nella bocca ad opera della ptialina che demolisce i legami α-1-4 glicosidici dell’amido (pH circa 7) L’idrolisi si interrompe nello stomaco (</a:t>
            </a:r>
            <a:r>
              <a:rPr lang="it-IT" sz="2400" dirty="0" err="1">
                <a:latin typeface="Arial" panose="020B0604020202020204" pitchFamily="34" charset="0"/>
                <a:cs typeface="Arial" panose="020B0604020202020204" pitchFamily="34" charset="0"/>
              </a:rPr>
              <a:t>pHcirca</a:t>
            </a:r>
            <a:r>
              <a:rPr lang="it-IT" sz="2400" dirty="0">
                <a:latin typeface="Arial" panose="020B0604020202020204" pitchFamily="34" charset="0"/>
                <a:cs typeface="Arial" panose="020B0604020202020204" pitchFamily="34" charset="0"/>
              </a:rPr>
              <a:t> 7)</a:t>
            </a:r>
          </a:p>
          <a:p>
            <a:pPr marL="0" indent="0" algn="just">
              <a:buNone/>
            </a:pPr>
            <a:r>
              <a:rPr lang="it-IT" sz="2400" dirty="0">
                <a:latin typeface="Arial" panose="020B0604020202020204" pitchFamily="34" charset="0"/>
                <a:cs typeface="Arial" panose="020B0604020202020204" pitchFamily="34" charset="0"/>
              </a:rPr>
              <a:t>L’idrolisi si interrompe nello stomaco (pH&lt;2) e riprende nell’intestino tenue ad opera dell’ α-amilasi pancreatica</a:t>
            </a:r>
          </a:p>
          <a:p>
            <a:pPr marL="0" indent="0" algn="just">
              <a:buNone/>
            </a:pPr>
            <a:r>
              <a:rPr lang="it-IT" sz="2400" dirty="0">
                <a:latin typeface="Arial" panose="020B0604020202020204" pitchFamily="34" charset="0"/>
                <a:cs typeface="Arial" panose="020B0604020202020204" pitchFamily="34" charset="0"/>
              </a:rPr>
              <a:t>La digestione viene completata da disaccaridasi legate alla superficie esterna delle cellule epiteliali dell’intestino tenue. Digestione di maltosio, lattosio, </a:t>
            </a:r>
            <a:r>
              <a:rPr lang="it-IT" sz="2400" dirty="0" err="1">
                <a:latin typeface="Arial" panose="020B0604020202020204" pitchFamily="34" charset="0"/>
                <a:cs typeface="Arial" panose="020B0604020202020204" pitchFamily="34" charset="0"/>
              </a:rPr>
              <a:t>trealosio</a:t>
            </a:r>
            <a:r>
              <a:rPr lang="it-IT" sz="2400" dirty="0">
                <a:latin typeface="Arial" panose="020B0604020202020204" pitchFamily="34" charset="0"/>
                <a:cs typeface="Arial" panose="020B0604020202020204" pitchFamily="34" charset="0"/>
              </a:rPr>
              <a:t>, saccarosio. Si formano i diversi monosaccaridi che passano nel citoplasma delle cellule della mucosa intestinale</a:t>
            </a:r>
          </a:p>
          <a:p>
            <a:pPr marL="0" indent="0" algn="just">
              <a:buNone/>
            </a:pPr>
            <a:r>
              <a:rPr lang="it-IT" sz="2400" dirty="0">
                <a:latin typeface="Arial" panose="020B0604020202020204" pitchFamily="34" charset="0"/>
                <a:cs typeface="Arial" panose="020B0604020202020204" pitchFamily="34" charset="0"/>
              </a:rPr>
              <a:t>Il processo e la velocità di assorbimento dei monosaccaridi non è uguale per tutti. Il glucosio viene assorbito velocemente con un processo di trasporto attivo dipendente da Na+</a:t>
            </a:r>
          </a:p>
          <a:p>
            <a:pPr marL="0" indent="0" algn="just">
              <a:buNone/>
            </a:pPr>
            <a:r>
              <a:rPr lang="it-IT" sz="2400" dirty="0">
                <a:latin typeface="Arial" panose="020B0604020202020204" pitchFamily="34" charset="0"/>
                <a:cs typeface="Arial" panose="020B0604020202020204" pitchFamily="34" charset="0"/>
              </a:rPr>
              <a:t>Dalle cellule della mucosa intestinale il glucosio e gli altri monosaccaridi passano all’interstizio e poi al sangue e dal torrente circolatorio al fegato. Il fegato svolge un ruolo fondamentale di raccolta e smistamento del glucosio verso i diversi distretti cellulari </a:t>
            </a:r>
          </a:p>
        </p:txBody>
      </p:sp>
    </p:spTree>
    <p:extLst>
      <p:ext uri="{BB962C8B-B14F-4D97-AF65-F5344CB8AC3E}">
        <p14:creationId xmlns:p14="http://schemas.microsoft.com/office/powerpoint/2010/main" xmlns="" val="30860950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A0BAC1B-AE9E-3796-1685-A27DB531B50A}"/>
              </a:ext>
            </a:extLst>
          </p:cNvPr>
          <p:cNvSpPr>
            <a:spLocks noGrp="1"/>
          </p:cNvSpPr>
          <p:nvPr>
            <p:ph type="title"/>
          </p:nvPr>
        </p:nvSpPr>
        <p:spPr/>
        <p:txBody>
          <a:bodyPr>
            <a:normAutofit/>
          </a:bodyPr>
          <a:lstStyle/>
          <a:p>
            <a:pPr algn="ctr"/>
            <a:r>
              <a:rPr lang="it-IT" sz="2800" b="1" dirty="0" smtClean="0">
                <a:latin typeface="Arial" pitchFamily="34" charset="0"/>
                <a:cs typeface="Arial" pitchFamily="34" charset="0"/>
              </a:rPr>
              <a:t>Principali esami di laboratorio da effettuare almeno una volta l’anno ( urine non sterili </a:t>
            </a:r>
            <a:r>
              <a:rPr lang="it-IT" sz="2800" b="1" dirty="0" err="1" smtClean="0">
                <a:latin typeface="Arial" pitchFamily="34" charset="0"/>
                <a:cs typeface="Arial" pitchFamily="34" charset="0"/>
              </a:rPr>
              <a:t>sterili</a:t>
            </a:r>
            <a:r>
              <a:rPr lang="it-IT" sz="2800" b="1" dirty="0" smtClean="0">
                <a:latin typeface="Arial" pitchFamily="34" charset="0"/>
                <a:cs typeface="Arial" pitchFamily="34" charset="0"/>
              </a:rPr>
              <a:t> )</a:t>
            </a:r>
            <a:endParaRPr lang="it-IT" sz="2800" b="1" dirty="0">
              <a:latin typeface="Arial" pitchFamily="34" charset="0"/>
              <a:cs typeface="Arial" pitchFamily="34" charset="0"/>
            </a:endParaRPr>
          </a:p>
        </p:txBody>
      </p:sp>
      <p:sp>
        <p:nvSpPr>
          <p:cNvPr id="3" name="Segnaposto contenuto 2">
            <a:extLst>
              <a:ext uri="{FF2B5EF4-FFF2-40B4-BE49-F238E27FC236}">
                <a16:creationId xmlns:a16="http://schemas.microsoft.com/office/drawing/2014/main" xmlns="" id="{AB7AC57F-C58B-AFBD-73A7-51C89D5F0465}"/>
              </a:ext>
            </a:extLst>
          </p:cNvPr>
          <p:cNvSpPr>
            <a:spLocks noGrp="1"/>
          </p:cNvSpPr>
          <p:nvPr>
            <p:ph idx="1"/>
          </p:nvPr>
        </p:nvSpPr>
        <p:spPr/>
        <p:txBody>
          <a:bodyPr>
            <a:normAutofit fontScale="92500" lnSpcReduction="10000"/>
          </a:bodyPr>
          <a:lstStyle/>
          <a:p>
            <a:r>
              <a:rPr lang="it-IT" dirty="0" smtClean="0"/>
              <a:t>Glicosuria</a:t>
            </a:r>
          </a:p>
          <a:p>
            <a:r>
              <a:rPr lang="it-IT" dirty="0" smtClean="0"/>
              <a:t>Chetonuria</a:t>
            </a:r>
          </a:p>
          <a:p>
            <a:r>
              <a:rPr lang="it-IT" dirty="0" smtClean="0"/>
              <a:t>Albuminuria ( marcatore per lo sviluppo di nefropatia diabetica e associato a significativo rischio di patologia cardiovascolare</a:t>
            </a:r>
          </a:p>
          <a:p>
            <a:r>
              <a:rPr lang="it-IT" dirty="0" smtClean="0"/>
              <a:t>Chetonemia</a:t>
            </a:r>
          </a:p>
          <a:p>
            <a:r>
              <a:rPr lang="it-IT" dirty="0" smtClean="0"/>
              <a:t>Profilo lipidico completo</a:t>
            </a:r>
          </a:p>
          <a:p>
            <a:r>
              <a:rPr lang="it-IT" dirty="0" smtClean="0"/>
              <a:t>H</a:t>
            </a:r>
            <a:r>
              <a:rPr lang="it-IT" dirty="0" smtClean="0"/>
              <a:t>bA1c  (provetta tappo viola, per valutare il controllo glicometabolico a medio termine)</a:t>
            </a:r>
          </a:p>
          <a:p>
            <a:r>
              <a:rPr lang="it-IT" dirty="0" smtClean="0"/>
              <a:t>Peptide C</a:t>
            </a:r>
          </a:p>
          <a:p>
            <a:r>
              <a:rPr lang="it-IT" dirty="0" smtClean="0"/>
              <a:t>Insulina </a:t>
            </a:r>
          </a:p>
          <a:p>
            <a:endParaRPr lang="it-IT" dirty="0" smtClean="0"/>
          </a:p>
          <a:p>
            <a:endParaRPr lang="it-IT" dirty="0"/>
          </a:p>
        </p:txBody>
      </p:sp>
    </p:spTree>
    <p:extLst>
      <p:ext uri="{BB962C8B-B14F-4D97-AF65-F5344CB8AC3E}">
        <p14:creationId xmlns:p14="http://schemas.microsoft.com/office/powerpoint/2010/main" xmlns="" val="255206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851C3AF-E133-C3A2-07DE-3E249CB31EF2}"/>
              </a:ext>
            </a:extLst>
          </p:cNvPr>
          <p:cNvSpPr>
            <a:spLocks noGrp="1"/>
          </p:cNvSpPr>
          <p:nvPr>
            <p:ph type="title"/>
          </p:nvPr>
        </p:nvSpPr>
        <p:spPr>
          <a:xfrm>
            <a:off x="838200" y="1"/>
            <a:ext cx="10515600" cy="914400"/>
          </a:xfrm>
        </p:spPr>
        <p:txBody>
          <a:bodyPr>
            <a:normAutofit/>
          </a:bodyPr>
          <a:lstStyle/>
          <a:p>
            <a:pPr algn="ctr"/>
            <a:r>
              <a:rPr lang="it-IT" sz="2400" b="1" dirty="0">
                <a:latin typeface="Arial" panose="020B0604020202020204" pitchFamily="34" charset="0"/>
                <a:cs typeface="Arial" panose="020B0604020202020204" pitchFamily="34" charset="0"/>
              </a:rPr>
              <a:t>La regolazione della glicolisi e della gluconeogenesi</a:t>
            </a:r>
          </a:p>
        </p:txBody>
      </p:sp>
      <p:sp>
        <p:nvSpPr>
          <p:cNvPr id="3" name="Segnaposto contenuto 2">
            <a:extLst>
              <a:ext uri="{FF2B5EF4-FFF2-40B4-BE49-F238E27FC236}">
                <a16:creationId xmlns:a16="http://schemas.microsoft.com/office/drawing/2014/main" xmlns="" id="{3AA12988-FDC0-7168-31F3-8255EB90A79C}"/>
              </a:ext>
            </a:extLst>
          </p:cNvPr>
          <p:cNvSpPr>
            <a:spLocks noGrp="1"/>
          </p:cNvSpPr>
          <p:nvPr>
            <p:ph idx="1"/>
          </p:nvPr>
        </p:nvSpPr>
        <p:spPr>
          <a:xfrm>
            <a:off x="300625" y="789140"/>
            <a:ext cx="11461315" cy="5887233"/>
          </a:xfrm>
        </p:spPr>
        <p:txBody>
          <a:bodyPr>
            <a:normAutofit fontScale="85000" lnSpcReduction="10000"/>
          </a:bodyPr>
          <a:lstStyle/>
          <a:p>
            <a:pPr marL="0" indent="0" algn="just">
              <a:lnSpc>
                <a:spcPct val="110000"/>
              </a:lnSpc>
              <a:buNone/>
            </a:pPr>
            <a:r>
              <a:rPr lang="it-IT" dirty="0">
                <a:latin typeface="Arial" panose="020B0604020202020204" pitchFamily="34" charset="0"/>
                <a:cs typeface="Arial" panose="020B0604020202020204" pitchFamily="34" charset="0"/>
              </a:rPr>
              <a:t>Nel fegato, glicolisi e gluconeogenesi sono regolate in modo tale che, quando una via è attiva, l’altra è quiescente, e viceversa. L’enzima chiave della glicolisi è la fosfofruttocinasi mentre quello della gluconeogenesi è la fruttosio 1,6-bisfosfatasi.</a:t>
            </a:r>
          </a:p>
          <a:p>
            <a:pPr marL="0" indent="0" algn="just">
              <a:lnSpc>
                <a:spcPct val="110000"/>
              </a:lnSpc>
              <a:buNone/>
            </a:pPr>
            <a:r>
              <a:rPr lang="it-IT" dirty="0">
                <a:latin typeface="Arial" panose="020B0604020202020204" pitchFamily="34" charset="0"/>
                <a:cs typeface="Arial" panose="020B0604020202020204" pitchFamily="34" charset="0"/>
              </a:rPr>
              <a:t>La gluconeogenesi nel fegato viene regolata in modo opposto rispetto alla glicolisi. Viene sempre rispettato il principio della massima economia che consente alla cellula di rispondere in maniera ottimale alle proprie esigenze energetiche</a:t>
            </a:r>
          </a:p>
          <a:p>
            <a:pPr marL="0" indent="0" algn="just">
              <a:lnSpc>
                <a:spcPct val="110000"/>
              </a:lnSpc>
              <a:buNone/>
            </a:pPr>
            <a:r>
              <a:rPr lang="it-IT" dirty="0">
                <a:latin typeface="Arial" panose="020B0604020202020204" pitchFamily="34" charset="0"/>
                <a:cs typeface="Arial" panose="020B0604020202020204" pitchFamily="34" charset="0"/>
              </a:rPr>
              <a:t>Glicolisi e gluconeogenesi subiscono anche una regolazione di tipo ormonale mediata dalla molecola fruttosio 2,6-bisfosfato, il più potente effettore allosterico positivo della fosfofruttocinasi e negativo della fruttosio 1,6-bisfosfatasi. Questa molecola è prodotta nella reazione catalizzata dalla fosfofruttocinasi di tipo 2 (da non confondere con l’enzima glicolitico, detto anche fosfofruttocinasi di tipo 1) ed è demolita nella reazione catalizzata dalla fruttosio 2,6- </a:t>
            </a:r>
            <a:r>
              <a:rPr lang="it-IT" dirty="0" err="1">
                <a:latin typeface="Arial" panose="020B0604020202020204" pitchFamily="34" charset="0"/>
                <a:cs typeface="Arial" panose="020B0604020202020204" pitchFamily="34" charset="0"/>
              </a:rPr>
              <a:t>bisfosfatasi</a:t>
            </a:r>
            <a:r>
              <a:rPr lang="it-IT" dirty="0">
                <a:latin typeface="Arial" panose="020B0604020202020204" pitchFamily="34" charset="0"/>
                <a:cs typeface="Arial" panose="020B0604020202020204" pitchFamily="34" charset="0"/>
              </a:rPr>
              <a:t> (un’attività enzimatica diversa da quella riconducibile all’enzima che partecipa alla gluconeogenesi)</a:t>
            </a:r>
          </a:p>
          <a:p>
            <a:pPr marL="0" indent="0">
              <a:buNone/>
            </a:pPr>
            <a:endParaRPr lang="it-IT" dirty="0"/>
          </a:p>
        </p:txBody>
      </p:sp>
    </p:spTree>
    <p:extLst>
      <p:ext uri="{BB962C8B-B14F-4D97-AF65-F5344CB8AC3E}">
        <p14:creationId xmlns:p14="http://schemas.microsoft.com/office/powerpoint/2010/main" xmlns="" val="292021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D360BA1-1EF4-D05B-F821-99C388118D4C}"/>
              </a:ext>
            </a:extLst>
          </p:cNvPr>
          <p:cNvSpPr>
            <a:spLocks noGrp="1"/>
          </p:cNvSpPr>
          <p:nvPr>
            <p:ph type="title"/>
          </p:nvPr>
        </p:nvSpPr>
        <p:spPr/>
        <p:txBody>
          <a:bodyPr/>
          <a:lstStyle/>
          <a:p>
            <a:pPr algn="ctr"/>
            <a:r>
              <a:rPr lang="it-IT" b="1" dirty="0"/>
              <a:t>REGOLAZIONE GLICOLISI </a:t>
            </a:r>
          </a:p>
        </p:txBody>
      </p:sp>
      <p:sp>
        <p:nvSpPr>
          <p:cNvPr id="3" name="Segnaposto contenuto 2">
            <a:extLst>
              <a:ext uri="{FF2B5EF4-FFF2-40B4-BE49-F238E27FC236}">
                <a16:creationId xmlns:a16="http://schemas.microsoft.com/office/drawing/2014/main" xmlns="" id="{7AA598A7-FDD0-BA7C-61ED-A926C57BC801}"/>
              </a:ext>
            </a:extLst>
          </p:cNvPr>
          <p:cNvSpPr>
            <a:spLocks noGrp="1"/>
          </p:cNvSpPr>
          <p:nvPr>
            <p:ph idx="1"/>
          </p:nvPr>
        </p:nvSpPr>
        <p:spPr/>
        <p:txBody>
          <a:bodyPr/>
          <a:lstStyle/>
          <a:p>
            <a:pPr marL="0" indent="0" algn="ctr">
              <a:buNone/>
            </a:pPr>
            <a:endParaRPr lang="it-IT" dirty="0">
              <a:latin typeface="Arial" panose="020B0604020202020204" pitchFamily="34" charset="0"/>
              <a:cs typeface="Arial" panose="020B0604020202020204" pitchFamily="34" charset="0"/>
            </a:endParaRPr>
          </a:p>
          <a:p>
            <a:pPr marL="0" indent="0" algn="ctr">
              <a:buNone/>
            </a:pPr>
            <a:r>
              <a:rPr lang="it-IT" sz="3600" dirty="0">
                <a:latin typeface="Arial" panose="020B0604020202020204" pitchFamily="34" charset="0"/>
                <a:cs typeface="Arial" panose="020B0604020202020204" pitchFamily="34" charset="0"/>
              </a:rPr>
              <a:t>I tre punti di controllo della glicolisi sono le reazioni catalizzate da:</a:t>
            </a:r>
          </a:p>
          <a:p>
            <a:endParaRPr lang="it-IT" sz="3200" dirty="0">
              <a:latin typeface="Arial" panose="020B0604020202020204" pitchFamily="34" charset="0"/>
              <a:cs typeface="Arial" panose="020B0604020202020204" pitchFamily="34" charset="0"/>
            </a:endParaRPr>
          </a:p>
          <a:p>
            <a:r>
              <a:rPr lang="it-IT" sz="3200" dirty="0" err="1" smtClean="0">
                <a:latin typeface="Arial" panose="020B0604020202020204" pitchFamily="34" charset="0"/>
                <a:cs typeface="Arial" panose="020B0604020202020204" pitchFamily="34" charset="0"/>
              </a:rPr>
              <a:t>Esochinasi</a:t>
            </a:r>
            <a:endParaRPr lang="it-IT" sz="3200" dirty="0">
              <a:latin typeface="Arial" panose="020B0604020202020204" pitchFamily="34" charset="0"/>
              <a:cs typeface="Arial" panose="020B0604020202020204" pitchFamily="34" charset="0"/>
            </a:endParaRPr>
          </a:p>
          <a:p>
            <a:r>
              <a:rPr lang="it-IT" sz="3200" dirty="0">
                <a:latin typeface="Arial" panose="020B0604020202020204" pitchFamily="34" charset="0"/>
                <a:cs typeface="Arial" panose="020B0604020202020204" pitchFamily="34" charset="0"/>
              </a:rPr>
              <a:t>Fosfofruttochinasi-1 </a:t>
            </a:r>
          </a:p>
          <a:p>
            <a:r>
              <a:rPr lang="it-IT" sz="3200" dirty="0">
                <a:latin typeface="Arial" panose="020B0604020202020204" pitchFamily="34" charset="0"/>
                <a:cs typeface="Arial" panose="020B0604020202020204" pitchFamily="34" charset="0"/>
              </a:rPr>
              <a:t>Piruvato chinasi</a:t>
            </a:r>
          </a:p>
        </p:txBody>
      </p:sp>
    </p:spTree>
    <p:extLst>
      <p:ext uri="{BB962C8B-B14F-4D97-AF65-F5344CB8AC3E}">
        <p14:creationId xmlns:p14="http://schemas.microsoft.com/office/powerpoint/2010/main" xmlns="" val="1185876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5C6C18D-1497-3E7D-6297-40EB984FEEEA}"/>
              </a:ext>
            </a:extLst>
          </p:cNvPr>
          <p:cNvSpPr>
            <a:spLocks noGrp="1"/>
          </p:cNvSpPr>
          <p:nvPr>
            <p:ph type="title"/>
          </p:nvPr>
        </p:nvSpPr>
        <p:spPr>
          <a:xfrm>
            <a:off x="914400" y="234279"/>
            <a:ext cx="10515600" cy="1527850"/>
          </a:xfrm>
        </p:spPr>
        <p:txBody>
          <a:bodyPr>
            <a:noAutofit/>
          </a:bodyPr>
          <a:lstStyle/>
          <a:p>
            <a:pPr algn="ctr"/>
            <a:r>
              <a:rPr lang="it-IT" sz="2800" b="0" i="0" dirty="0">
                <a:solidFill>
                  <a:srgbClr val="555555"/>
                </a:solidFill>
                <a:effectLst/>
                <a:latin typeface="Arial" panose="020B0604020202020204" pitchFamily="34" charset="0"/>
                <a:cs typeface="Arial" panose="020B0604020202020204" pitchFamily="34" charset="0"/>
              </a:rPr>
              <a:t>Nelle persone sane, la concentrazione di glucosio nel sangue (</a:t>
            </a:r>
            <a:r>
              <a:rPr lang="it-IT" sz="2800" b="1" i="0" dirty="0">
                <a:solidFill>
                  <a:srgbClr val="555555"/>
                </a:solidFill>
                <a:effectLst/>
                <a:latin typeface="Arial" panose="020B0604020202020204" pitchFamily="34" charset="0"/>
                <a:cs typeface="Arial" panose="020B0604020202020204" pitchFamily="34" charset="0"/>
              </a:rPr>
              <a:t>glicemia</a:t>
            </a:r>
            <a:r>
              <a:rPr lang="it-IT" sz="2800" b="0" i="0" dirty="0">
                <a:solidFill>
                  <a:srgbClr val="555555"/>
                </a:solidFill>
                <a:effectLst/>
                <a:latin typeface="Arial" panose="020B0604020202020204" pitchFamily="34" charset="0"/>
                <a:cs typeface="Arial" panose="020B0604020202020204" pitchFamily="34" charset="0"/>
              </a:rPr>
              <a:t>) è regolata principalmente dall’azione contrapposta dei due ormoni: </a:t>
            </a:r>
            <a:r>
              <a:rPr lang="it-IT" sz="2800" b="1" i="0" dirty="0">
                <a:solidFill>
                  <a:srgbClr val="555555"/>
                </a:solidFill>
                <a:effectLst/>
                <a:latin typeface="Arial" panose="020B0604020202020204" pitchFamily="34" charset="0"/>
                <a:cs typeface="Arial" panose="020B0604020202020204" pitchFamily="34" charset="0"/>
              </a:rPr>
              <a:t>insulina e glucagone</a:t>
            </a:r>
            <a:r>
              <a:rPr lang="it-IT" sz="2800" b="0" i="0" dirty="0">
                <a:solidFill>
                  <a:srgbClr val="555555"/>
                </a:solidFill>
                <a:effectLst/>
                <a:latin typeface="Arial" panose="020B0604020202020204" pitchFamily="34" charset="0"/>
                <a:cs typeface="Arial" panose="020B0604020202020204" pitchFamily="34" charset="0"/>
              </a:rPr>
              <a:t>, entrambi prodotti dal pancreas.</a:t>
            </a:r>
            <a:endParaRPr lang="it-IT" sz="2800" dirty="0">
              <a:latin typeface="Arial" panose="020B0604020202020204" pitchFamily="34" charset="0"/>
              <a:cs typeface="Arial" panose="020B0604020202020204" pitchFamily="34" charset="0"/>
            </a:endParaRPr>
          </a:p>
        </p:txBody>
      </p:sp>
      <p:pic>
        <p:nvPicPr>
          <p:cNvPr id="4" name="Segnaposto contenuto 3">
            <a:extLst>
              <a:ext uri="{FF2B5EF4-FFF2-40B4-BE49-F238E27FC236}">
                <a16:creationId xmlns:a16="http://schemas.microsoft.com/office/drawing/2014/main" xmlns="" id="{11AC156D-7EE4-A92F-9C68-3DE04A4083DE}"/>
              </a:ext>
            </a:extLst>
          </p:cNvPr>
          <p:cNvPicPr>
            <a:picLocks noGrp="1" noChangeAspect="1"/>
          </p:cNvPicPr>
          <p:nvPr>
            <p:ph idx="1"/>
          </p:nvPr>
        </p:nvPicPr>
        <p:blipFill>
          <a:blip r:embed="rId2" cstate="print"/>
          <a:stretch>
            <a:fillRect/>
          </a:stretch>
        </p:blipFill>
        <p:spPr>
          <a:xfrm>
            <a:off x="4538597" y="1827755"/>
            <a:ext cx="7653403" cy="4791205"/>
          </a:xfrm>
          <a:prstGeom prst="rect">
            <a:avLst/>
          </a:prstGeom>
        </p:spPr>
      </p:pic>
      <p:sp>
        <p:nvSpPr>
          <p:cNvPr id="6" name="CasellaDiTesto 5">
            <a:extLst>
              <a:ext uri="{FF2B5EF4-FFF2-40B4-BE49-F238E27FC236}">
                <a16:creationId xmlns:a16="http://schemas.microsoft.com/office/drawing/2014/main" xmlns="" id="{528EC219-A614-894D-BC5D-0D3594DDEC8C}"/>
              </a:ext>
            </a:extLst>
          </p:cNvPr>
          <p:cNvSpPr txBox="1"/>
          <p:nvPr/>
        </p:nvSpPr>
        <p:spPr>
          <a:xfrm>
            <a:off x="0" y="3105835"/>
            <a:ext cx="3686176" cy="2677656"/>
          </a:xfrm>
          <a:prstGeom prst="rect">
            <a:avLst/>
          </a:prstGeom>
          <a:noFill/>
        </p:spPr>
        <p:txBody>
          <a:bodyPr wrap="square">
            <a:spAutoFit/>
          </a:bodyPr>
          <a:lstStyle/>
          <a:p>
            <a:pPr marL="457200" indent="-457200">
              <a:buFont typeface="Wingdings" panose="05000000000000000000" pitchFamily="2" charset="2"/>
              <a:buChar char="q"/>
            </a:pPr>
            <a:r>
              <a:rPr lang="it-IT" sz="2800" dirty="0">
                <a:latin typeface="Arial" panose="020B0604020202020204" pitchFamily="34" charset="0"/>
                <a:cs typeface="Arial" panose="020B0604020202020204" pitchFamily="34" charset="0"/>
              </a:rPr>
              <a:t>L’insulina abbassa la glicemia</a:t>
            </a:r>
          </a:p>
          <a:p>
            <a:pPr marL="457200" indent="-457200">
              <a:buFont typeface="Wingdings" panose="05000000000000000000" pitchFamily="2" charset="2"/>
              <a:buChar char="q"/>
            </a:pPr>
            <a:endParaRPr lang="it-IT" sz="28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q"/>
            </a:pPr>
            <a:r>
              <a:rPr lang="it-IT" sz="2800" dirty="0">
                <a:latin typeface="Arial" panose="020B0604020202020204" pitchFamily="34" charset="0"/>
                <a:cs typeface="Arial" panose="020B0604020202020204" pitchFamily="34" charset="0"/>
              </a:rPr>
              <a:t>Il glucagone aumenta la glicemia</a:t>
            </a:r>
          </a:p>
        </p:txBody>
      </p:sp>
    </p:spTree>
    <p:extLst>
      <p:ext uri="{BB962C8B-B14F-4D97-AF65-F5344CB8AC3E}">
        <p14:creationId xmlns:p14="http://schemas.microsoft.com/office/powerpoint/2010/main" xmlns="" val="3600193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FD342194-8E7B-4A5F-BE98-83169CD382AE}"/>
              </a:ext>
            </a:extLst>
          </p:cNvPr>
          <p:cNvSpPr>
            <a:spLocks noGrp="1"/>
          </p:cNvSpPr>
          <p:nvPr>
            <p:ph type="title"/>
          </p:nvPr>
        </p:nvSpPr>
        <p:spPr>
          <a:xfrm>
            <a:off x="838200" y="266701"/>
            <a:ext cx="10515600" cy="876300"/>
          </a:xfrm>
        </p:spPr>
        <p:txBody>
          <a:bodyPr>
            <a:normAutofit/>
          </a:bodyPr>
          <a:lstStyle/>
          <a:p>
            <a:pPr algn="ctr"/>
            <a:r>
              <a:rPr lang="it-IT" sz="2400" b="1" dirty="0">
                <a:latin typeface="Arial" panose="020B0604020202020204" pitchFamily="34" charset="0"/>
                <a:cs typeface="Arial" panose="020B0604020202020204" pitchFamily="34" charset="0"/>
              </a:rPr>
              <a:t>Valori di riferimento della glicemia plasmatica (mg/dl)¨</a:t>
            </a:r>
          </a:p>
        </p:txBody>
      </p:sp>
      <p:graphicFrame>
        <p:nvGraphicFramePr>
          <p:cNvPr id="4" name="Segnaposto contenuto 3">
            <a:extLst>
              <a:ext uri="{FF2B5EF4-FFF2-40B4-BE49-F238E27FC236}">
                <a16:creationId xmlns:a16="http://schemas.microsoft.com/office/drawing/2014/main" xmlns="" id="{A6208F54-19E7-1A90-8682-D423F0BF6C17}"/>
              </a:ext>
            </a:extLst>
          </p:cNvPr>
          <p:cNvGraphicFramePr>
            <a:graphicFrameLocks noGrp="1"/>
          </p:cNvGraphicFramePr>
          <p:nvPr>
            <p:ph idx="1"/>
            <p:extLst>
              <p:ext uri="{D42A27DB-BD31-4B8C-83A1-F6EECF244321}">
                <p14:modId xmlns:p14="http://schemas.microsoft.com/office/powerpoint/2010/main" xmlns="" val="3080728563"/>
              </p:ext>
            </p:extLst>
          </p:nvPr>
        </p:nvGraphicFramePr>
        <p:xfrm>
          <a:off x="367748" y="1143001"/>
          <a:ext cx="11748051" cy="5367130"/>
        </p:xfrm>
        <a:graphic>
          <a:graphicData uri="http://schemas.openxmlformats.org/drawingml/2006/table">
            <a:tbl>
              <a:tblPr/>
              <a:tblGrid>
                <a:gridCol w="6161639">
                  <a:extLst>
                    <a:ext uri="{9D8B030D-6E8A-4147-A177-3AD203B41FA5}">
                      <a16:colId xmlns:a16="http://schemas.microsoft.com/office/drawing/2014/main" xmlns="" val="759341450"/>
                    </a:ext>
                  </a:extLst>
                </a:gridCol>
                <a:gridCol w="5586412">
                  <a:extLst>
                    <a:ext uri="{9D8B030D-6E8A-4147-A177-3AD203B41FA5}">
                      <a16:colId xmlns:a16="http://schemas.microsoft.com/office/drawing/2014/main" xmlns="" val="2475204494"/>
                    </a:ext>
                  </a:extLst>
                </a:gridCol>
              </a:tblGrid>
              <a:tr h="329046">
                <a:tc>
                  <a:txBody>
                    <a:bodyPr/>
                    <a:lstStyle/>
                    <a:p>
                      <a:pPr fontAlgn="base"/>
                      <a:r>
                        <a:rPr lang="it-IT" sz="1600" b="1" dirty="0">
                          <a:solidFill>
                            <a:srgbClr val="666666"/>
                          </a:solidFill>
                          <a:effectLst/>
                          <a:latin typeface="Arial" panose="020B0604020202020204" pitchFamily="34" charset="0"/>
                          <a:cs typeface="Arial" panose="020B0604020202020204" pitchFamily="34" charset="0"/>
                        </a:rPr>
                        <a:t> ipoglicemia</a:t>
                      </a:r>
                      <a:endParaRPr lang="it-IT" sz="1600" dirty="0">
                        <a:effectLst/>
                        <a:latin typeface="Arial" panose="020B0604020202020204" pitchFamily="34" charset="0"/>
                        <a:cs typeface="Arial" panose="020B0604020202020204" pitchFamily="34" charset="0"/>
                      </a:endParaRP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tc>
                  <a:txBody>
                    <a:bodyPr/>
                    <a:lstStyle/>
                    <a:p>
                      <a:pPr fontAlgn="base"/>
                      <a:r>
                        <a:rPr lang="it-IT" sz="1600">
                          <a:effectLst/>
                          <a:latin typeface="Arial" panose="020B0604020202020204" pitchFamily="34" charset="0"/>
                          <a:cs typeface="Arial" panose="020B0604020202020204" pitchFamily="34" charset="0"/>
                        </a:rPr>
                        <a:t>Glicemia &lt; 60 mg/dl</a:t>
                      </a: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extLst>
                  <a:ext uri="{0D108BD9-81ED-4DB2-BD59-A6C34878D82A}">
                    <a16:rowId xmlns:a16="http://schemas.microsoft.com/office/drawing/2014/main" xmlns="" val="3789319328"/>
                  </a:ext>
                </a:extLst>
              </a:tr>
              <a:tr h="1046769">
                <a:tc>
                  <a:txBody>
                    <a:bodyPr/>
                    <a:lstStyle/>
                    <a:p>
                      <a:pPr fontAlgn="base"/>
                      <a:r>
                        <a:rPr lang="it-IT" sz="1600" b="1" dirty="0">
                          <a:solidFill>
                            <a:srgbClr val="666666"/>
                          </a:solidFill>
                          <a:effectLst/>
                          <a:latin typeface="Arial" panose="020B0604020202020204" pitchFamily="34" charset="0"/>
                          <a:cs typeface="Arial" panose="020B0604020202020204" pitchFamily="34" charset="0"/>
                        </a:rPr>
                        <a:t>Normalità</a:t>
                      </a:r>
                      <a:endParaRPr lang="it-IT" sz="1600" dirty="0">
                        <a:effectLst/>
                        <a:latin typeface="Arial" panose="020B0604020202020204" pitchFamily="34" charset="0"/>
                        <a:cs typeface="Arial" panose="020B0604020202020204" pitchFamily="34" charset="0"/>
                      </a:endParaRP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tc>
                  <a:txBody>
                    <a:bodyPr/>
                    <a:lstStyle/>
                    <a:p>
                      <a:pPr fontAlgn="base"/>
                      <a:r>
                        <a:rPr lang="it-IT" sz="1600" dirty="0">
                          <a:effectLst/>
                          <a:latin typeface="Arial" panose="020B0604020202020204" pitchFamily="34" charset="0"/>
                          <a:cs typeface="Arial" panose="020B0604020202020204" pitchFamily="34" charset="0"/>
                        </a:rPr>
                        <a:t>Glicemia a digiuno: 60-110 mg/dl</a:t>
                      </a:r>
                      <a:br>
                        <a:rPr lang="it-IT" sz="1600" dirty="0">
                          <a:effectLst/>
                          <a:latin typeface="Arial" panose="020B0604020202020204" pitchFamily="34" charset="0"/>
                          <a:cs typeface="Arial" panose="020B0604020202020204" pitchFamily="34" charset="0"/>
                        </a:rPr>
                      </a:br>
                      <a:r>
                        <a:rPr lang="it-IT" sz="1600" dirty="0">
                          <a:effectLst/>
                          <a:latin typeface="Arial" panose="020B0604020202020204" pitchFamily="34" charset="0"/>
                          <a:cs typeface="Arial" panose="020B0604020202020204" pitchFamily="34" charset="0"/>
                        </a:rPr>
                        <a:t>Glicemia &lt; 140 mg/dl dopo 2 ore da test da carico di glucosio</a:t>
                      </a: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extLst>
                  <a:ext uri="{0D108BD9-81ED-4DB2-BD59-A6C34878D82A}">
                    <a16:rowId xmlns:a16="http://schemas.microsoft.com/office/drawing/2014/main" xmlns="" val="1060382118"/>
                  </a:ext>
                </a:extLst>
              </a:tr>
              <a:tr h="459491">
                <a:tc>
                  <a:txBody>
                    <a:bodyPr/>
                    <a:lstStyle/>
                    <a:p>
                      <a:pPr fontAlgn="base"/>
                      <a:r>
                        <a:rPr lang="it-IT" sz="1600" b="1" dirty="0">
                          <a:solidFill>
                            <a:srgbClr val="666666"/>
                          </a:solidFill>
                          <a:effectLst/>
                          <a:latin typeface="Arial" panose="020B0604020202020204" pitchFamily="34" charset="0"/>
                          <a:cs typeface="Arial" panose="020B0604020202020204" pitchFamily="34" charset="0"/>
                        </a:rPr>
                        <a:t>Alterata glicemia a digiuno (IFG)</a:t>
                      </a:r>
                      <a:endParaRPr lang="it-IT" sz="1600" dirty="0">
                        <a:effectLst/>
                        <a:latin typeface="Arial" panose="020B0604020202020204" pitchFamily="34" charset="0"/>
                        <a:cs typeface="Arial" panose="020B0604020202020204" pitchFamily="34" charset="0"/>
                      </a:endParaRP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tc>
                  <a:txBody>
                    <a:bodyPr/>
                    <a:lstStyle/>
                    <a:p>
                      <a:pPr fontAlgn="base"/>
                      <a:r>
                        <a:rPr lang="it-IT" sz="1600" dirty="0">
                          <a:effectLst/>
                          <a:latin typeface="Arial" panose="020B0604020202020204" pitchFamily="34" charset="0"/>
                          <a:cs typeface="Arial" panose="020B0604020202020204" pitchFamily="34" charset="0"/>
                        </a:rPr>
                        <a:t>Glicemia a digiuno: 110-125 mg/dl</a:t>
                      </a: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extLst>
                  <a:ext uri="{0D108BD9-81ED-4DB2-BD59-A6C34878D82A}">
                    <a16:rowId xmlns:a16="http://schemas.microsoft.com/office/drawing/2014/main" xmlns="" val="946136128"/>
                  </a:ext>
                </a:extLst>
              </a:tr>
              <a:tr h="655250">
                <a:tc>
                  <a:txBody>
                    <a:bodyPr/>
                    <a:lstStyle/>
                    <a:p>
                      <a:pPr fontAlgn="base"/>
                      <a:r>
                        <a:rPr lang="it-IT" sz="1600" b="1">
                          <a:solidFill>
                            <a:srgbClr val="666666"/>
                          </a:solidFill>
                          <a:effectLst/>
                          <a:latin typeface="Arial" panose="020B0604020202020204" pitchFamily="34" charset="0"/>
                          <a:cs typeface="Arial" panose="020B0604020202020204" pitchFamily="34" charset="0"/>
                        </a:rPr>
                        <a:t>Intolleranza al glucosio (IGT)</a:t>
                      </a:r>
                      <a:endParaRPr lang="it-IT" sz="1600">
                        <a:effectLst/>
                        <a:latin typeface="Arial" panose="020B0604020202020204" pitchFamily="34" charset="0"/>
                        <a:cs typeface="Arial" panose="020B0604020202020204" pitchFamily="34" charset="0"/>
                      </a:endParaRP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tc>
                  <a:txBody>
                    <a:bodyPr/>
                    <a:lstStyle/>
                    <a:p>
                      <a:pPr fontAlgn="base"/>
                      <a:r>
                        <a:rPr lang="it-IT" sz="1600" dirty="0">
                          <a:effectLst/>
                          <a:latin typeface="Arial" panose="020B0604020202020204" pitchFamily="34" charset="0"/>
                          <a:cs typeface="Arial" panose="020B0604020202020204" pitchFamily="34" charset="0"/>
                        </a:rPr>
                        <a:t>Glicemia = 140-199 mg/dl dopo 2 ore da prova da carico</a:t>
                      </a: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extLst>
                  <a:ext uri="{0D108BD9-81ED-4DB2-BD59-A6C34878D82A}">
                    <a16:rowId xmlns:a16="http://schemas.microsoft.com/office/drawing/2014/main" xmlns="" val="1935015639"/>
                  </a:ext>
                </a:extLst>
              </a:tr>
              <a:tr h="1829805">
                <a:tc>
                  <a:txBody>
                    <a:bodyPr/>
                    <a:lstStyle/>
                    <a:p>
                      <a:pPr fontAlgn="base"/>
                      <a:r>
                        <a:rPr lang="it-IT" sz="1600" b="1" dirty="0">
                          <a:solidFill>
                            <a:srgbClr val="666666"/>
                          </a:solidFill>
                          <a:effectLst/>
                          <a:latin typeface="Arial" panose="020B0604020202020204" pitchFamily="34" charset="0"/>
                          <a:cs typeface="Arial" panose="020B0604020202020204" pitchFamily="34" charset="0"/>
                        </a:rPr>
                        <a:t>Diabete</a:t>
                      </a:r>
                      <a:endParaRPr lang="it-IT" sz="1600" dirty="0">
                        <a:effectLst/>
                        <a:latin typeface="Arial" panose="020B0604020202020204" pitchFamily="34" charset="0"/>
                        <a:cs typeface="Arial" panose="020B0604020202020204" pitchFamily="34" charset="0"/>
                      </a:endParaRP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tc>
                  <a:txBody>
                    <a:bodyPr/>
                    <a:lstStyle/>
                    <a:p>
                      <a:pPr fontAlgn="base"/>
                      <a:r>
                        <a:rPr lang="it-IT" sz="1600" dirty="0">
                          <a:effectLst/>
                          <a:latin typeface="Arial" panose="020B0604020202020204" pitchFamily="34" charset="0"/>
                          <a:cs typeface="Arial" panose="020B0604020202020204" pitchFamily="34" charset="0"/>
                        </a:rPr>
                        <a:t>Glicemia a digiuno ≥ 126 mg/dl*</a:t>
                      </a:r>
                      <a:br>
                        <a:rPr lang="it-IT" sz="1600" dirty="0">
                          <a:effectLst/>
                          <a:latin typeface="Arial" panose="020B0604020202020204" pitchFamily="34" charset="0"/>
                          <a:cs typeface="Arial" panose="020B0604020202020204" pitchFamily="34" charset="0"/>
                        </a:rPr>
                      </a:br>
                      <a:r>
                        <a:rPr lang="it-IT" sz="1600" dirty="0">
                          <a:effectLst/>
                          <a:latin typeface="Arial" panose="020B0604020202020204" pitchFamily="34" charset="0"/>
                          <a:cs typeface="Arial" panose="020B0604020202020204" pitchFamily="34" charset="0"/>
                        </a:rPr>
                        <a:t>Glicemia ≥ 200 mg/dl dopo 2 ore dal test da carico</a:t>
                      </a:r>
                      <a:br>
                        <a:rPr lang="it-IT" sz="1600" dirty="0">
                          <a:effectLst/>
                          <a:latin typeface="Arial" panose="020B0604020202020204" pitchFamily="34" charset="0"/>
                          <a:cs typeface="Arial" panose="020B0604020202020204" pitchFamily="34" charset="0"/>
                        </a:rPr>
                      </a:br>
                      <a:r>
                        <a:rPr lang="it-IT" sz="1600" dirty="0">
                          <a:effectLst/>
                          <a:latin typeface="Arial" panose="020B0604020202020204" pitchFamily="34" charset="0"/>
                          <a:cs typeface="Arial" panose="020B0604020202020204" pitchFamily="34" charset="0"/>
                        </a:rPr>
                        <a:t>Glicemia ≥ 200 mg/dl in qualsiasi momento della giornata (rilievo occasionale)</a:t>
                      </a: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extLst>
                  <a:ext uri="{0D108BD9-81ED-4DB2-BD59-A6C34878D82A}">
                    <a16:rowId xmlns:a16="http://schemas.microsoft.com/office/drawing/2014/main" xmlns="" val="1889137880"/>
                  </a:ext>
                </a:extLst>
              </a:tr>
              <a:tr h="1046769">
                <a:tc gridSpan="2">
                  <a:txBody>
                    <a:bodyPr/>
                    <a:lstStyle/>
                    <a:p>
                      <a:pPr fontAlgn="base"/>
                      <a:r>
                        <a:rPr lang="it-IT" sz="1600" b="1" dirty="0">
                          <a:solidFill>
                            <a:srgbClr val="666666"/>
                          </a:solidFill>
                          <a:effectLst/>
                          <a:latin typeface="Arial" panose="020B0604020202020204" pitchFamily="34" charset="0"/>
                          <a:cs typeface="Arial" panose="020B0604020202020204" pitchFamily="34" charset="0"/>
                        </a:rPr>
                        <a:t>¨</a:t>
                      </a:r>
                      <a:r>
                        <a:rPr lang="it-IT" sz="1600" dirty="0">
                          <a:effectLst/>
                          <a:latin typeface="Arial" panose="020B0604020202020204" pitchFamily="34" charset="0"/>
                          <a:cs typeface="Arial" panose="020B0604020202020204" pitchFamily="34" charset="0"/>
                        </a:rPr>
                        <a:t> mg/dl significa milligrammi di glucosio in 100 millilitri di sangue</a:t>
                      </a:r>
                      <a:br>
                        <a:rPr lang="it-IT" sz="1600" dirty="0">
                          <a:effectLst/>
                          <a:latin typeface="Arial" panose="020B0604020202020204" pitchFamily="34" charset="0"/>
                          <a:cs typeface="Arial" panose="020B0604020202020204" pitchFamily="34" charset="0"/>
                        </a:rPr>
                      </a:br>
                      <a:r>
                        <a:rPr lang="it-IT" sz="1600" dirty="0">
                          <a:effectLst/>
                          <a:latin typeface="Arial" panose="020B0604020202020204" pitchFamily="34" charset="0"/>
                          <a:cs typeface="Arial" panose="020B0604020202020204" pitchFamily="34" charset="0"/>
                        </a:rPr>
                        <a:t>*In almeno due diverse occasioni è sufficiente a fare diagnosi di diabete, secondo le linee guida dell’</a:t>
                      </a:r>
                      <a:r>
                        <a:rPr lang="it-IT" sz="1600" i="1" dirty="0">
                          <a:effectLst/>
                          <a:latin typeface="Arial" panose="020B0604020202020204" pitchFamily="34" charset="0"/>
                          <a:cs typeface="Arial" panose="020B0604020202020204" pitchFamily="34" charset="0"/>
                        </a:rPr>
                        <a:t>American </a:t>
                      </a:r>
                      <a:r>
                        <a:rPr lang="it-IT" sz="1600" i="1" dirty="0" err="1">
                          <a:effectLst/>
                          <a:latin typeface="Arial" panose="020B0604020202020204" pitchFamily="34" charset="0"/>
                          <a:cs typeface="Arial" panose="020B0604020202020204" pitchFamily="34" charset="0"/>
                        </a:rPr>
                        <a:t>Diabetes</a:t>
                      </a:r>
                      <a:r>
                        <a:rPr lang="it-IT" sz="1600" i="1" dirty="0">
                          <a:effectLst/>
                          <a:latin typeface="Arial" panose="020B0604020202020204" pitchFamily="34" charset="0"/>
                          <a:cs typeface="Arial" panose="020B0604020202020204" pitchFamily="34" charset="0"/>
                        </a:rPr>
                        <a:t> Association</a:t>
                      </a:r>
                      <a:r>
                        <a:rPr lang="it-IT" sz="1600" dirty="0">
                          <a:effectLst/>
                          <a:latin typeface="Arial" panose="020B0604020202020204" pitchFamily="34" charset="0"/>
                          <a:cs typeface="Arial" panose="020B0604020202020204" pitchFamily="34" charset="0"/>
                        </a:rPr>
                        <a:t>).</a:t>
                      </a:r>
                    </a:p>
                  </a:txBody>
                  <a:tcPr marL="27893" marR="27893" marT="27893" marB="27893" anchor="ctr">
                    <a:lnL w="9525" cap="flat" cmpd="sng" algn="ctr">
                      <a:solidFill>
                        <a:srgbClr val="D0D0D0"/>
                      </a:solidFill>
                      <a:prstDash val="solid"/>
                      <a:round/>
                      <a:headEnd type="none" w="med" len="med"/>
                      <a:tailEnd type="none" w="med" len="med"/>
                    </a:lnL>
                    <a:lnR w="9525" cap="flat" cmpd="sng" algn="ctr">
                      <a:solidFill>
                        <a:srgbClr val="D0D0D0"/>
                      </a:solidFill>
                      <a:prstDash val="solid"/>
                      <a:round/>
                      <a:headEnd type="none" w="med" len="med"/>
                      <a:tailEnd type="none" w="med" len="med"/>
                    </a:lnR>
                    <a:lnT w="9525" cap="flat" cmpd="sng" algn="ctr">
                      <a:solidFill>
                        <a:srgbClr val="D0D0D0"/>
                      </a:solidFill>
                      <a:prstDash val="solid"/>
                      <a:round/>
                      <a:headEnd type="none" w="med" len="med"/>
                      <a:tailEnd type="none" w="med" len="med"/>
                    </a:lnT>
                    <a:lnB w="9525" cap="flat" cmpd="sng" algn="ctr">
                      <a:solidFill>
                        <a:srgbClr val="D0D0D0"/>
                      </a:solidFill>
                      <a:prstDash val="solid"/>
                      <a:round/>
                      <a:headEnd type="none" w="med" len="med"/>
                      <a:tailEnd type="none" w="med" len="med"/>
                    </a:lnB>
                    <a:solidFill>
                      <a:srgbClr val="FFFFFF"/>
                    </a:solidFill>
                  </a:tcPr>
                </a:tc>
                <a:tc hMerge="1">
                  <a:txBody>
                    <a:bodyPr/>
                    <a:lstStyle/>
                    <a:p>
                      <a:endParaRPr lang="it-IT"/>
                    </a:p>
                  </a:txBody>
                  <a:tcPr/>
                </a:tc>
                <a:extLst>
                  <a:ext uri="{0D108BD9-81ED-4DB2-BD59-A6C34878D82A}">
                    <a16:rowId xmlns:a16="http://schemas.microsoft.com/office/drawing/2014/main" xmlns="" val="565509686"/>
                  </a:ext>
                </a:extLst>
              </a:tr>
            </a:tbl>
          </a:graphicData>
        </a:graphic>
      </p:graphicFrame>
    </p:spTree>
    <p:extLst>
      <p:ext uri="{BB962C8B-B14F-4D97-AF65-F5344CB8AC3E}">
        <p14:creationId xmlns:p14="http://schemas.microsoft.com/office/powerpoint/2010/main" xmlns="" val="1788501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41997C6-CB95-19A9-2935-E515D70505C7}"/>
              </a:ext>
            </a:extLst>
          </p:cNvPr>
          <p:cNvSpPr>
            <a:spLocks noGrp="1"/>
          </p:cNvSpPr>
          <p:nvPr>
            <p:ph type="title"/>
          </p:nvPr>
        </p:nvSpPr>
        <p:spPr>
          <a:xfrm>
            <a:off x="838200" y="1"/>
            <a:ext cx="10515600" cy="1093303"/>
          </a:xfrm>
        </p:spPr>
        <p:txBody>
          <a:bodyPr>
            <a:normAutofit fontScale="90000"/>
          </a:bodyPr>
          <a:lstStyle/>
          <a:p>
            <a:r>
              <a:rPr lang="it-IT" b="1" i="0" dirty="0">
                <a:solidFill>
                  <a:srgbClr val="000000"/>
                </a:solidFill>
                <a:effectLst/>
                <a:latin typeface="Arial" panose="020B0604020202020204" pitchFamily="34" charset="0"/>
              </a:rPr>
              <a:t>Meccanismi di regolazione della glicemia</a:t>
            </a:r>
            <a:br>
              <a:rPr lang="it-IT" b="1" i="0" dirty="0">
                <a:solidFill>
                  <a:srgbClr val="000000"/>
                </a:solidFill>
                <a:effectLst/>
                <a:latin typeface="Arial" panose="020B0604020202020204" pitchFamily="34" charset="0"/>
              </a:rPr>
            </a:br>
            <a:endParaRPr lang="it-IT" dirty="0"/>
          </a:p>
        </p:txBody>
      </p:sp>
      <p:sp>
        <p:nvSpPr>
          <p:cNvPr id="3" name="Segnaposto contenuto 2">
            <a:extLst>
              <a:ext uri="{FF2B5EF4-FFF2-40B4-BE49-F238E27FC236}">
                <a16:creationId xmlns:a16="http://schemas.microsoft.com/office/drawing/2014/main" xmlns="" id="{83C7D26A-FDBB-DD38-0B55-75184498CE81}"/>
              </a:ext>
            </a:extLst>
          </p:cNvPr>
          <p:cNvSpPr>
            <a:spLocks noGrp="1"/>
          </p:cNvSpPr>
          <p:nvPr>
            <p:ph idx="1"/>
          </p:nvPr>
        </p:nvSpPr>
        <p:spPr>
          <a:xfrm>
            <a:off x="0" y="904461"/>
            <a:ext cx="12192000" cy="6023113"/>
          </a:xfrm>
        </p:spPr>
        <p:txBody>
          <a:bodyPr>
            <a:noAutofit/>
          </a:bodyPr>
          <a:lstStyle/>
          <a:p>
            <a:pPr marL="0" indent="0">
              <a:buNone/>
            </a:pPr>
            <a:endParaRPr lang="it-IT" sz="2000" dirty="0">
              <a:latin typeface="Arial" panose="020B0604020202020204" pitchFamily="34" charset="0"/>
              <a:cs typeface="Arial" panose="020B0604020202020204" pitchFamily="34" charset="0"/>
            </a:endParaRPr>
          </a:p>
          <a:p>
            <a:pPr marL="0" indent="0">
              <a:buNone/>
            </a:pPr>
            <a:r>
              <a:rPr lang="it-IT" sz="2000" dirty="0">
                <a:latin typeface="Arial" panose="020B0604020202020204" pitchFamily="34" charset="0"/>
                <a:cs typeface="Arial" panose="020B0604020202020204" pitchFamily="34" charset="0"/>
              </a:rPr>
              <a:t>a) assorbimento intestinale del glucosio: avviene principalmente nell'intestino tenue, da qui il glucosio passa nel sangue;</a:t>
            </a:r>
          </a:p>
          <a:p>
            <a:pPr marL="0" indent="0">
              <a:buNone/>
            </a:pPr>
            <a:endParaRPr lang="it-IT" sz="2000" dirty="0">
              <a:latin typeface="Arial" panose="020B0604020202020204" pitchFamily="34" charset="0"/>
              <a:cs typeface="Arial" panose="020B0604020202020204" pitchFamily="34" charset="0"/>
            </a:endParaRPr>
          </a:p>
          <a:p>
            <a:pPr marL="0" indent="0">
              <a:buNone/>
            </a:pPr>
            <a:r>
              <a:rPr lang="it-IT" sz="2000" dirty="0">
                <a:latin typeface="Arial" panose="020B0604020202020204" pitchFamily="34" charset="0"/>
                <a:cs typeface="Arial" panose="020B0604020202020204" pitchFamily="34" charset="0"/>
              </a:rPr>
              <a:t>b) glicogenolisi: liberazione di glucosio dai tessuti che hanno la capacità di immagazzinarlo sotto forma di glicogeno (fegato e muscoli principalmente) e glicogenosintesi: formazione di glicogeno da glucosio;</a:t>
            </a:r>
          </a:p>
          <a:p>
            <a:pPr marL="0" indent="0">
              <a:buNone/>
            </a:pPr>
            <a:endParaRPr lang="it-IT" sz="2000" dirty="0">
              <a:latin typeface="Arial" panose="020B0604020202020204" pitchFamily="34" charset="0"/>
              <a:cs typeface="Arial" panose="020B0604020202020204" pitchFamily="34" charset="0"/>
            </a:endParaRPr>
          </a:p>
          <a:p>
            <a:pPr marL="0" indent="0">
              <a:buNone/>
            </a:pPr>
            <a:r>
              <a:rPr lang="it-IT" sz="2000" dirty="0">
                <a:latin typeface="Arial" panose="020B0604020202020204" pitchFamily="34" charset="0"/>
                <a:cs typeface="Arial" panose="020B0604020202020204" pitchFamily="34" charset="0"/>
              </a:rPr>
              <a:t>c) gluconeogenesi: formazione di glucosio da grassi e proteine;</a:t>
            </a:r>
          </a:p>
          <a:p>
            <a:pPr marL="0" indent="0">
              <a:buNone/>
            </a:pPr>
            <a:endParaRPr lang="it-IT" sz="2000" dirty="0">
              <a:latin typeface="Arial" panose="020B0604020202020204" pitchFamily="34" charset="0"/>
              <a:cs typeface="Arial" panose="020B0604020202020204" pitchFamily="34" charset="0"/>
            </a:endParaRPr>
          </a:p>
          <a:p>
            <a:pPr marL="0" indent="0">
              <a:buNone/>
            </a:pPr>
            <a:r>
              <a:rPr lang="it-IT" sz="2000" dirty="0">
                <a:latin typeface="Arial" panose="020B0604020202020204" pitchFamily="34" charset="0"/>
                <a:cs typeface="Arial" panose="020B0604020202020204" pitchFamily="34" charset="0"/>
              </a:rPr>
              <a:t>d) glicolisi: consumo di glucosio da parte delle cellule per produrre energia. </a:t>
            </a:r>
          </a:p>
          <a:p>
            <a:pPr marL="0" indent="0">
              <a:buNone/>
            </a:pPr>
            <a:endParaRPr lang="it-IT" sz="2000" dirty="0">
              <a:latin typeface="Arial" panose="020B0604020202020204" pitchFamily="34" charset="0"/>
              <a:cs typeface="Arial" panose="020B0604020202020204" pitchFamily="34" charset="0"/>
            </a:endParaRPr>
          </a:p>
          <a:p>
            <a:pPr marL="0" indent="0">
              <a:buNone/>
            </a:pPr>
            <a:r>
              <a:rPr lang="it-IT" sz="2000" dirty="0">
                <a:latin typeface="Arial" panose="020B0604020202020204" pitchFamily="34" charset="0"/>
                <a:cs typeface="Arial" panose="020B0604020202020204" pitchFamily="34" charset="0"/>
              </a:rPr>
              <a:t>In carenza di ossigeno la glicolisi si ferma ad acido lattico (glicolisi anaerobica), in abbondanza di ossigeno l'acido piruvico, intermedio chiave, viene demolito secondo le vie metaboliche schematizzate in figura n.1 (glicolisi aerobica). Gli ormoni principali che regolano il metabolismo glicidico, dotati di proprietà antagoniste, sono prodotti dalle isole del Langherans pancreatiche: insulina, ipoglicemizzante (secreto dalle beta-cellule) e glucagone, iperglicemizzante (prodotto dalle alfa-cellule).</a:t>
            </a:r>
          </a:p>
        </p:txBody>
      </p:sp>
    </p:spTree>
    <p:extLst>
      <p:ext uri="{BB962C8B-B14F-4D97-AF65-F5344CB8AC3E}">
        <p14:creationId xmlns:p14="http://schemas.microsoft.com/office/powerpoint/2010/main" xmlns="" val="3541196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BC8396EF-BBE9-6B93-1CB1-5E89B0A1A6C0}"/>
              </a:ext>
            </a:extLst>
          </p:cNvPr>
          <p:cNvSpPr>
            <a:spLocks noGrp="1"/>
          </p:cNvSpPr>
          <p:nvPr>
            <p:ph type="title"/>
          </p:nvPr>
        </p:nvSpPr>
        <p:spPr>
          <a:xfrm>
            <a:off x="838200" y="1"/>
            <a:ext cx="10515600" cy="681036"/>
          </a:xfrm>
        </p:spPr>
        <p:txBody>
          <a:bodyPr>
            <a:normAutofit/>
          </a:bodyPr>
          <a:lstStyle/>
          <a:p>
            <a:pPr algn="ctr"/>
            <a:r>
              <a:rPr lang="it-IT" sz="3600" b="1" dirty="0">
                <a:latin typeface="Arial" panose="020B0604020202020204" pitchFamily="34" charset="0"/>
                <a:cs typeface="Arial" panose="020B0604020202020204" pitchFamily="34" charset="0"/>
              </a:rPr>
              <a:t>Glicemia</a:t>
            </a:r>
          </a:p>
        </p:txBody>
      </p:sp>
      <p:sp>
        <p:nvSpPr>
          <p:cNvPr id="3" name="Segnaposto contenuto 2">
            <a:extLst>
              <a:ext uri="{FF2B5EF4-FFF2-40B4-BE49-F238E27FC236}">
                <a16:creationId xmlns:a16="http://schemas.microsoft.com/office/drawing/2014/main" xmlns="" id="{4CA41441-854E-BD67-A459-8DD287361C98}"/>
              </a:ext>
            </a:extLst>
          </p:cNvPr>
          <p:cNvSpPr>
            <a:spLocks noGrp="1"/>
          </p:cNvSpPr>
          <p:nvPr>
            <p:ph idx="1"/>
          </p:nvPr>
        </p:nvSpPr>
        <p:spPr>
          <a:xfrm>
            <a:off x="838200" y="765313"/>
            <a:ext cx="10515600" cy="5411650"/>
          </a:xfrm>
        </p:spPr>
        <p:txBody>
          <a:bodyPr>
            <a:normAutofit fontScale="85000" lnSpcReduction="20000"/>
          </a:bodyPr>
          <a:lstStyle/>
          <a:p>
            <a:pPr marL="0" indent="0" algn="just">
              <a:buNone/>
            </a:pPr>
            <a:r>
              <a:rPr lang="it-IT" dirty="0">
                <a:latin typeface="Arial" panose="020B0604020202020204" pitchFamily="34" charset="0"/>
                <a:cs typeface="Arial" panose="020B0604020202020204" pitchFamily="34" charset="0"/>
              </a:rPr>
              <a:t>L’esame della glicemia nel sangue per il controllo del metabolismo degli zuccheri nell’organismo perché mostra la quantità di zucchero, trasformato in glucosio a livello dell’intestino, presente nel sangue di una persona. </a:t>
            </a:r>
          </a:p>
          <a:p>
            <a:pPr marL="0" indent="0" algn="just">
              <a:buNone/>
            </a:pPr>
            <a:r>
              <a:rPr lang="it-IT" dirty="0">
                <a:latin typeface="Arial" panose="020B0604020202020204" pitchFamily="34" charset="0"/>
                <a:cs typeface="Arial" panose="020B0604020202020204" pitchFamily="34" charset="0"/>
              </a:rPr>
              <a:t>Questo test mette in luce, principalmente, il rischio di ammalarsi di diabete, malattia legata proprio all’incremento della glicemia nel sangue, cioè del glucosio che circola nel sangue. </a:t>
            </a:r>
            <a:endParaRPr lang="it-IT" dirty="0" smtClean="0">
              <a:latin typeface="Arial" panose="020B0604020202020204" pitchFamily="34" charset="0"/>
              <a:cs typeface="Arial" panose="020B0604020202020204" pitchFamily="34" charset="0"/>
            </a:endParaRPr>
          </a:p>
          <a:p>
            <a:pPr marL="0" indent="0" algn="just">
              <a:buNone/>
            </a:pPr>
            <a:r>
              <a:rPr lang="it-IT" dirty="0" smtClean="0">
                <a:latin typeface="Arial" panose="020B0604020202020204" pitchFamily="34" charset="0"/>
                <a:cs typeface="Arial" panose="020B0604020202020204" pitchFamily="34" charset="0"/>
              </a:rPr>
              <a:t>In </a:t>
            </a:r>
            <a:r>
              <a:rPr lang="it-IT" dirty="0">
                <a:latin typeface="Arial" panose="020B0604020202020204" pitchFamily="34" charset="0"/>
                <a:cs typeface="Arial" panose="020B0604020202020204" pitchFamily="34" charset="0"/>
              </a:rPr>
              <a:t>ogni momento, infatti, la concentrazione di glucosio nel sangue deve essere costante, perché è il risultato di un equilibrio tra un processo naturale di eliminazione dal sangue del glucosio, che viene utilizzato dalle cellule come energia (la cosiddetta glicolisi o glicogenosintesi) e il processo di immissione del glucosio nel sangue attraverso il cibo (la cosiddetta gluconeogenesi o glicogenolisi</a:t>
            </a:r>
            <a:r>
              <a:rPr lang="it-IT" dirty="0" smtClean="0">
                <a:latin typeface="Arial" panose="020B0604020202020204" pitchFamily="34" charset="0"/>
                <a:cs typeface="Arial" panose="020B0604020202020204" pitchFamily="34" charset="0"/>
              </a:rPr>
              <a:t>).</a:t>
            </a:r>
          </a:p>
          <a:p>
            <a:pPr marL="0" indent="0" algn="just">
              <a:buNone/>
            </a:pPr>
            <a:r>
              <a:rPr lang="it-IT" dirty="0" smtClean="0">
                <a:latin typeface="Arial" panose="020B0604020202020204" pitchFamily="34" charset="0"/>
                <a:cs typeface="Arial" panose="020B0604020202020204" pitchFamily="34" charset="0"/>
              </a:rPr>
              <a:t>Si </a:t>
            </a:r>
            <a:r>
              <a:rPr lang="it-IT" dirty="0">
                <a:latin typeface="Arial" panose="020B0604020202020204" pitchFamily="34" charset="0"/>
                <a:cs typeface="Arial" panose="020B0604020202020204" pitchFamily="34" charset="0"/>
              </a:rPr>
              <a:t>tratta di un test di screening, cioè di primo orientamento per il medico, a seguito del quale, se i valori del glucosio nel sangue sono elevati e, quindi, si sospetta la presenza di diabete, l’esame deve essere effettuato un seconda volta e, se il risultato è nuovamente elevato, il laboratorio è in grado, oggi, di diagnosticare il diabete.</a:t>
            </a:r>
          </a:p>
        </p:txBody>
      </p:sp>
    </p:spTree>
    <p:extLst>
      <p:ext uri="{BB962C8B-B14F-4D97-AF65-F5344CB8AC3E}">
        <p14:creationId xmlns:p14="http://schemas.microsoft.com/office/powerpoint/2010/main" xmlns="" val="1624989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11A667E-F6B4-E404-F81A-24FDC91A5EBD}"/>
              </a:ext>
            </a:extLst>
          </p:cNvPr>
          <p:cNvSpPr>
            <a:spLocks noGrp="1"/>
          </p:cNvSpPr>
          <p:nvPr>
            <p:ph type="title"/>
          </p:nvPr>
        </p:nvSpPr>
        <p:spPr>
          <a:xfrm>
            <a:off x="838200" y="1"/>
            <a:ext cx="10515600" cy="1252330"/>
          </a:xfrm>
        </p:spPr>
        <p:txBody>
          <a:bodyPr>
            <a:normAutofit/>
          </a:bodyPr>
          <a:lstStyle/>
          <a:p>
            <a:pPr algn="ctr"/>
            <a:r>
              <a:rPr lang="it-IT" sz="3600" b="1" dirty="0">
                <a:latin typeface="Arial" panose="020B0604020202020204" pitchFamily="34" charset="0"/>
                <a:cs typeface="Arial" panose="020B0604020202020204" pitchFamily="34" charset="0"/>
              </a:rPr>
              <a:t>“curva glicemica da carico”</a:t>
            </a:r>
          </a:p>
        </p:txBody>
      </p:sp>
      <p:sp>
        <p:nvSpPr>
          <p:cNvPr id="3" name="Segnaposto contenuto 2">
            <a:extLst>
              <a:ext uri="{FF2B5EF4-FFF2-40B4-BE49-F238E27FC236}">
                <a16:creationId xmlns:a16="http://schemas.microsoft.com/office/drawing/2014/main" xmlns="" id="{B5F27C81-DD1D-59BA-CDDA-0B95CA805F99}"/>
              </a:ext>
            </a:extLst>
          </p:cNvPr>
          <p:cNvSpPr>
            <a:spLocks noGrp="1"/>
          </p:cNvSpPr>
          <p:nvPr>
            <p:ph idx="1"/>
          </p:nvPr>
        </p:nvSpPr>
        <p:spPr>
          <a:xfrm>
            <a:off x="0" y="1003852"/>
            <a:ext cx="12192000" cy="5854148"/>
          </a:xfrm>
        </p:spPr>
        <p:txBody>
          <a:bodyPr>
            <a:normAutofit fontScale="62500" lnSpcReduction="20000"/>
          </a:bodyPr>
          <a:lstStyle/>
          <a:p>
            <a:pPr marL="0" indent="0" algn="just">
              <a:lnSpc>
                <a:spcPct val="120000"/>
              </a:lnSpc>
              <a:buNone/>
            </a:pPr>
            <a:r>
              <a:rPr lang="it-IT" dirty="0">
                <a:latin typeface="Arial" panose="020B0604020202020204" pitchFamily="34" charset="0"/>
                <a:cs typeface="Arial" panose="020B0604020202020204" pitchFamily="34" charset="0"/>
              </a:rPr>
              <a:t>A volte viene, comunque, consigliato un ulteriore esame di approfondimento, perché in alcuni casi possono persistere situazioni dubbie (per esempio, la seconda volta che viene effettuato il prelievo il valore della glicemia non è elevato, ma è, comunque, troppo vicino al valore massimo). </a:t>
            </a:r>
          </a:p>
          <a:p>
            <a:pPr marL="0" indent="0" algn="just">
              <a:lnSpc>
                <a:spcPct val="120000"/>
              </a:lnSpc>
              <a:buNone/>
            </a:pPr>
            <a:r>
              <a:rPr lang="it-IT" dirty="0">
                <a:latin typeface="Arial" panose="020B0604020202020204" pitchFamily="34" charset="0"/>
                <a:cs typeface="Arial" panose="020B0604020202020204" pitchFamily="34" charset="0"/>
              </a:rPr>
              <a:t>Per avere una diagnosi certa, quindi, l’esame di approfondimento generalmente cosi consigliato è la </a:t>
            </a:r>
            <a:r>
              <a:rPr lang="it-IT" b="1" dirty="0">
                <a:latin typeface="Arial" panose="020B0604020202020204" pitchFamily="34" charset="0"/>
                <a:cs typeface="Arial" panose="020B0604020202020204" pitchFamily="34" charset="0"/>
              </a:rPr>
              <a:t>“curva glicemica da carico”</a:t>
            </a:r>
            <a:r>
              <a:rPr lang="it-IT" dirty="0">
                <a:latin typeface="Arial" panose="020B0604020202020204" pitchFamily="34" charset="0"/>
                <a:cs typeface="Arial" panose="020B0604020202020204" pitchFamily="34" charset="0"/>
              </a:rPr>
              <a:t>, che serve per monitorare il comportamento della glicemia in fasi diverse della giornata, in particolare al mattino a </a:t>
            </a:r>
            <a:r>
              <a:rPr lang="it-IT" dirty="0" smtClean="0">
                <a:latin typeface="Arial" panose="020B0604020202020204" pitchFamily="34" charset="0"/>
                <a:cs typeface="Arial" panose="020B0604020202020204" pitchFamily="34" charset="0"/>
              </a:rPr>
              <a:t>digiuno ( provetta da siero, tappo giallo), </a:t>
            </a:r>
            <a:r>
              <a:rPr lang="it-IT" dirty="0">
                <a:latin typeface="Arial" panose="020B0604020202020204" pitchFamily="34" charset="0"/>
                <a:cs typeface="Arial" panose="020B0604020202020204" pitchFamily="34" charset="0"/>
              </a:rPr>
              <a:t>dopo aver assunto 75 grammi di glucosio e dopo tre ore, per verificare, successivamente all’introduzione di questo stimolo di glucosio, cosa succede nell’organismo, cioè se si riscontrano punte eccessive di zuccheri in alcuni orari della giornata. </a:t>
            </a:r>
          </a:p>
          <a:p>
            <a:pPr marL="0" indent="0" algn="just">
              <a:lnSpc>
                <a:spcPct val="120000"/>
              </a:lnSpc>
              <a:buNone/>
            </a:pPr>
            <a:r>
              <a:rPr lang="it-IT" dirty="0">
                <a:latin typeface="Arial" panose="020B0604020202020204" pitchFamily="34" charset="0"/>
                <a:cs typeface="Arial" panose="020B0604020202020204" pitchFamily="34" charset="0"/>
              </a:rPr>
              <a:t>Se la glicemia, però, risulta già alta al mattino è importante non assumere il glucosio e non continuare con l’esecuzione dell’esame, perché potrebbe comportare complicanze. Dopo questa ulteriore indagine e se i valori sono elevati, si ha la diagnosi di </a:t>
            </a:r>
            <a:r>
              <a:rPr lang="it-IT" b="1" dirty="0">
                <a:latin typeface="Arial" panose="020B0604020202020204" pitchFamily="34" charset="0"/>
                <a:cs typeface="Arial" panose="020B0604020202020204" pitchFamily="34" charset="0"/>
              </a:rPr>
              <a:t>“diabete conclamato”. </a:t>
            </a:r>
            <a:r>
              <a:rPr lang="it-IT" dirty="0">
                <a:latin typeface="Arial" panose="020B0604020202020204" pitchFamily="34" charset="0"/>
                <a:cs typeface="Arial" panose="020B0604020202020204" pitchFamily="34" charset="0"/>
              </a:rPr>
              <a:t>A questo punto, per tenere il diabete sotto controllo nel tempo e verificare che la terapia che viene prescritta dal medico sia corretta, è necessario effettuare ad intervalli regolari l</a:t>
            </a:r>
            <a:r>
              <a:rPr lang="it-IT" b="1" dirty="0">
                <a:latin typeface="Arial" panose="020B0604020202020204" pitchFamily="34" charset="0"/>
                <a:cs typeface="Arial" panose="020B0604020202020204" pitchFamily="34" charset="0"/>
              </a:rPr>
              <a:t>’“esame del glucosio a digiuno e post-prandiale”</a:t>
            </a:r>
            <a:r>
              <a:rPr lang="it-IT" dirty="0">
                <a:latin typeface="Arial" panose="020B0604020202020204" pitchFamily="34" charset="0"/>
                <a:cs typeface="Arial" panose="020B0604020202020204" pitchFamily="34" charset="0"/>
              </a:rPr>
              <a:t>, cioè un prelievo effettuato sia la mattina a digiuno, sia due ore dopo il pranzo per evidenziare come l’organismo reagisce al trattamento farmacologico o alla dieta prescritta, cioè verificare che non vi sia un aumento eccessivo dopo il pranzo della </a:t>
            </a:r>
            <a:r>
              <a:rPr lang="it-IT" dirty="0" smtClean="0">
                <a:latin typeface="Arial" panose="020B0604020202020204" pitchFamily="34" charset="0"/>
                <a:cs typeface="Arial" panose="020B0604020202020204" pitchFamily="34" charset="0"/>
              </a:rPr>
              <a:t>glicemia.</a:t>
            </a:r>
          </a:p>
          <a:p>
            <a:pPr marL="0" indent="0" algn="just">
              <a:lnSpc>
                <a:spcPct val="120000"/>
              </a:lnSpc>
              <a:buNone/>
            </a:pPr>
            <a:r>
              <a:rPr lang="it-IT" dirty="0" smtClean="0">
                <a:latin typeface="Arial" panose="020B0604020202020204" pitchFamily="34" charset="0"/>
                <a:cs typeface="Arial" panose="020B0604020202020204" pitchFamily="34" charset="0"/>
              </a:rPr>
              <a:t>Un </a:t>
            </a:r>
            <a:r>
              <a:rPr lang="it-IT" dirty="0">
                <a:latin typeface="Arial" panose="020B0604020202020204" pitchFamily="34" charset="0"/>
                <a:cs typeface="Arial" panose="020B0604020202020204" pitchFamily="34" charset="0"/>
              </a:rPr>
              <a:t>caso a parte merita, invece, il </a:t>
            </a:r>
            <a:r>
              <a:rPr lang="it-IT" b="1" dirty="0">
                <a:latin typeface="Arial" panose="020B0604020202020204" pitchFamily="34" charset="0"/>
                <a:cs typeface="Arial" panose="020B0604020202020204" pitchFamily="34" charset="0"/>
              </a:rPr>
              <a:t>“diabete in gravidanza”</a:t>
            </a:r>
            <a:r>
              <a:rPr lang="it-IT" dirty="0">
                <a:latin typeface="Arial" panose="020B0604020202020204" pitchFamily="34" charset="0"/>
                <a:cs typeface="Arial" panose="020B0604020202020204" pitchFamily="34" charset="0"/>
              </a:rPr>
              <a:t>. Infatti, la gravidanza stimola la produzione di glucosio nell’organismo che, però, può provocare complicanze nel feto, per questo è consigliato effettuare un test di screening iniziale in ogni donna in gravidanza per escluderla presenza di diabete. Questo test si chiama “minicurva” e la donna in gravidanza deve effettuare il prelievo al mattino a digiuno, dopo aver assunto 50 grammi di glucosio e dopo tre ore.</a:t>
            </a:r>
          </a:p>
        </p:txBody>
      </p:sp>
    </p:spTree>
    <p:extLst>
      <p:ext uri="{BB962C8B-B14F-4D97-AF65-F5344CB8AC3E}">
        <p14:creationId xmlns:p14="http://schemas.microsoft.com/office/powerpoint/2010/main" xmlns="" val="14675961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2173</TotalTime>
  <Words>2918</Words>
  <Application>Microsoft Office PowerPoint</Application>
  <PresentationFormat>Personalizzato</PresentationFormat>
  <Paragraphs>122</Paragraphs>
  <Slides>20</Slides>
  <Notes>0</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Tema di Office</vt:lpstr>
      <vt:lpstr>GLUCOSIO</vt:lpstr>
      <vt:lpstr>DIGESTIONE E ASSORBIMENTO DEI CARBOIDRATI LA GLICOLISI</vt:lpstr>
      <vt:lpstr>La regolazione della glicolisi e della gluconeogenesi</vt:lpstr>
      <vt:lpstr>REGOLAZIONE GLICOLISI </vt:lpstr>
      <vt:lpstr>Nelle persone sane, la concentrazione di glucosio nel sangue (glicemia) è regolata principalmente dall’azione contrapposta dei due ormoni: insulina e glucagone, entrambi prodotti dal pancreas.</vt:lpstr>
      <vt:lpstr>Valori di riferimento della glicemia plasmatica (mg/dl)¨</vt:lpstr>
      <vt:lpstr>Meccanismi di regolazione della glicemia </vt:lpstr>
      <vt:lpstr>Glicemia</vt:lpstr>
      <vt:lpstr>“curva glicemica da carico”</vt:lpstr>
      <vt:lpstr>Diapositiva 10</vt:lpstr>
      <vt:lpstr>Diapositiva 11</vt:lpstr>
      <vt:lpstr>Diapositiva 12</vt:lpstr>
      <vt:lpstr>Come si fa</vt:lpstr>
      <vt:lpstr>Cosa significa</vt:lpstr>
      <vt:lpstr>Il diabete mellito </vt:lpstr>
      <vt:lpstr>Diapositiva 16</vt:lpstr>
      <vt:lpstr>La glicemia viene quindi riportata a valori normali( 80-100 mg/dl).</vt:lpstr>
      <vt:lpstr>TIPI DI DIABETE</vt:lpstr>
      <vt:lpstr>Come prevenire il diabete?</vt:lpstr>
      <vt:lpstr>Principali esami di laboratorio da effettuare almeno una volta l’anno ( urine non sterili sterili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GLUCOSIO</dc:title>
  <dc:creator>Antonella Petteruti</dc:creator>
  <cp:lastModifiedBy>Laboratorio</cp:lastModifiedBy>
  <cp:revision>29</cp:revision>
  <dcterms:created xsi:type="dcterms:W3CDTF">2023-01-31T17:28:42Z</dcterms:created>
  <dcterms:modified xsi:type="dcterms:W3CDTF">2023-02-02T11:49:20Z</dcterms:modified>
</cp:coreProperties>
</file>