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58" r:id="rId3"/>
    <p:sldId id="256" r:id="rId4"/>
    <p:sldId id="259" r:id="rId5"/>
    <p:sldId id="262" r:id="rId6"/>
    <p:sldId id="264" r:id="rId7"/>
    <p:sldId id="265" r:id="rId8"/>
    <p:sldId id="266" r:id="rId9"/>
    <p:sldId id="261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7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6B76BA-D485-49D8-B04D-F24B4841B7E5}" type="datetimeFigureOut">
              <a:rPr lang="it-IT" smtClean="0"/>
              <a:pPr/>
              <a:t>01/02/2023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EBF933-83C2-4EB4-89CD-DBF03F52417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6207643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EBF933-83C2-4EB4-89CD-DBF03F524170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044362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33B3E81B-C942-385F-FBFA-E42AAB6581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xmlns="" id="{4533C9CD-E594-0B48-F937-C92CBB681E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65BB3F0D-41BC-D043-2281-BD6A3C05BA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6ED83-5BA7-4C8E-9D8A-4401C7421211}" type="datetimeFigureOut">
              <a:rPr lang="it-IT" smtClean="0"/>
              <a:pPr/>
              <a:t>01/02/2023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A44E3734-C68E-58DE-9DA7-366C4BE8E6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95F06638-5503-87FA-70BF-FDF3BB75D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48AB5-8278-4928-A2DC-EE425FD08B1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07739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CDCE92D1-0FD2-B3D8-AE37-2F231DD38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xmlns="" id="{92E76330-0914-45C5-9EFF-2897844A64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EF653D83-1154-41DE-13A5-124215F6C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6ED83-5BA7-4C8E-9D8A-4401C7421211}" type="datetimeFigureOut">
              <a:rPr lang="it-IT" smtClean="0"/>
              <a:pPr/>
              <a:t>01/02/2023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7B8B10A6-8167-5C20-8F22-E52A8F302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B5C7447D-0E19-92B1-9971-C6F2B98BF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48AB5-8278-4928-A2DC-EE425FD08B1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64925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xmlns="" id="{8784B736-B05E-BE4D-6CFB-4A43D855BC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xmlns="" id="{6A557A42-84A6-94AD-E2BD-7998F18D50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9435A7E5-5471-674F-5A99-9D3C92346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6ED83-5BA7-4C8E-9D8A-4401C7421211}" type="datetimeFigureOut">
              <a:rPr lang="it-IT" smtClean="0"/>
              <a:pPr/>
              <a:t>01/02/2023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97D06166-E251-B1B8-3656-9E1127BE4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23E5A766-5099-D521-088B-5FE635076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48AB5-8278-4928-A2DC-EE425FD08B1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82184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413EDA0A-E4EF-BB5A-C5D6-1608A7E20B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E86C6689-8E7C-5DD2-3B9B-D507CD86CB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7846AD00-13F9-C83E-3DA3-91ADF824A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6ED83-5BA7-4C8E-9D8A-4401C7421211}" type="datetimeFigureOut">
              <a:rPr lang="it-IT" smtClean="0"/>
              <a:pPr/>
              <a:t>01/02/2023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5F08665E-AC85-3C37-E6E1-559AC2BDD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4B61F40A-1863-9426-43A5-420D75732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48AB5-8278-4928-A2DC-EE425FD08B1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508480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2C342225-FD26-1F55-E545-866D00A6ED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xmlns="" id="{4A7B23E8-0586-1AB2-D282-8F1EF38D8B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235FF683-2569-A614-9585-F3F17626BE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6ED83-5BA7-4C8E-9D8A-4401C7421211}" type="datetimeFigureOut">
              <a:rPr lang="it-IT" smtClean="0"/>
              <a:pPr/>
              <a:t>01/02/2023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6953E4C5-20D7-8BCE-5798-AB83D0197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E115FF5F-DD54-F57D-E9C6-7F8C65295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48AB5-8278-4928-A2DC-EE425FD08B1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1817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8DF3E723-2A4B-DCA4-A7FC-9B5874F96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29C6FA98-4636-04C3-AE52-A5E4713895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xmlns="" id="{03F8B4FF-4477-AC74-EB56-0351784C84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xmlns="" id="{E00C679C-44E3-BE94-F1A9-F7735C757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6ED83-5BA7-4C8E-9D8A-4401C7421211}" type="datetimeFigureOut">
              <a:rPr lang="it-IT" smtClean="0"/>
              <a:pPr/>
              <a:t>01/02/2023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xmlns="" id="{E674FD5C-04AA-32E8-85C5-F6EFE221B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xmlns="" id="{294EED47-020B-C735-9F82-13A2812AA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48AB5-8278-4928-A2DC-EE425FD08B1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313875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8E9A13F0-F9D8-6191-DA66-0CF1A0EA2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xmlns="" id="{6960648D-DF96-FD42-D1CA-CF2E9F64C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xmlns="" id="{82B7DED9-2EEB-6356-E8EF-52F316200F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xmlns="" id="{64137BDF-A83B-4C6E-127C-05869DC654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xmlns="" id="{6A283624-5D15-B671-8708-A3F2D66787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xmlns="" id="{F465FF75-8E8B-90F3-53A6-472A77CA7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6ED83-5BA7-4C8E-9D8A-4401C7421211}" type="datetimeFigureOut">
              <a:rPr lang="it-IT" smtClean="0"/>
              <a:pPr/>
              <a:t>01/02/2023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xmlns="" id="{179CA77C-C904-7AF4-80EC-5935533E5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xmlns="" id="{535BC28B-496D-536D-8661-1825B7637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48AB5-8278-4928-A2DC-EE425FD08B1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02168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3CB1E662-B757-A1D9-B172-B57907E6A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xmlns="" id="{944BB416-BB08-B91A-7382-916BFC5B6C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6ED83-5BA7-4C8E-9D8A-4401C7421211}" type="datetimeFigureOut">
              <a:rPr lang="it-IT" smtClean="0"/>
              <a:pPr/>
              <a:t>01/02/2023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xmlns="" id="{55E0D5A5-12CD-4F6F-641D-B4298F775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xmlns="" id="{A47BEA8E-883E-4A36-D21B-F25F6C993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48AB5-8278-4928-A2DC-EE425FD08B1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977857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xmlns="" id="{AA92397F-83A2-1531-A74A-6B97727B6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6ED83-5BA7-4C8E-9D8A-4401C7421211}" type="datetimeFigureOut">
              <a:rPr lang="it-IT" smtClean="0"/>
              <a:pPr/>
              <a:t>01/02/2023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xmlns="" id="{8AC5A9D7-B2DC-0CA8-4FFF-AC76D4B78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BBAB3CDF-B6DC-45BD-2F55-5ABAE2F9F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48AB5-8278-4928-A2DC-EE425FD08B1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563769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CBA1AA71-2B57-6778-640C-59AB4FFCB1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FE6D18C0-EFD8-CE2A-7AC3-E1603AAEA2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xmlns="" id="{E65CAF54-E0CC-B47C-BE48-CA22851D32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xmlns="" id="{106FE4F1-F36B-E0E2-20C2-BBFBBA94C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6ED83-5BA7-4C8E-9D8A-4401C7421211}" type="datetimeFigureOut">
              <a:rPr lang="it-IT" smtClean="0"/>
              <a:pPr/>
              <a:t>01/02/2023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xmlns="" id="{DBC38AFB-DCE3-BA6B-3C42-4215DD6B1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xmlns="" id="{F31DD2A7-488D-629A-D227-809CD6CCE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48AB5-8278-4928-A2DC-EE425FD08B1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815521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4FA7CB19-D5DB-E32D-7A26-9F064280AA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xmlns="" id="{9DB7B90E-7800-F8B2-47F8-6D94F98600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xmlns="" id="{E694CA76-BECB-757D-620A-77FE65EF27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xmlns="" id="{C30705BB-C2C1-6FB8-F7B7-AA68068BB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6ED83-5BA7-4C8E-9D8A-4401C7421211}" type="datetimeFigureOut">
              <a:rPr lang="it-IT" smtClean="0"/>
              <a:pPr/>
              <a:t>01/02/2023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xmlns="" id="{50416AD3-61C5-5499-67D4-F64F5CFC5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xmlns="" id="{0430EF5D-ADF7-4D68-6239-3DF88DC2B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48AB5-8278-4928-A2DC-EE425FD08B1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736656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xmlns="" id="{0428B1FE-0962-9E40-06B9-33EF7CA7C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xmlns="" id="{B3126CE8-E1CE-93E2-D556-D27424B084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8D1D7FD5-3767-F593-B4F9-37A2DE874A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26ED83-5BA7-4C8E-9D8A-4401C7421211}" type="datetimeFigureOut">
              <a:rPr lang="it-IT" smtClean="0"/>
              <a:pPr/>
              <a:t>01/02/2023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B9E8E1CD-4FDA-7EBA-E21F-FC7CFCDD5B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F472BB06-753D-7F91-13B2-471AEF6338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B48AB5-8278-4928-A2DC-EE425FD08B1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900240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athsly.it/wordpress/glossary/probabilita-condizionata/" TargetMode="Externa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athsly.it/wordpress/importanza-della-statistica-perche-la-studiamo/" TargetMode="Externa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5595104D-758E-C31F-230A-9161C9456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53976"/>
          </a:xfrm>
        </p:spPr>
        <p:txBody>
          <a:bodyPr>
            <a:normAutofit/>
          </a:bodyPr>
          <a:lstStyle/>
          <a:p>
            <a:pPr algn="ctr"/>
            <a:r>
              <a:rPr lang="it-IT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ELEMENTI DI ORGANIZZAZIONE DI LABORATORIO BIOMEDICO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1A713759-AC7D-6F91-8DFC-73A2D80A30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0999" y="953976"/>
            <a:ext cx="11244943" cy="5731832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IL LABORATORIO BIOMEDICO HA IL COMPITO FONDAMENTALE DI ESEGUIRE INDAGINI CON METODI CHIMICI, FISICIO O BIOLOGICI SU MATERIALI PROVENIENTI DAL CORPO UMANO E PRODURRE RISULTATI ANALITICI </a:t>
            </a:r>
          </a:p>
          <a:p>
            <a:pPr marL="0" indent="0">
              <a:lnSpc>
                <a:spcPct val="150000"/>
              </a:lnSpc>
              <a:buNone/>
            </a:pPr>
            <a:endParaRPr lang="it-IT" sz="1900" b="0" i="0" u="sng" dirty="0">
              <a:solidFill>
                <a:schemeClr val="accent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it-IT" sz="1900" b="0" i="0" u="sng" dirty="0">
              <a:solidFill>
                <a:schemeClr val="accent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it-IT" sz="2000" b="1" i="0" u="sng" dirty="0">
                <a:solidFill>
                  <a:schemeClr val="accent5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 chimica, un metodo analitico è un documento che descrive quali sono le operazioni da eseguire su un campione per:</a:t>
            </a:r>
            <a:r>
              <a:rPr lang="it-IT" sz="1900" u="sng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it-IT" sz="1900" u="sng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it-IT" sz="1900" b="0" i="0" dirty="0" smtClean="0">
              <a:solidFill>
                <a:schemeClr val="accent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Font typeface="Wingdings" pitchFamily="2" charset="2"/>
              <a:buChar char="ü"/>
            </a:pPr>
            <a:r>
              <a:rPr lang="it-IT" sz="1900" b="0" i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poterne </a:t>
            </a:r>
            <a:r>
              <a:rPr lang="it-IT" sz="19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identificare la struttura chimica;</a:t>
            </a:r>
            <a:r>
              <a:rPr lang="it-IT" sz="19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it-IT" sz="1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900" b="0" i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lnSpc>
                <a:spcPct val="150000"/>
              </a:lnSpc>
              <a:buFont typeface="Wingdings" pitchFamily="2" charset="2"/>
              <a:buChar char="ü"/>
            </a:pPr>
            <a:r>
              <a:rPr lang="it-IT" sz="1900" b="0" i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valutarne </a:t>
            </a:r>
            <a:r>
              <a:rPr lang="it-IT" sz="19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la concentrazione o la composizione;</a:t>
            </a:r>
            <a:r>
              <a:rPr lang="it-IT" sz="19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it-IT" sz="1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900" b="0" i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lnSpc>
                <a:spcPct val="150000"/>
              </a:lnSpc>
              <a:buFont typeface="Wingdings" pitchFamily="2" charset="2"/>
              <a:buChar char="ü"/>
            </a:pPr>
            <a:r>
              <a:rPr lang="it-IT" sz="1900" b="0" i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misurarne </a:t>
            </a:r>
            <a:r>
              <a:rPr lang="it-IT" sz="19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determinate proprietà fisiche e chimiche.</a:t>
            </a:r>
          </a:p>
          <a:p>
            <a:pPr marL="0" indent="0">
              <a:lnSpc>
                <a:spcPct val="150000"/>
              </a:lnSpc>
              <a:buNone/>
            </a:pPr>
            <a:endParaRPr lang="it-IT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it-IT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TRA </a:t>
            </a:r>
            <a:r>
              <a:rPr lang="it-IT" sz="2300" dirty="0">
                <a:latin typeface="Arial" panose="020B0604020202020204" pitchFamily="34" charset="0"/>
                <a:cs typeface="Arial" panose="020B0604020202020204" pitchFamily="34" charset="0"/>
              </a:rPr>
              <a:t>LE FIGURE PROFESSIONALI CHE OPERANO IN UN LABORATORIO DI  ANALISI PUBBLICO VI E’ IL PERSONALE INFERMIERISTICO, DEPUTATO ESSENZIALMENTE ALL’ESECUZIONE DEI PRELIEVI DI MATERIALI BIOLOGICI.</a:t>
            </a:r>
          </a:p>
          <a:p>
            <a:pPr marL="0" indent="0">
              <a:buNone/>
            </a:pPr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73513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D4214F60-AC86-5186-2F6D-3245D70022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87085"/>
            <a:ext cx="9144000" cy="707572"/>
          </a:xfrm>
        </p:spPr>
        <p:txBody>
          <a:bodyPr>
            <a:normAutofit/>
          </a:bodyPr>
          <a:lstStyle/>
          <a:p>
            <a:r>
              <a:rPr lang="it-IT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ERRORE SISTEMATICO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xmlns="" id="{9D38EE36-6648-AB5C-6362-90C6B60FF6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870857"/>
            <a:ext cx="9144000" cy="5638800"/>
          </a:xfrm>
        </p:spPr>
        <p:txBody>
          <a:bodyPr>
            <a:normAutofit fontScale="92500" lnSpcReduction="10000"/>
          </a:bodyPr>
          <a:lstStyle/>
          <a:p>
            <a:pPr marL="342900" indent="-342900" algn="just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CONSEGUENA DELL’INACCURATEZZA ANALITICA.</a:t>
            </a:r>
          </a:p>
          <a:p>
            <a:pPr marL="342900" indent="-342900" algn="just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IN SEGUITO ALL’ERRORE SISTEMATICO I VALORI DETERMINATI SONO TUTTI MINORI DEL VALORE VERO.</a:t>
            </a:r>
          </a:p>
          <a:p>
            <a:pPr marL="342900" indent="-342900" algn="just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SONO CARATTERIZZATI DALL’AVERE UNA CAUSA CONOSCIUTA O INDIVIDUALEBILE ( ES. POCA SENSIBILITA’ O SPECIFICITA’ DIUN METODO, ERRATA TARATURA DI STRUMENTI, REATTIVI NON PURI O ALTERATI, USO DI VETRERIA LAVATA IN MANIERA NON IDONEA, ECC…)</a:t>
            </a:r>
          </a:p>
        </p:txBody>
      </p:sp>
    </p:spTree>
    <p:extLst>
      <p:ext uri="{BB962C8B-B14F-4D97-AF65-F5344CB8AC3E}">
        <p14:creationId xmlns:p14="http://schemas.microsoft.com/office/powerpoint/2010/main" xmlns="" val="19587820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2867D105-AB9A-5A7D-D9B7-6F7B8D619D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"/>
            <a:ext cx="9144000" cy="653142"/>
          </a:xfrm>
        </p:spPr>
        <p:txBody>
          <a:bodyPr>
            <a:normAutofit/>
          </a:bodyPr>
          <a:lstStyle/>
          <a:p>
            <a:r>
              <a:rPr lang="it-IT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SENSEBILITA’ E SPECIFICITA’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xmlns="" id="{B1F471FC-A940-8EF8-B69D-F5BB6F0914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3029" y="576943"/>
            <a:ext cx="11908971" cy="6108865"/>
          </a:xfrm>
        </p:spPr>
        <p:txBody>
          <a:bodyPr>
            <a:no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Quando si lavora con i test diagnostici – di screening o di conferma – l’accuratezza e la validità della previsione del test è definita attraverso due parametri, conosciuti come </a:t>
            </a:r>
            <a:r>
              <a:rPr lang="it-IT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sensibilità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it-IT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specificità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Per poter capire i livelli di sensibilità e specificità di ogni test diagnostico, si deve valutare la capacità del test nell’identificare correttamente gli individui ammalati e gli individui sani. In condizioni ottimali, un test diagnostico che è capace di discriminare tra individui sani e individui malati con la massima precisione, è accurato al 100%.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Nessun test diagnostico è privo di errori, in quanto la medicina, come scienza, non è esente da errori. Al di là dei contesti di errore correlati all’errore umano, gli errori dei test diagnostici sono dovuti principalmente all</a:t>
            </a:r>
            <a:r>
              <a:rPr lang="it-IT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’ ineliminabilità 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dell’errore naturale, ossia di quel margine di incertezza che caratterizza ogni misurazione.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84049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2746FCB3-29A4-8891-3FDB-63279A347B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1045029"/>
          </a:xfrm>
        </p:spPr>
        <p:txBody>
          <a:bodyPr>
            <a:normAutofit fontScale="90000"/>
          </a:bodyPr>
          <a:lstStyle/>
          <a:p>
            <a:r>
              <a:rPr lang="it-IT" sz="2400" b="1" i="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Un test diagnostico deve sapere individuare una malattia quando essa è presente e deve sapere, al contempo, escludere una malattia quando essa non è presente.</a:t>
            </a:r>
            <a:endParaRPr lang="it-IT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xmlns="" id="{FD60FC95-E940-5DF9-E8B9-BECE9CFC08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1034143"/>
            <a:ext cx="12192000" cy="5473535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70000"/>
              </a:lnSpc>
            </a:pPr>
            <a:r>
              <a:rPr lang="it-IT" sz="2800" b="1" i="0" dirty="0">
                <a:solidFill>
                  <a:srgbClr val="0071A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Sensibilità</a:t>
            </a:r>
          </a:p>
          <a:p>
            <a:pPr algn="just">
              <a:lnSpc>
                <a:spcPct val="170000"/>
              </a:lnSpc>
            </a:pP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Capacità di un test di </a:t>
            </a:r>
            <a:r>
              <a:rPr lang="it-IT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individuare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una malattia </a:t>
            </a:r>
            <a:r>
              <a:rPr lang="it-IT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quando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essa è </a:t>
            </a:r>
            <a:r>
              <a:rPr lang="it-IT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presente</a:t>
            </a:r>
            <a:endParaRPr lang="it-IT" b="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70000"/>
              </a:lnSpc>
            </a:pPr>
            <a:r>
              <a:rPr lang="it-IT" sz="2900" b="1" i="0" dirty="0">
                <a:solidFill>
                  <a:srgbClr val="00A34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Specificità</a:t>
            </a:r>
          </a:p>
          <a:p>
            <a:pPr algn="just">
              <a:lnSpc>
                <a:spcPct val="170000"/>
              </a:lnSpc>
            </a:pP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Capacità di un test di </a:t>
            </a:r>
            <a:r>
              <a:rPr lang="it-IT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escludere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una malattia </a:t>
            </a:r>
            <a:r>
              <a:rPr lang="it-IT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quando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essa </a:t>
            </a:r>
            <a:r>
              <a:rPr lang="it-IT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non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è </a:t>
            </a:r>
            <a:r>
              <a:rPr lang="it-IT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presente</a:t>
            </a:r>
            <a:endParaRPr lang="it-IT" b="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70000"/>
              </a:lnSpc>
            </a:pP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Da queste due definizioni, discendono anche le caratteristiche “negative” del test, ossia gli errori prodotti dal test in caso di bassa sensibilità o bassa specificità.</a:t>
            </a:r>
          </a:p>
          <a:p>
            <a:pPr algn="just">
              <a:lnSpc>
                <a:spcPct val="170000"/>
              </a:lnSpc>
            </a:pPr>
            <a:r>
              <a:rPr lang="it-IT" b="1" i="0" dirty="0">
                <a:solidFill>
                  <a:srgbClr val="0071A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Test non sensibile</a:t>
            </a:r>
            <a:endParaRPr lang="it-IT" b="1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Non individua la malattia e quindi aumenta il numero dei “Falsi Negativi”.</a:t>
            </a:r>
          </a:p>
          <a:p>
            <a:pPr algn="just">
              <a:lnSpc>
                <a:spcPct val="170000"/>
              </a:lnSpc>
            </a:pPr>
            <a:r>
              <a:rPr lang="it-IT" b="1" i="0" dirty="0">
                <a:solidFill>
                  <a:srgbClr val="00A34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Test non specifico</a:t>
            </a:r>
            <a:endParaRPr lang="it-IT" b="1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Individua la malattia nei sani e quindi aumenta il numero dei “Falsi Positivi”.</a:t>
            </a:r>
          </a:p>
          <a:p>
            <a:pPr algn="just">
              <a:lnSpc>
                <a:spcPct val="200000"/>
              </a:lnSpc>
            </a:pPr>
            <a:endParaRPr lang="it-IT" b="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200000"/>
              </a:lnSpc>
            </a:pPr>
            <a:endParaRPr lang="it-IT" b="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5622529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2AE7B734-527F-B0B2-030F-201A006335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"/>
            <a:ext cx="9144000" cy="936170"/>
          </a:xfrm>
        </p:spPr>
        <p:txBody>
          <a:bodyPr>
            <a:normAutofit/>
          </a:bodyPr>
          <a:lstStyle/>
          <a:p>
            <a:r>
              <a:rPr lang="it-IT" sz="2400" b="1" i="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Determinazione della sensibilità e specificità</a:t>
            </a:r>
            <a:br>
              <a:rPr lang="it-IT" sz="2400" b="1" i="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it-IT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C9A67BC5-96AC-BE84-72E6-CE4289F2418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52400" y="748145"/>
            <a:ext cx="11713029" cy="341632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altLang="it-IT" sz="1600" dirty="0" smtClean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altLang="it-IT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Q</a:t>
            </a:r>
            <a:r>
              <a:rPr kumimoji="0" lang="it-IT" altLang="it-IT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uando </a:t>
            </a:r>
            <a:r>
              <a:rPr kumimoji="0" lang="it-IT" altLang="it-IT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determiniamo la </a:t>
            </a:r>
            <a:r>
              <a:rPr kumimoji="0" lang="it-IT" altLang="it-IT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sensibilità di un test</a:t>
            </a:r>
            <a:r>
              <a:rPr kumimoji="0" lang="it-IT" altLang="it-IT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, stiamo chiedendo qual è la probabilità di essere positivi al test essendo malati. Ciò significa che la sensibilità in formula matematica è la seguente:</a:t>
            </a:r>
            <a:endParaRPr kumimoji="0" lang="it-IT" altLang="it-IT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P(+╱m)=VPVP+FNP(+╱m)=VPVP+FN</a:t>
            </a:r>
            <a:endParaRPr lang="it-IT" altLang="it-IT" sz="1600" dirty="0"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6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P(+ / m) : </a:t>
            </a:r>
            <a:r>
              <a:rPr kumimoji="0" lang="it-IT" altLang="it-IT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indica la </a:t>
            </a:r>
            <a:r>
              <a:rPr kumimoji="0" lang="it-IT" altLang="it-IT" sz="1600" b="0" i="0" u="sng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  <a:hlinkClick r:id="rId2"/>
              </a:rPr>
              <a:t>probabilità condizionata</a:t>
            </a:r>
            <a:r>
              <a:rPr kumimoji="0" lang="it-IT" altLang="it-IT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 ed è esattamente la traduzione matematica di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“</a:t>
            </a:r>
            <a:r>
              <a:rPr kumimoji="0" lang="it-IT" altLang="it-IT" sz="16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probabilità di essere positivi al test (+), essendo malati (m)</a:t>
            </a:r>
            <a:r>
              <a:rPr kumimoji="0" lang="it-IT" altLang="it-IT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“. Il secondo membro dell’uguaglianza è un rapporto dato dal numero dei pazienti “Veri Positivi” diviso per la somma dei “Veri Positivi” e dei “Falsi Negativi”.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xmlns="" id="{EB4CE409-628C-7206-9A47-4575AE7549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2867305"/>
            <a:ext cx="11713029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altLang="it-IT" sz="1600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Nel </a:t>
            </a:r>
            <a:r>
              <a:rPr kumimoji="0" lang="it-IT" altLang="it-IT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caso della </a:t>
            </a:r>
            <a:r>
              <a:rPr kumimoji="0" lang="it-IT" altLang="it-IT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specificità di un test </a:t>
            </a:r>
            <a:r>
              <a:rPr kumimoji="0" lang="it-IT" altLang="it-IT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, essa serve per determinare la probabilità di essere negativi al test essendo sani. In formule matematiche, la specificità è data dalla seguente uguaglianza:</a:t>
            </a:r>
            <a:endParaRPr kumimoji="0" lang="it-IT" altLang="it-IT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P(−╱s)=VNFP+VNP(−╱s)=VNFP+VNA anche questo in caso il primo membro dell’uguaglianza esprime una probabilità condizionata, ossia “</a:t>
            </a:r>
            <a:r>
              <a:rPr kumimoji="0" lang="it-IT" altLang="it-IT" sz="16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probabilità di essere negativi al test (-), essendo sani (s)</a:t>
            </a:r>
            <a:r>
              <a:rPr kumimoji="0" lang="it-IT" altLang="it-IT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“. Il secondo membro è un rapporto dato dal numero dei pazienti “Veri Negativi” diviso per la somma dei “Falsi Positivi” e dei “Veri Negativi”.</a:t>
            </a:r>
            <a:endParaRPr kumimoji="0" lang="it-IT" altLang="it-IT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/>
            </a:r>
            <a:br>
              <a:rPr kumimoji="0" lang="it-IT" altLang="it-IT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</a:br>
            <a:endParaRPr kumimoji="0" lang="it-IT" altLang="it-IT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99158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AAB07AED-5B28-80F0-75BF-62FEB77A1C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1349829"/>
          </a:xfrm>
        </p:spPr>
        <p:txBody>
          <a:bodyPr>
            <a:normAutofit/>
          </a:bodyPr>
          <a:lstStyle/>
          <a:p>
            <a:r>
              <a:rPr lang="it-IT" sz="2700" b="1" i="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Falsi positivi: capiamo meglio i test di screening</a:t>
            </a:r>
            <a:r>
              <a:rPr lang="it-IT" b="1" i="0" dirty="0">
                <a:solidFill>
                  <a:srgbClr val="000000"/>
                </a:solidFill>
                <a:effectLst/>
                <a:latin typeface="Comfortaa"/>
              </a:rPr>
              <a:t/>
            </a:r>
            <a:br>
              <a:rPr lang="it-IT" b="1" i="0" dirty="0">
                <a:solidFill>
                  <a:srgbClr val="000000"/>
                </a:solidFill>
                <a:effectLst/>
                <a:latin typeface="Comfortaa"/>
              </a:rPr>
            </a:b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xmlns="" id="{D06C276E-A8EC-9F42-00C3-8CEC505DA9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1515" y="859971"/>
            <a:ext cx="11713028" cy="58674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it-IT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Secondo una recente pubblicazione (Zhuang et al. 2020) apparsa su PubMed solo come </a:t>
            </a:r>
            <a:r>
              <a:rPr lang="it-IT" sz="1800" b="0" i="1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abstract</a:t>
            </a:r>
            <a:r>
              <a:rPr lang="it-IT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oltre metà dei soggetti asintomatici sottoposti al test per il coronavirus (Covid-19) potrebbero essere dei falsi positivi. Cosa significa questo risultato? Il test attualmente usato per rilevare la presenza del Covid-19 è realmente attendibile? </a:t>
            </a:r>
          </a:p>
          <a:p>
            <a:pPr>
              <a:lnSpc>
                <a:spcPct val="100000"/>
              </a:lnSpc>
            </a:pPr>
            <a:r>
              <a:rPr lang="it-IT" sz="1800" b="0" i="0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Cosa significa falso positivo</a:t>
            </a:r>
          </a:p>
          <a:p>
            <a:pPr algn="just">
              <a:lnSpc>
                <a:spcPct val="100000"/>
              </a:lnSpc>
            </a:pPr>
            <a:r>
              <a:rPr lang="it-IT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 test diagnostici sono una parte fondamentale della pratica clinica. Essi permettono, di volta in volta, di diagnosticare o di confermare la presenza di una malattia. Quando i test sono utilizzati per diagnosticare una malattia, si parla di test di screening. Quando invece essi servono per confermare una malattia, essi prendono il nome di test di conferma.</a:t>
            </a:r>
          </a:p>
          <a:p>
            <a:pPr algn="just">
              <a:lnSpc>
                <a:spcPct val="100000"/>
              </a:lnSpc>
            </a:pPr>
            <a:r>
              <a:rPr lang="it-IT" sz="18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Il test attualmente utilizzato per la rilevazione del Covid-19 è un test di screening.</a:t>
            </a:r>
          </a:p>
          <a:p>
            <a:pPr algn="just">
              <a:lnSpc>
                <a:spcPct val="100000"/>
              </a:lnSpc>
            </a:pPr>
            <a:r>
              <a:rPr lang="it-IT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Benché la medicina ed i relativi test diagnostici vengano migliorati di continuo, restano tuttavia dei margini di incertezza. Anche i test possono essere fallibili, ossia il loro responso non è accurato al 100%. Molti di essi infatti hanno valori di accuratezza tra il 90%, il 95% ed il 99%; questi numeri, anche se provano il grande sforzo già compiuto per renderli sempre più performanti, restano comunque fonte di incertezza.</a:t>
            </a:r>
          </a:p>
          <a:p>
            <a:pPr algn="just">
              <a:lnSpc>
                <a:spcPct val="100000"/>
              </a:lnSpc>
            </a:pPr>
            <a:r>
              <a:rPr lang="it-IT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Quando si parla di incertezza, la grande protagonista per tentare di dissolverne la nebbia, è la </a:t>
            </a:r>
            <a:r>
              <a:rPr lang="it-IT" sz="1800" b="0" i="0" u="sng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statistica</a:t>
            </a:r>
            <a:r>
              <a:rPr lang="it-IT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Il suo compito è quello di misurare l’incertezza dei test diagnostici e valutarne l’errore sì da indurre il medico a condurre esami più approfonditi per provare la veridicità del risultato del test.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19628510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8FE2D1FC-F93F-D2C0-C7FC-FA4DC4A71D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"/>
            <a:ext cx="9144000" cy="1578428"/>
          </a:xfrm>
        </p:spPr>
        <p:txBody>
          <a:bodyPr>
            <a:normAutofit/>
          </a:bodyPr>
          <a:lstStyle/>
          <a:p>
            <a:r>
              <a:rPr lang="it-IT" sz="2800" b="1" i="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Risultati dei test diagnostici</a:t>
            </a:r>
            <a:r>
              <a:rPr lang="it-IT" b="1" i="0" dirty="0">
                <a:solidFill>
                  <a:srgbClr val="000000"/>
                </a:solidFill>
                <a:effectLst/>
                <a:latin typeface="Comfortaa"/>
              </a:rPr>
              <a:t/>
            </a:r>
            <a:br>
              <a:rPr lang="it-IT" b="1" i="0" dirty="0">
                <a:solidFill>
                  <a:srgbClr val="000000"/>
                </a:solidFill>
                <a:effectLst/>
                <a:latin typeface="Comfortaa"/>
              </a:rPr>
            </a:b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xmlns="" id="{6C366671-64A5-5A2C-7C9B-AEADEC49F7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7571" y="1021278"/>
            <a:ext cx="10450285" cy="5662551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200000"/>
              </a:lnSpc>
            </a:pP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Nel caso in cui si esegue un test diagnostico – sia esso di screening o di conferma – si possono avere quattro possibili risultati:</a:t>
            </a:r>
          </a:p>
          <a:p>
            <a:pPr marL="457200" indent="-457200" algn="just">
              <a:lnSpc>
                <a:spcPct val="200000"/>
              </a:lnSpc>
              <a:buFont typeface="+mj-lt"/>
              <a:buAutoNum type="arabicPeriod"/>
            </a:pP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il paziente è malato ed il test è positivo: il paziente è un Vero/Positivo;</a:t>
            </a:r>
          </a:p>
          <a:p>
            <a:pPr marL="457200" indent="-457200" algn="just">
              <a:lnSpc>
                <a:spcPct val="200000"/>
              </a:lnSpc>
              <a:buFont typeface="+mj-lt"/>
              <a:buAutoNum type="arabicPeriod"/>
            </a:pP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il paziente è malato, ma il test è negativo: il paziente è un Falso/Negativo;</a:t>
            </a:r>
          </a:p>
          <a:p>
            <a:pPr marL="457200" indent="-457200" algn="just">
              <a:lnSpc>
                <a:spcPct val="200000"/>
              </a:lnSpc>
              <a:buFont typeface="+mj-lt"/>
              <a:buAutoNum type="arabicPeriod"/>
            </a:pP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il paziente è sano ed il test è negativo: il paziente è un Vero/Negativo;</a:t>
            </a:r>
          </a:p>
          <a:p>
            <a:pPr marL="457200" indent="-457200" algn="just">
              <a:lnSpc>
                <a:spcPct val="200000"/>
              </a:lnSpc>
              <a:buFont typeface="+mj-lt"/>
              <a:buAutoNum type="arabicPeriod"/>
            </a:pP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il paziente è sano, ma il test è positivo: il paziente è un Falso/Positivo.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11927114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B4ED52EC-071F-9DD2-18B3-EC813C8829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45770" y="108857"/>
            <a:ext cx="9122229" cy="1696192"/>
          </a:xfrm>
        </p:spPr>
        <p:txBody>
          <a:bodyPr>
            <a:normAutofit fontScale="90000"/>
          </a:bodyPr>
          <a:lstStyle/>
          <a:p>
            <a:r>
              <a:rPr lang="it-IT" sz="3600" b="1" i="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Cosa significa che il numero di falsi positivi supera il 50%?</a:t>
            </a:r>
            <a:r>
              <a:rPr lang="it-IT" b="1" i="0" dirty="0">
                <a:solidFill>
                  <a:srgbClr val="000000"/>
                </a:solidFill>
                <a:effectLst/>
                <a:latin typeface="Comfortaa"/>
              </a:rPr>
              <a:t/>
            </a:r>
            <a:br>
              <a:rPr lang="it-IT" b="1" i="0" dirty="0">
                <a:solidFill>
                  <a:srgbClr val="000000"/>
                </a:solidFill>
                <a:effectLst/>
                <a:latin typeface="Comfortaa"/>
              </a:rPr>
            </a:b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xmlns="" id="{5A4A2BA3-9F29-2405-39CF-C70DAF204D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1" y="1745673"/>
            <a:ext cx="11658600" cy="5003471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 test attualmente usato per rilevare la presenza del Covid-19 è realmente attendibile?</a:t>
            </a:r>
          </a:p>
          <a:p>
            <a:pPr>
              <a:lnSpc>
                <a:spcPct val="150000"/>
              </a:lnSpc>
            </a:pPr>
            <a:r>
              <a:rPr lang="it-IT" b="0" i="0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Assolutamente si! </a:t>
            </a:r>
          </a:p>
          <a:p>
            <a:pPr algn="just">
              <a:lnSpc>
                <a:spcPct val="150000"/>
              </a:lnSpc>
            </a:pP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Il test del Covid-19 è un test di screening: ha il compito di identificare i pazienti potenzialmente a rischio. Per questo esso è attendibile.</a:t>
            </a:r>
          </a:p>
          <a:p>
            <a:pPr algn="just">
              <a:lnSpc>
                <a:spcPct val="150000"/>
              </a:lnSpc>
            </a:pPr>
            <a:r>
              <a:rPr lang="it-IT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 test diagnostico attualmente utilizzato ha valori predittivi negativi molto alti (80.33%) e valori predittivi positivi molto bassi (19.67%).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7633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4EADFE89-613A-5E27-5D96-E9FFA13236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68679"/>
          </a:xfrm>
        </p:spPr>
        <p:txBody>
          <a:bodyPr>
            <a:normAutofit/>
          </a:bodyPr>
          <a:lstStyle/>
          <a:p>
            <a:pPr algn="ctr"/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I SETTORI DEL LABORATORIO BIOMEDICO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853AA2BC-C40C-EBAD-89C0-4F89886555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65018"/>
            <a:ext cx="12192000" cy="619298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buFont typeface="Courier New" pitchFamily="49" charset="0"/>
              <a:buChar char="o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LA STRUTTURA DI UN LABORATORIO DI ANALISI COMPRENDE UN SERIE DI "AREE DIAGNOSTICHE DIFFERENZIATE " SULLA BASE DELLA MATRICE BIOLOGICA O DELLA CARATTERISTICA DELLE TECNICHE ANALITICHE E/O DEGLI STRUMENTI.</a:t>
            </a:r>
          </a:p>
          <a:p>
            <a:pPr marL="0" indent="0" algn="just">
              <a:lnSpc>
                <a:spcPct val="100000"/>
              </a:lnSpc>
              <a:buFont typeface="Courier New" pitchFamily="49" charset="0"/>
              <a:buChar char="o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CLASSIFICAZIONE SULLA BASE DELLE ATTIVITA’, DELLE TECNICHE ANALITICHE E/O DEGLI STRUMENTI UTILIZZATI:</a:t>
            </a:r>
          </a:p>
          <a:p>
            <a:pPr algn="just">
              <a:lnSpc>
                <a:spcPct val="100000"/>
              </a:lnSpc>
              <a:buFont typeface="Courier New" pitchFamily="49" charset="0"/>
              <a:buChar char="o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AREA ACCETTAZIONE DEI CAMPIONI;</a:t>
            </a:r>
          </a:p>
          <a:p>
            <a:pPr algn="just">
              <a:lnSpc>
                <a:spcPct val="100000"/>
              </a:lnSpc>
              <a:buFont typeface="Courier New" pitchFamily="49" charset="0"/>
              <a:buChar char="o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AREA CHIMICA CLINICA;</a:t>
            </a:r>
          </a:p>
          <a:p>
            <a:pPr algn="just">
              <a:lnSpc>
                <a:spcPct val="100000"/>
              </a:lnSpc>
              <a:buFont typeface="Courier New" pitchFamily="49" charset="0"/>
              <a:buChar char="o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AREA IMMUNOCHIMICA;</a:t>
            </a:r>
          </a:p>
          <a:p>
            <a:pPr algn="just">
              <a:lnSpc>
                <a:spcPct val="100000"/>
              </a:lnSpc>
              <a:buFont typeface="Courier New" pitchFamily="49" charset="0"/>
              <a:buChar char="o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AREA ESAME EMOCROMOCITOMETRICO;</a:t>
            </a:r>
          </a:p>
          <a:p>
            <a:pPr algn="just">
              <a:lnSpc>
                <a:spcPct val="100000"/>
              </a:lnSpc>
              <a:buFont typeface="Courier New" pitchFamily="49" charset="0"/>
              <a:buChar char="o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AREA ESAMI DI COAGULAZIONE;</a:t>
            </a:r>
          </a:p>
          <a:p>
            <a:pPr algn="just">
              <a:lnSpc>
                <a:spcPct val="100000"/>
              </a:lnSpc>
              <a:buFont typeface="Courier New" pitchFamily="49" charset="0"/>
              <a:buChar char="o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AREA ESAME URINE STANDARD;</a:t>
            </a:r>
          </a:p>
          <a:p>
            <a:pPr algn="just">
              <a:lnSpc>
                <a:spcPct val="100000"/>
              </a:lnSpc>
              <a:buFont typeface="Courier New" pitchFamily="49" charset="0"/>
              <a:buChar char="o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AREA PROTEINE;</a:t>
            </a:r>
          </a:p>
          <a:p>
            <a:pPr algn="just">
              <a:lnSpc>
                <a:spcPct val="100000"/>
              </a:lnSpc>
              <a:buFont typeface="Courier New" pitchFamily="49" charset="0"/>
              <a:buChar char="o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AREA DI TOSSICOLOGIA;</a:t>
            </a:r>
          </a:p>
          <a:p>
            <a:pPr algn="just">
              <a:lnSpc>
                <a:spcPct val="100000"/>
              </a:lnSpc>
              <a:buFont typeface="Courier New" pitchFamily="49" charset="0"/>
              <a:buChar char="o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AREA DI MICROBIOLOGIA,</a:t>
            </a:r>
          </a:p>
          <a:p>
            <a:pPr algn="just">
              <a:lnSpc>
                <a:spcPct val="100000"/>
              </a:lnSpc>
              <a:buFont typeface="Courier New" pitchFamily="49" charset="0"/>
              <a:buChar char="o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AREA DI IMMUNOLOGIA;</a:t>
            </a:r>
          </a:p>
          <a:p>
            <a:pPr algn="just">
              <a:lnSpc>
                <a:spcPct val="100000"/>
              </a:lnSpc>
              <a:buFont typeface="Courier New" pitchFamily="49" charset="0"/>
              <a:buChar char="o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AREA DI BIOLOGIA MOLECOLARE E/O CITOGENETICA;</a:t>
            </a:r>
          </a:p>
          <a:p>
            <a:pPr algn="just">
              <a:lnSpc>
                <a:spcPct val="100000"/>
              </a:lnSpc>
              <a:buFont typeface="Courier New" pitchFamily="49" charset="0"/>
              <a:buChar char="o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ALTRE AREE SPECIFICHE ( ALLERGOLOGIA, AUTOIMMUNITA’, ECC.)</a:t>
            </a:r>
          </a:p>
          <a:p>
            <a:pPr marL="0" indent="0">
              <a:buNone/>
            </a:pPr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0537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DFA7AF9C-140C-B6A3-9FE4-A97A08B5CC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94359"/>
            <a:ext cx="9144000" cy="157010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it-IT" sz="2800" b="1" dirty="0">
                <a:latin typeface="Arial" pitchFamily="34" charset="0"/>
                <a:cs typeface="Arial" pitchFamily="34" charset="0"/>
              </a:rPr>
              <a:t>ATTENDIBILITA’</a:t>
            </a:r>
            <a:r>
              <a:rPr lang="it-IT" b="1" dirty="0">
                <a:latin typeface="Arial" pitchFamily="34" charset="0"/>
                <a:cs typeface="Arial" pitchFamily="34" charset="0"/>
              </a:rPr>
              <a:t/>
            </a:r>
            <a:br>
              <a:rPr lang="it-IT" b="1" dirty="0">
                <a:latin typeface="Arial" pitchFamily="34" charset="0"/>
                <a:cs typeface="Arial" pitchFamily="34" charset="0"/>
              </a:rPr>
            </a:br>
            <a:r>
              <a:rPr lang="it-IT" sz="2400" b="1" dirty="0">
                <a:latin typeface="Arial" pitchFamily="34" charset="0"/>
                <a:cs typeface="Arial" pitchFamily="34" charset="0"/>
              </a:rPr>
              <a:t>( CARATTERIZZA UN RISULTATO O METODO ANALITICO)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xmlns="" id="{98280B3F-83E2-33A2-94B4-0D2169984C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465408"/>
            <a:ext cx="9144000" cy="3662259"/>
          </a:xfrm>
        </p:spPr>
        <p:txBody>
          <a:bodyPr>
            <a:normAutofit fontScale="47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it-IT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200000"/>
              </a:lnSpc>
            </a:pPr>
            <a:r>
              <a:rPr lang="it-IT" sz="51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PRECISIONE</a:t>
            </a:r>
          </a:p>
          <a:p>
            <a:pPr marL="342900" indent="-342900">
              <a:lnSpc>
                <a:spcPct val="200000"/>
              </a:lnSpc>
            </a:pPr>
            <a:r>
              <a:rPr lang="it-IT" sz="51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ACCURATEZZA</a:t>
            </a:r>
          </a:p>
          <a:p>
            <a:pPr marL="342900" indent="-342900">
              <a:lnSpc>
                <a:spcPct val="200000"/>
              </a:lnSpc>
            </a:pPr>
            <a:r>
              <a:rPr lang="it-IT" sz="51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SENSIBILITA’</a:t>
            </a:r>
          </a:p>
          <a:p>
            <a:pPr marL="342900" indent="-342900">
              <a:lnSpc>
                <a:spcPct val="200000"/>
              </a:lnSpc>
            </a:pPr>
            <a:r>
              <a:rPr lang="it-IT" sz="51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SPECIFICITA’</a:t>
            </a:r>
          </a:p>
        </p:txBody>
      </p:sp>
    </p:spTree>
    <p:extLst>
      <p:ext uri="{BB962C8B-B14F-4D97-AF65-F5344CB8AC3E}">
        <p14:creationId xmlns:p14="http://schemas.microsoft.com/office/powerpoint/2010/main" xmlns="" val="2826393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964E3EFF-1B74-7E10-4FD9-C316B74BB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PRECISIONE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484B2856-600C-F137-2852-3A85898EAA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3040"/>
            <a:ext cx="10515600" cy="4713923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200000"/>
              </a:lnSpc>
              <a:buNone/>
            </a:pPr>
            <a:r>
              <a:rPr lang="it-IT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LA PRECISIONE </a:t>
            </a:r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E’ IL GRADO DI CONCORDANZA TRA I VALORI DI UNA GRANDEZZA OTTENUTI DA MISURE REPLICATE OTTENUTE CON LO STESSO METODO SUL MEDESIMO CAMPIONE STABILE ED IDENTICO PER COMPOSIZIONE IN CONDIZIONI DEFINITE.</a:t>
            </a:r>
          </a:p>
          <a:p>
            <a:pPr marL="0" indent="0" algn="just">
              <a:lnSpc>
                <a:spcPct val="200000"/>
              </a:lnSpc>
              <a:buNone/>
            </a:pPr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PER </a:t>
            </a:r>
            <a:r>
              <a:rPr lang="it-IT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" CONDIZIONI DEFINITE " </a:t>
            </a:r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SI INTENDONO LE DIVERSE MODALITA’ CON CUI PUO’ ESSERE CALCOLATA LA PRECISIONE. </a:t>
            </a:r>
          </a:p>
          <a:p>
            <a:pPr marL="0" indent="0" algn="just">
              <a:lnSpc>
                <a:spcPct val="200000"/>
              </a:lnSpc>
              <a:buNone/>
            </a:pPr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QUANDO QUESTE CONDIZIONI DEFINITE RIGUARDANO UN BREVE INTERVALLO DI TEMPO SI PARLA DI</a:t>
            </a:r>
            <a:r>
              <a:rPr 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 RIPETIBILITA</a:t>
            </a:r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’.</a:t>
            </a:r>
          </a:p>
        </p:txBody>
      </p:sp>
    </p:spTree>
    <p:extLst>
      <p:ext uri="{BB962C8B-B14F-4D97-AF65-F5344CB8AC3E}">
        <p14:creationId xmlns:p14="http://schemas.microsoft.com/office/powerpoint/2010/main" xmlns="" val="2012129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0C7DCB40-EBE6-0036-67A6-8E52985422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/>
            </a:r>
            <a:br>
              <a:rPr lang="it-IT" dirty="0"/>
            </a:b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xmlns="" id="{5A9050AA-424E-5444-3170-7D7E036B94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174171"/>
            <a:ext cx="12192000" cy="6683829"/>
          </a:xfrm>
        </p:spPr>
        <p:txBody>
          <a:bodyPr>
            <a:normAutofit/>
          </a:bodyPr>
          <a:lstStyle/>
          <a:p>
            <a:pPr algn="just">
              <a:lnSpc>
                <a:spcPct val="210000"/>
              </a:lnSpc>
            </a:pPr>
            <a:r>
              <a:rPr lang="it-IT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PRECISIONE </a:t>
            </a:r>
            <a:r>
              <a:rPr lang="it-IT" sz="1800" b="1" u="sng" dirty="0">
                <a:latin typeface="Arial" panose="020B0604020202020204" pitchFamily="34" charset="0"/>
                <a:cs typeface="Arial" panose="020B0604020202020204" pitchFamily="34" charset="0"/>
              </a:rPr>
              <a:t>INTERMEDIA </a:t>
            </a:r>
            <a:r>
              <a:rPr lang="it-IT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QUANDO 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LE MISURE RIPETUTE SI ESTENDONO PER UN’AMPIO INTERVALLO, RIGUARDANO DIVERSE CALIBRAZIONI, DIVERSI LOTTIDI REATTIVI. IN QUESTO </a:t>
            </a:r>
            <a:r>
              <a:rPr 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CASO SI 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PARLA DI RIPRODUCIBILITA’.</a:t>
            </a:r>
          </a:p>
          <a:p>
            <a:pPr algn="just">
              <a:lnSpc>
                <a:spcPct val="210000"/>
              </a:lnSpc>
            </a:pPr>
            <a:endParaRPr lang="it-IT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210000"/>
              </a:lnSpc>
            </a:pPr>
            <a:r>
              <a:rPr lang="it-IT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L’IMPRECISIONE:</a:t>
            </a:r>
            <a:r>
              <a:rPr 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E’ UNA MISURA DEL GRADO DI DISCORDANZA TRA PIU’ MISURE REPLICATE SULLO STESSO CAMPIONE E SI ESPRIME NUMERICAMENTE CON IL VALORE DELLA DEVIAZIONE STANDARD, DS, CALCOLATA </a:t>
            </a:r>
            <a:r>
              <a:rPr 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DAI RISULTATI SPERIMENTALI OTTENUTI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210000"/>
              </a:lnSpc>
            </a:pPr>
            <a:r>
              <a:rPr lang="it-IT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L’IMPRECISIONE 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E’ DOVUTA ALL’ERRORE CASUALE ( INEVITABILE, INVOLONTARIO, DI PICCOLA ENTITA’).</a:t>
            </a:r>
          </a:p>
          <a:p>
            <a:pPr algn="just">
              <a:lnSpc>
                <a:spcPct val="210000"/>
              </a:lnSpc>
            </a:pP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PER EFFETTO DELL’ERRORE CASUALE</a:t>
            </a:r>
            <a:r>
              <a:rPr 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., I 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VALORI ANALITICI REPLICATI RISULTANO OCCASIONALMENTE SUPERIORI O INFERIORI AL VALORE VERO.</a:t>
            </a:r>
          </a:p>
          <a:p>
            <a:pPr algn="just">
              <a:lnSpc>
                <a:spcPct val="200000"/>
              </a:lnSpc>
            </a:pPr>
            <a:endParaRPr lang="it-IT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5563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87F31294-08C2-E62B-49BE-D542E094A0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"/>
            <a:ext cx="9144000" cy="696685"/>
          </a:xfrm>
        </p:spPr>
        <p:txBody>
          <a:bodyPr>
            <a:normAutofit/>
          </a:bodyPr>
          <a:lstStyle/>
          <a:p>
            <a:r>
              <a:rPr lang="it-IT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ERRORI DI MISURA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xmlns="" id="{A42037F5-1F35-D719-F040-311A99F619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859971"/>
            <a:ext cx="9144000" cy="5845629"/>
          </a:xfrm>
        </p:spPr>
        <p:txBody>
          <a:bodyPr/>
          <a:lstStyle/>
          <a:p>
            <a:pPr algn="just">
              <a:lnSpc>
                <a:spcPct val="200000"/>
              </a:lnSpc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SI DEFINISCE ERRORE DI UN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’ ANALISI 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LA DIFFERENZA TRA IL VALORE VERO DELLA SOSTANZA ED IL VALORE DETERMINATO CON IL PROCEDIMENTO ANALITICO</a:t>
            </a:r>
          </a:p>
          <a:p>
            <a:pPr>
              <a:lnSpc>
                <a:spcPct val="200000"/>
              </a:lnSpc>
            </a:pPr>
            <a:r>
              <a:rPr lang="it-IT" u="sng" dirty="0">
                <a:latin typeface="Arial" panose="020B0604020202020204" pitchFamily="34" charset="0"/>
                <a:cs typeface="Arial" panose="020B0604020202020204" pitchFamily="34" charset="0"/>
              </a:rPr>
              <a:t>CLASSIFICAZIONE DEGLI ERRORI DI MISURA</a:t>
            </a:r>
          </a:p>
          <a:p>
            <a:pPr marL="342900" indent="-342900">
              <a:lnSpc>
                <a:spcPct val="200000"/>
              </a:lnSpc>
              <a:buFont typeface="Wingdings" pitchFamily="2" charset="2"/>
              <a:buChar char="Ø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ERRORE GROSSOLANO</a:t>
            </a:r>
          </a:p>
          <a:p>
            <a:pPr marL="342900" indent="-342900">
              <a:lnSpc>
                <a:spcPct val="200000"/>
              </a:lnSpc>
              <a:buFont typeface="Wingdings" pitchFamily="2" charset="2"/>
              <a:buChar char="Ø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ERRORE CASUALE</a:t>
            </a:r>
          </a:p>
          <a:p>
            <a:pPr marL="342900" indent="-342900">
              <a:lnSpc>
                <a:spcPct val="200000"/>
              </a:lnSpc>
              <a:buFont typeface="Wingdings" pitchFamily="2" charset="2"/>
              <a:buChar char="Ø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ERRORE SISTEMATICO</a:t>
            </a:r>
          </a:p>
          <a:p>
            <a:pPr>
              <a:lnSpc>
                <a:spcPct val="200000"/>
              </a:lnSpc>
            </a:pP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80799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A25D7E66-E5A0-812B-507E-A96EE7622D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783771"/>
          </a:xfrm>
        </p:spPr>
        <p:txBody>
          <a:bodyPr>
            <a:normAutofit/>
          </a:bodyPr>
          <a:lstStyle/>
          <a:p>
            <a:r>
              <a:rPr lang="it-IT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ERRORE GROSSOLANO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xmlns="" id="{C875C283-2785-2200-00E7-478070A09B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9397" y="1262743"/>
            <a:ext cx="10569039" cy="5268686"/>
          </a:xfrm>
        </p:spPr>
        <p:txBody>
          <a:bodyPr>
            <a:normAutofit lnSpcReduction="10000"/>
          </a:bodyPr>
          <a:lstStyle/>
          <a:p>
            <a:pPr marL="342900" indent="-342900" algn="l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SONO ERRORI ACCIDENTALI E DOVUTI GENERALMENTE ALL’OPERATORE ( ES. SCAMBIO DIREAGENTI, USO DI PIPETTE SBAGLIATE, ERRORI DI CALCOLO, ECC..)</a:t>
            </a:r>
          </a:p>
          <a:p>
            <a:pPr marL="342900" indent="-342900" algn="l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SONO VERI E PROPRI SBAGLI, ELIMINABILI.</a:t>
            </a:r>
          </a:p>
          <a:p>
            <a:pPr marL="342900" indent="-342900" algn="l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POSSONO ESSERE PREVEDUTI ED ELIMINATI SOLO ATTRAVERSO PROVVEDIMENTI ORGANIZZATIVI FACENTI PARTE DELLA BUONA PRATICA DI LABORATORIO.</a:t>
            </a:r>
          </a:p>
        </p:txBody>
      </p:sp>
    </p:spTree>
    <p:extLst>
      <p:ext uri="{BB962C8B-B14F-4D97-AF65-F5344CB8AC3E}">
        <p14:creationId xmlns:p14="http://schemas.microsoft.com/office/powerpoint/2010/main" xmlns="" val="39754563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34B0BE74-9065-4406-F494-BCE9D6BAD2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"/>
            <a:ext cx="9144000" cy="685800"/>
          </a:xfrm>
        </p:spPr>
        <p:txBody>
          <a:bodyPr>
            <a:normAutofit/>
          </a:bodyPr>
          <a:lstStyle/>
          <a:p>
            <a:r>
              <a:rPr lang="it-IT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ERRORE CASUALE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xmlns="" id="{753F25FA-E51E-7DC4-0AD9-A84CCDB7B7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2513" y="816429"/>
            <a:ext cx="11198431" cy="5747657"/>
          </a:xfrm>
        </p:spPr>
        <p:txBody>
          <a:bodyPr>
            <a:normAutofit/>
          </a:bodyPr>
          <a:lstStyle/>
          <a:p>
            <a:pPr marL="342900" indent="-342900" algn="l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CONSEGUENZA DELL’IMPRECISIONE ANALITICA</a:t>
            </a:r>
          </a:p>
          <a:p>
            <a:pPr marL="342900" indent="-342900" algn="l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SONO INEVITABILI, IN GENERE DI PICCOLA ENTITA’, E COMPIUTI DALL’OPERATORE SENZA CHE SE NE POSSA RENDERE CONTO ( ES. PICCOLE VARIAZIONI DELLA TENSIONE ALIMENTATAZIONE DEGLI STRUMENTI ELETTRICI, DI MISURE DI VOLUMI, DI TEMPI ANALITICI, DI MISCELAMENTO DI REAGENTI, ECC..)</a:t>
            </a:r>
          </a:p>
          <a:p>
            <a:pPr marL="342900" indent="-342900" algn="l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PUO’ ESSERE RIDOTTO MA MAI COMPLETAMENTE ELIMINATO.</a:t>
            </a:r>
          </a:p>
        </p:txBody>
      </p:sp>
    </p:spTree>
    <p:extLst>
      <p:ext uri="{BB962C8B-B14F-4D97-AF65-F5344CB8AC3E}">
        <p14:creationId xmlns:p14="http://schemas.microsoft.com/office/powerpoint/2010/main" xmlns="" val="30243751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6A69DAF0-75C7-B60D-32F8-9F43B037C8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88374" y="0"/>
            <a:ext cx="9144000" cy="726121"/>
          </a:xfrm>
        </p:spPr>
        <p:txBody>
          <a:bodyPr>
            <a:normAutofit/>
          </a:bodyPr>
          <a:lstStyle/>
          <a:p>
            <a:r>
              <a:rPr lang="it-IT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ACCURATEZZA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xmlns="" id="{B953C860-864B-B511-DB93-5375F6D6ED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2513" y="957944"/>
            <a:ext cx="11305309" cy="5359730"/>
          </a:xfrm>
        </p:spPr>
        <p:txBody>
          <a:bodyPr>
            <a:normAutofit/>
          </a:bodyPr>
          <a:lstStyle/>
          <a:p>
            <a:pPr marL="457200" indent="-457200" algn="l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L’ACCURATEZZA  E’ IL GRADO DI CONCORDANZA FRA IL VALORE MEDIO DETERMINATO IN UNA SERIE DI DISTINTE REPLICHE DI UNA STESSA ANALISI SUL MEDESIMO CAMPIONE ED IL "</a:t>
            </a:r>
            <a:r>
              <a:rPr lang="it-IT" sz="2800" b="1" dirty="0">
                <a:latin typeface="Arial" panose="020B0604020202020204" pitchFamily="34" charset="0"/>
                <a:cs typeface="Arial" panose="020B0604020202020204" pitchFamily="34" charset="0"/>
              </a:rPr>
              <a:t>VALORE VERO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" DELLA GRANDEZZA.</a:t>
            </a:r>
          </a:p>
          <a:p>
            <a:pPr marL="457200" indent="-457200" algn="l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L’ACCURATEZZA E’ LA DIFFERENZA FRA IL VALORE MEDIO SPERIMENTALE ED IL </a:t>
            </a:r>
            <a:r>
              <a:rPr lang="it-IT" sz="2800" b="1" dirty="0">
                <a:latin typeface="Arial" panose="020B0604020202020204" pitchFamily="34" charset="0"/>
                <a:cs typeface="Arial" panose="020B0604020202020204" pitchFamily="34" charset="0"/>
              </a:rPr>
              <a:t>"VALORE VERO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"</a:t>
            </a:r>
            <a:r>
              <a:rPr lang="it-IT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31496334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1144</Words>
  <Application>Microsoft Office PowerPoint</Application>
  <PresentationFormat>Personalizzato</PresentationFormat>
  <Paragraphs>109</Paragraphs>
  <Slides>16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16</vt:i4>
      </vt:variant>
    </vt:vector>
  </HeadingPairs>
  <TitlesOfParts>
    <vt:vector size="17" baseType="lpstr">
      <vt:lpstr>Tema di Office</vt:lpstr>
      <vt:lpstr>ELEMENTI DI ORGANIZZAZIONE DI LABORATORIO BIOMEDICO</vt:lpstr>
      <vt:lpstr>I SETTORI DEL LABORATORIO BIOMEDICO</vt:lpstr>
      <vt:lpstr>ATTENDIBILITA’ ( CARATTERIZZA UN RISULTATO O METODO ANALITICO)</vt:lpstr>
      <vt:lpstr>PRECISIONE</vt:lpstr>
      <vt:lpstr> </vt:lpstr>
      <vt:lpstr>ERRORI DI MISURA</vt:lpstr>
      <vt:lpstr>ERRORE GROSSOLANO</vt:lpstr>
      <vt:lpstr>ERRORE CASUALE</vt:lpstr>
      <vt:lpstr>ACCURATEZZA</vt:lpstr>
      <vt:lpstr>ERRORE SISTEMATICO</vt:lpstr>
      <vt:lpstr>SENSEBILITA’ E SPECIFICITA’</vt:lpstr>
      <vt:lpstr>Un test diagnostico deve sapere individuare una malattia quando essa è presente e deve sapere, al contempo, escludere una malattia quando essa non è presente.</vt:lpstr>
      <vt:lpstr>Determinazione della sensibilità e specificità </vt:lpstr>
      <vt:lpstr>Falsi positivi: capiamo meglio i test di screening </vt:lpstr>
      <vt:lpstr>Risultati dei test diagnostici </vt:lpstr>
      <vt:lpstr>Cosa significa che il numero di falsi positivi supera il 50%?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ELEMENTI DI ORGANIZZAZIONE DI LABORATORIO BIOMEDICO</dc:title>
  <dc:creator>Antonella Petteruti</dc:creator>
  <cp:lastModifiedBy>Laboratorio</cp:lastModifiedBy>
  <cp:revision>23</cp:revision>
  <dcterms:created xsi:type="dcterms:W3CDTF">2022-12-18T08:19:12Z</dcterms:created>
  <dcterms:modified xsi:type="dcterms:W3CDTF">2023-02-01T09:09:16Z</dcterms:modified>
</cp:coreProperties>
</file>