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79" r:id="rId2"/>
    <p:sldId id="264" r:id="rId3"/>
    <p:sldId id="257" r:id="rId4"/>
    <p:sldId id="272" r:id="rId5"/>
    <p:sldId id="260" r:id="rId6"/>
    <p:sldId id="261" r:id="rId7"/>
    <p:sldId id="262" r:id="rId8"/>
    <p:sldId id="266" r:id="rId9"/>
    <p:sldId id="267" r:id="rId10"/>
    <p:sldId id="259" r:id="rId11"/>
    <p:sldId id="268" r:id="rId12"/>
    <p:sldId id="270" r:id="rId13"/>
    <p:sldId id="273" r:id="rId14"/>
    <p:sldId id="274" r:id="rId15"/>
    <p:sldId id="275" r:id="rId16"/>
    <p:sldId id="276" r:id="rId17"/>
    <p:sldId id="277" r:id="rId18"/>
    <p:sldId id="278" r:id="rId19"/>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ezione predefinita" id="{18F1046C-5143-4D46-86DC-5278C65CF57B}">
          <p14:sldIdLst>
            <p14:sldId id="265"/>
            <p14:sldId id="263"/>
            <p14:sldId id="256"/>
            <p14:sldId id="264"/>
            <p14:sldId id="257"/>
            <p14:sldId id="272"/>
            <p14:sldId id="260"/>
            <p14:sldId id="261"/>
            <p14:sldId id="262"/>
          </p14:sldIdLst>
        </p14:section>
        <p14:section name="Sezione senza titolo" id="{F3C6FFCA-D465-4270-96C9-B8B6B89F3D99}">
          <p14:sldIdLst/>
        </p14:section>
        <p14:section name="Sezione senza titolo" id="{8B2F3F00-6DFC-48C6-9868-79433BAFCBC0}">
          <p14:sldIdLst>
            <p14:sldId id="266"/>
            <p14:sldId id="267"/>
            <p14:sldId id="259"/>
            <p14:sldId id="268"/>
            <p14:sldId id="270"/>
            <p14:sldId id="273"/>
            <p14:sldId id="274"/>
            <p14:sldId id="275"/>
            <p14:sldId id="276"/>
            <p14:sldId id="277"/>
            <p14:sldId id="278"/>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0" clrIdx="0">
    <p:extLst>
      <p:ext uri="{19B8F6BF-5375-455C-9EA6-DF929625EA0E}">
        <p15:presenceInfo xmlns:p15="http://schemas.microsoft.com/office/powerpoint/2012/main" xmlns=""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033" autoAdjust="0"/>
  </p:normalViewPr>
  <p:slideViewPr>
    <p:cSldViewPr snapToGrid="0">
      <p:cViewPr varScale="1">
        <p:scale>
          <a:sx n="80" d="100"/>
          <a:sy n="80" d="100"/>
        </p:scale>
        <p:origin x="-96" y="-58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3CF4F5E-0663-48B2-A314-EBC09560F83B}" type="datetimeFigureOut">
              <a:rPr lang="it-IT" smtClean="0"/>
              <a:pPr/>
              <a:t>01/02/2023</a:t>
            </a:fld>
            <a:endParaRPr lang="it-IT"/>
          </a:p>
        </p:txBody>
      </p:sp>
      <p:sp>
        <p:nvSpPr>
          <p:cNvPr id="4" name="Segnaposto piè di pa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06AD9976-2D35-4AEA-80BD-B4AB73117890}" type="slidenum">
              <a:rPr lang="it-IT" smtClean="0"/>
              <a:pPr/>
              <a:t>‹N›</a:t>
            </a:fld>
            <a:endParaRPr lang="it-IT"/>
          </a:p>
        </p:txBody>
      </p:sp>
    </p:spTree>
    <p:extLst>
      <p:ext uri="{BB962C8B-B14F-4D97-AF65-F5344CB8AC3E}">
        <p14:creationId xmlns:p14="http://schemas.microsoft.com/office/powerpoint/2010/main" xmlns="" val="1242606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C6793A-118C-4E06-89DF-D2FC13215F36}" type="datetimeFigureOut">
              <a:rPr lang="it-IT" smtClean="0"/>
              <a:pPr/>
              <a:t>01/02/2023</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D31F48E-AF80-4223-845F-690618B2F598}" type="slidenum">
              <a:rPr lang="it-IT" smtClean="0"/>
              <a:pPr/>
              <a:t>‹N›</a:t>
            </a:fld>
            <a:endParaRPr lang="it-IT"/>
          </a:p>
        </p:txBody>
      </p:sp>
    </p:spTree>
    <p:extLst>
      <p:ext uri="{BB962C8B-B14F-4D97-AF65-F5344CB8AC3E}">
        <p14:creationId xmlns:p14="http://schemas.microsoft.com/office/powerpoint/2010/main" xmlns="" val="4098392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D31F48E-AF80-4223-845F-690618B2F598}" type="slidenum">
              <a:rPr lang="it-IT" smtClean="0"/>
              <a:pPr/>
              <a:t>10</a:t>
            </a:fld>
            <a:endParaRPr lang="it-IT"/>
          </a:p>
        </p:txBody>
      </p:sp>
    </p:spTree>
    <p:extLst>
      <p:ext uri="{BB962C8B-B14F-4D97-AF65-F5344CB8AC3E}">
        <p14:creationId xmlns:p14="http://schemas.microsoft.com/office/powerpoint/2010/main" xmlns="" val="1885773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901C92D1-0B0D-472A-92CA-BF3591393C29}" type="datetime1">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3029818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447B3275-73AC-4898-BBC2-E4F6D4FBCBEC}" type="datetime1">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3132523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DC25CE2-FDD4-41A0-AE46-EAD6CD8B21EF}" type="datetime1">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306009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98D9132-5EA5-4948-8844-E8B10AF547F5}" type="datetime1">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838862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5B077BAB-3AB7-470A-9272-0BAF814B2C8B}" type="datetime1">
              <a:rPr lang="it-IT" smtClean="0"/>
              <a:pPr/>
              <a:t>01/02/2023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32554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8DE69BFA-A956-44C3-9A7F-43170F10AB80}" type="datetime1">
              <a:rPr lang="it-IT" smtClean="0"/>
              <a:pPr/>
              <a:t>01/02/2023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3548480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DA6BC53-3C50-4ADE-A65E-B4A6E83E08A4}" type="datetime1">
              <a:rPr lang="it-IT" smtClean="0"/>
              <a:pPr/>
              <a:t>01/02/2023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1416782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D1FF2758-3164-4CD4-932E-F97CCF6A0988}" type="datetime1">
              <a:rPr lang="it-IT" smtClean="0"/>
              <a:pPr/>
              <a:t>01/02/2023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1892761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27A3CED-E28D-4ECB-8C35-65E4286E499E}" type="datetime1">
              <a:rPr lang="it-IT" smtClean="0"/>
              <a:pPr/>
              <a:t>01/02/2023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3721069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D5911B3-1F08-480E-91DB-61D0D40F0C14}" type="datetime1">
              <a:rPr lang="it-IT" smtClean="0"/>
              <a:pPr/>
              <a:t>01/02/2023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1054938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395ED3B6-0B1D-416E-8F9B-E625EE50EF54}" type="datetime1">
              <a:rPr lang="it-IT" smtClean="0"/>
              <a:pPr/>
              <a:t>01/02/2023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4073956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5AE8D1-1382-4A8A-A91E-5D2C2825F3AB}" type="datetime1">
              <a:rPr lang="it-IT" smtClean="0"/>
              <a:pPr/>
              <a:t>01/02/2023</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D36A0-36B9-44F4-86F9-EC3027905904}" type="slidenum">
              <a:rPr lang="it-IT" smtClean="0"/>
              <a:pPr/>
              <a:t>‹N›</a:t>
            </a:fld>
            <a:endParaRPr lang="it-IT"/>
          </a:p>
        </p:txBody>
      </p:sp>
    </p:spTree>
    <p:extLst>
      <p:ext uri="{BB962C8B-B14F-4D97-AF65-F5344CB8AC3E}">
        <p14:creationId xmlns:p14="http://schemas.microsoft.com/office/powerpoint/2010/main" xmlns="" val="1032061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537D36A0-36B9-44F4-86F9-EC3027905904}" type="slidenum">
              <a:rPr lang="it-IT" smtClean="0"/>
              <a:pPr/>
              <a:t>1</a:t>
            </a:fld>
            <a:endParaRPr lang="it-IT"/>
          </a:p>
        </p:txBody>
      </p:sp>
      <p:sp>
        <p:nvSpPr>
          <p:cNvPr id="3" name="Rettangolo 2"/>
          <p:cNvSpPr/>
          <p:nvPr/>
        </p:nvSpPr>
        <p:spPr>
          <a:xfrm>
            <a:off x="2731325" y="1341912"/>
            <a:ext cx="6602679" cy="4031873"/>
          </a:xfrm>
          <a:prstGeom prst="rect">
            <a:avLst/>
          </a:prstGeom>
        </p:spPr>
        <p:txBody>
          <a:bodyPr wrap="square">
            <a:spAutoFit/>
          </a:bodyPr>
          <a:lstStyle/>
          <a:p>
            <a:pPr algn="ctr"/>
            <a:r>
              <a:rPr lang="it-IT" sz="3200" b="1" i="1" dirty="0" smtClean="0">
                <a:latin typeface="Arial" pitchFamily="34" charset="0"/>
                <a:cs typeface="Arial" pitchFamily="34" charset="0"/>
              </a:rPr>
              <a:t>ASL CASERTA</a:t>
            </a:r>
            <a:br>
              <a:rPr lang="it-IT" sz="3200" b="1" i="1" dirty="0" smtClean="0">
                <a:latin typeface="Arial" pitchFamily="34" charset="0"/>
                <a:cs typeface="Arial" pitchFamily="34" charset="0"/>
              </a:rPr>
            </a:br>
            <a:r>
              <a:rPr lang="it-IT" sz="3200" b="1" i="1" dirty="0" smtClean="0">
                <a:latin typeface="Arial" pitchFamily="34" charset="0"/>
                <a:cs typeface="Arial" pitchFamily="34" charset="0"/>
              </a:rPr>
              <a:t>Università degli Studi della Campania ‟Luigi Vanvitelli "</a:t>
            </a:r>
            <a:br>
              <a:rPr lang="it-IT" sz="3200" b="1" i="1" dirty="0" smtClean="0">
                <a:latin typeface="Arial" pitchFamily="34" charset="0"/>
                <a:cs typeface="Arial" pitchFamily="34" charset="0"/>
              </a:rPr>
            </a:br>
            <a:r>
              <a:rPr lang="it-IT" sz="3200" b="1" i="1" dirty="0" smtClean="0">
                <a:latin typeface="Arial" pitchFamily="34" charset="0"/>
                <a:cs typeface="Arial" pitchFamily="34" charset="0"/>
              </a:rPr>
              <a:t>Professioni Sanitarie a. a. 2022/2023</a:t>
            </a:r>
            <a:br>
              <a:rPr lang="it-IT" sz="3200" b="1" i="1" dirty="0" smtClean="0">
                <a:latin typeface="Arial" pitchFamily="34" charset="0"/>
                <a:cs typeface="Arial" pitchFamily="34" charset="0"/>
              </a:rPr>
            </a:br>
            <a:r>
              <a:rPr lang="it-IT" sz="3200" b="1" i="1" dirty="0" smtClean="0">
                <a:latin typeface="Arial" pitchFamily="34" charset="0"/>
                <a:cs typeface="Arial" pitchFamily="34" charset="0"/>
              </a:rPr>
              <a:t>Corso Integrato di Patologia Clinica II Anno I Semestre</a:t>
            </a:r>
            <a:br>
              <a:rPr lang="it-IT" sz="3200" b="1" i="1" dirty="0" smtClean="0">
                <a:latin typeface="Arial" pitchFamily="34" charset="0"/>
                <a:cs typeface="Arial" pitchFamily="34" charset="0"/>
              </a:rPr>
            </a:br>
            <a:r>
              <a:rPr lang="it-IT" sz="3200" b="1" i="1" dirty="0" smtClean="0">
                <a:latin typeface="Arial" pitchFamily="34" charset="0"/>
                <a:cs typeface="Arial" pitchFamily="34" charset="0"/>
              </a:rPr>
              <a:t>Prof. A. Petteruti</a:t>
            </a:r>
            <a:endParaRPr lang="it-IT"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xmlns="" id="{A2693721-0F2D-911E-3A4C-057AA383DC7D}"/>
              </a:ext>
            </a:extLst>
          </p:cNvPr>
          <p:cNvSpPr>
            <a:spLocks noGrp="1"/>
          </p:cNvSpPr>
          <p:nvPr>
            <p:ph idx="1"/>
          </p:nvPr>
        </p:nvSpPr>
        <p:spPr>
          <a:xfrm>
            <a:off x="0" y="0"/>
            <a:ext cx="4639055" cy="6858000"/>
          </a:xfrm>
        </p:spPr>
        <p:txBody>
          <a:bodyPr>
            <a:normAutofit/>
          </a:bodyPr>
          <a:lstStyle/>
          <a:p>
            <a:pPr marL="0" indent="0" algn="ctr">
              <a:buNone/>
            </a:pPr>
            <a:r>
              <a:rPr lang="en-US" sz="2000" dirty="0">
                <a:latin typeface="Arial" panose="020B0604020202020204" pitchFamily="34" charset="0"/>
                <a:cs typeface="Arial" panose="020B0604020202020204" pitchFamily="34" charset="0"/>
              </a:rPr>
              <a:t> </a:t>
            </a:r>
          </a:p>
          <a:p>
            <a:pPr marL="0" indent="0" algn="ctr">
              <a:buNone/>
            </a:pPr>
            <a:endParaRPr lang="en-US" sz="2000" b="1" dirty="0">
              <a:latin typeface="Arial" panose="020B0604020202020204" pitchFamily="34" charset="0"/>
              <a:cs typeface="Arial" panose="020B0604020202020204" pitchFamily="34" charset="0"/>
            </a:endParaRPr>
          </a:p>
          <a:p>
            <a:pPr marL="0" indent="0" algn="ctr">
              <a:buNone/>
            </a:pPr>
            <a:r>
              <a:rPr lang="en-US" b="1" dirty="0">
                <a:latin typeface="Arial" panose="020B0604020202020204" pitchFamily="34" charset="0"/>
                <a:cs typeface="Arial" panose="020B0604020202020204" pitchFamily="34" charset="0"/>
              </a:rPr>
              <a:t>Fase</a:t>
            </a: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pre- analitica</a:t>
            </a:r>
            <a:r>
              <a:rPr lang="en-US" dirty="0">
                <a:latin typeface="Arial" panose="020B0604020202020204" pitchFamily="34" charset="0"/>
                <a:cs typeface="Arial" panose="020B0604020202020204" pitchFamily="34" charset="0"/>
              </a:rPr>
              <a:t> </a:t>
            </a:r>
          </a:p>
          <a:p>
            <a:pPr marL="0" indent="0" algn="just">
              <a:buNone/>
            </a:pPr>
            <a:endParaRPr lang="en-US" sz="2000" dirty="0">
              <a:latin typeface="Arial" panose="020B0604020202020204" pitchFamily="34" charset="0"/>
              <a:cs typeface="Arial" panose="020B0604020202020204" pitchFamily="34" charset="0"/>
            </a:endParaRPr>
          </a:p>
          <a:p>
            <a:pPr marL="0" indent="0" algn="just">
              <a:buNone/>
            </a:pPr>
            <a:r>
              <a:rPr lang="en-US" sz="2400" dirty="0">
                <a:latin typeface="Arial" panose="020B0604020202020204" pitchFamily="34" charset="0"/>
                <a:cs typeface="Arial" panose="020B0604020202020204" pitchFamily="34" charset="0"/>
              </a:rPr>
              <a:t>Ruolo decisivo lo hanno I Professionisti della medicina di laboratorio.</a:t>
            </a:r>
          </a:p>
          <a:p>
            <a:pPr marL="0" indent="0" algn="ctr">
              <a:buNone/>
            </a:pPr>
            <a:r>
              <a:rPr lang="en-US" sz="2000" b="1" i="1" u="sng" dirty="0" err="1" smtClean="0">
                <a:latin typeface="Arial" panose="020B0604020202020204" pitchFamily="34" charset="0"/>
                <a:cs typeface="Arial" panose="020B0604020202020204" pitchFamily="34" charset="0"/>
              </a:rPr>
              <a:t>Essi</a:t>
            </a:r>
            <a:r>
              <a:rPr lang="en-US" sz="2000" b="1" i="1" u="sng" dirty="0" smtClean="0">
                <a:latin typeface="Arial" panose="020B0604020202020204" pitchFamily="34" charset="0"/>
                <a:cs typeface="Arial" panose="020B0604020202020204" pitchFamily="34" charset="0"/>
              </a:rPr>
              <a:t> </a:t>
            </a:r>
            <a:r>
              <a:rPr lang="en-US" sz="2000" b="1" i="1" u="sng" dirty="0">
                <a:latin typeface="Arial" panose="020B0604020202020204" pitchFamily="34" charset="0"/>
                <a:cs typeface="Arial" panose="020B0604020202020204" pitchFamily="34" charset="0"/>
              </a:rPr>
              <a:t>diffondono ed introducono </a:t>
            </a:r>
          </a:p>
          <a:p>
            <a:pPr marL="0" indent="0">
              <a:buNone/>
            </a:pPr>
            <a:endParaRPr lang="en-US" sz="2000" b="1"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000" b="1" dirty="0">
                <a:latin typeface="Arial" panose="020B0604020202020204" pitchFamily="34" charset="0"/>
                <a:cs typeface="Arial" panose="020B0604020202020204" pitchFamily="34" charset="0"/>
              </a:rPr>
              <a:t>regole</a:t>
            </a:r>
            <a:endParaRPr lang="en-US" sz="2000" dirty="0">
              <a:latin typeface="Arial" panose="020B0604020202020204" pitchFamily="34" charset="0"/>
              <a:cs typeface="Arial" panose="020B0604020202020204" pitchFamily="34" charset="0"/>
            </a:endParaRPr>
          </a:p>
          <a:p>
            <a:pPr>
              <a:buFont typeface="Wingdings" panose="05000000000000000000" pitchFamily="2" charset="2"/>
              <a:buChar char="Ø"/>
            </a:pPr>
            <a:r>
              <a:rPr lang="en-US" sz="2000" b="1" dirty="0">
                <a:latin typeface="Arial" panose="020B0604020202020204" pitchFamily="34" charset="0"/>
                <a:cs typeface="Arial" panose="020B0604020202020204" pitchFamily="34" charset="0"/>
              </a:rPr>
              <a:t>line guida</a:t>
            </a:r>
            <a:r>
              <a:rPr lang="en-US" sz="2000" dirty="0">
                <a:latin typeface="Arial" panose="020B0604020202020204" pitchFamily="34" charset="0"/>
                <a:cs typeface="Arial" panose="020B0604020202020204" pitchFamily="34" charset="0"/>
              </a:rPr>
              <a:t> </a:t>
            </a:r>
          </a:p>
          <a:p>
            <a:pPr>
              <a:buFont typeface="Wingdings" panose="05000000000000000000" pitchFamily="2" charset="2"/>
              <a:buChar char="Ø"/>
            </a:pPr>
            <a:r>
              <a:rPr lang="en-US" sz="2000" b="1" dirty="0">
                <a:latin typeface="Arial" panose="020B0604020202020204" pitchFamily="34" charset="0"/>
                <a:cs typeface="Arial" panose="020B0604020202020204" pitchFamily="34" charset="0"/>
              </a:rPr>
              <a:t>percorsi: diagnosti/terapeutici/assistenziali</a:t>
            </a:r>
          </a:p>
          <a:p>
            <a:pPr>
              <a:buFont typeface="Wingdings" panose="05000000000000000000" pitchFamily="2" charset="2"/>
              <a:buChar char="Ø"/>
            </a:pPr>
            <a:r>
              <a:rPr lang="en-US" sz="2000" b="1" dirty="0">
                <a:latin typeface="Arial" panose="020B0604020202020204" pitchFamily="34" charset="0"/>
                <a:cs typeface="Arial" panose="020B0604020202020204" pitchFamily="34" charset="0"/>
              </a:rPr>
              <a:t>procedure </a:t>
            </a:r>
          </a:p>
          <a:p>
            <a:pPr>
              <a:buFont typeface="Wingdings" panose="05000000000000000000" pitchFamily="2" charset="2"/>
              <a:buChar char="Ø"/>
            </a:pPr>
            <a:r>
              <a:rPr lang="en-US" sz="2000" b="1" dirty="0">
                <a:latin typeface="Arial" panose="020B0604020202020204" pitchFamily="34" charset="0"/>
                <a:cs typeface="Arial" panose="020B0604020202020204" pitchFamily="34" charset="0"/>
              </a:rPr>
              <a:t>protocolli operativi </a:t>
            </a:r>
          </a:p>
          <a:p>
            <a:pPr marL="0" indent="0" algn="ctr">
              <a:buNone/>
            </a:pPr>
            <a:r>
              <a:rPr lang="en-US" sz="2000" dirty="0">
                <a:latin typeface="Arial" panose="020B0604020202020204" pitchFamily="34" charset="0"/>
                <a:cs typeface="Arial" panose="020B0604020202020204" pitchFamily="34" charset="0"/>
              </a:rPr>
              <a:t>condivisi dalla Società Scientifica</a:t>
            </a:r>
          </a:p>
        </p:txBody>
      </p:sp>
      <p:sp>
        <p:nvSpPr>
          <p:cNvPr id="11" name="Rectangle 10">
            <a:extLst>
              <a:ext uri="{FF2B5EF4-FFF2-40B4-BE49-F238E27FC236}">
                <a16:creationId xmlns:a16="http://schemas.microsoft.com/office/drawing/2014/main" xmlns="" id="{5E39A796-BE83-48B1-B33F-35C4A32AAB5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9056" y="0"/>
            <a:ext cx="755294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9">
            <a:extLst>
              <a:ext uri="{FF2B5EF4-FFF2-40B4-BE49-F238E27FC236}">
                <a16:creationId xmlns:a16="http://schemas.microsoft.com/office/drawing/2014/main" xmlns="" id="{72F84B47-E267-4194-8194-831DB7B5547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123688" y="557784"/>
            <a:ext cx="6584098" cy="5739187"/>
          </a:xfrm>
          <a:prstGeom prst="roundRect">
            <a:avLst>
              <a:gd name="adj" fmla="val 0"/>
            </a:avLst>
          </a:prstGeom>
          <a:no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a:extLst>
              <a:ext uri="{FF2B5EF4-FFF2-40B4-BE49-F238E27FC236}">
                <a16:creationId xmlns:a16="http://schemas.microsoft.com/office/drawing/2014/main" xmlns="" id="{4984B8A2-9EBE-ADD6-A6CB-E9F82B2A1237}"/>
              </a:ext>
            </a:extLst>
          </p:cNvPr>
          <p:cNvPicPr>
            <a:picLocks noChangeAspect="1"/>
          </p:cNvPicPr>
          <p:nvPr/>
        </p:nvPicPr>
        <p:blipFill>
          <a:blip r:embed="rId3" cstate="print"/>
          <a:stretch>
            <a:fillRect/>
          </a:stretch>
        </p:blipFill>
        <p:spPr>
          <a:xfrm>
            <a:off x="5405862" y="1365756"/>
            <a:ext cx="6019331" cy="4123241"/>
          </a:xfrm>
          <a:prstGeom prst="rect">
            <a:avLst/>
          </a:prstGeom>
          <a:effectLst/>
        </p:spPr>
      </p:pic>
      <p:sp>
        <p:nvSpPr>
          <p:cNvPr id="10" name="Segnaposto numero diapositiva 9"/>
          <p:cNvSpPr>
            <a:spLocks noGrp="1"/>
          </p:cNvSpPr>
          <p:nvPr>
            <p:ph type="sldNum" sz="quarter" idx="12"/>
          </p:nvPr>
        </p:nvSpPr>
        <p:spPr/>
        <p:txBody>
          <a:bodyPr/>
          <a:lstStyle/>
          <a:p>
            <a:fld id="{537D36A0-36B9-44F4-86F9-EC3027905904}" type="slidenum">
              <a:rPr lang="it-IT" smtClean="0"/>
              <a:pPr/>
              <a:t>10</a:t>
            </a:fld>
            <a:endParaRPr lang="it-IT"/>
          </a:p>
        </p:txBody>
      </p:sp>
    </p:spTree>
    <p:extLst>
      <p:ext uri="{BB962C8B-B14F-4D97-AF65-F5344CB8AC3E}">
        <p14:creationId xmlns:p14="http://schemas.microsoft.com/office/powerpoint/2010/main" xmlns="" val="4020361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839788" y="464695"/>
            <a:ext cx="3932237" cy="6100997"/>
          </a:xfrm>
        </p:spPr>
        <p:txBody>
          <a:bodyPr>
            <a:normAutofit/>
          </a:bodyPr>
          <a:lstStyle/>
          <a:p>
            <a:endParaRPr lang="en-US" sz="2000" dirty="0">
              <a:latin typeface="Arial" panose="020B0604020202020204" pitchFamily="34" charset="0"/>
              <a:cs typeface="Arial" panose="020B0604020202020204" pitchFamily="34" charset="0"/>
            </a:endParaRPr>
          </a:p>
          <a:p>
            <a:pPr algn="ctr"/>
            <a:r>
              <a:rPr lang="en-US" sz="2000" dirty="0">
                <a:latin typeface="Arial" panose="020B0604020202020204" pitchFamily="34" charset="0"/>
                <a:cs typeface="Arial" panose="020B0604020202020204" pitchFamily="34" charset="0"/>
              </a:rPr>
              <a:t> </a:t>
            </a:r>
          </a:p>
          <a:p>
            <a:pPr algn="ctr"/>
            <a:r>
              <a:rPr lang="en-US" sz="2600" b="1" dirty="0">
                <a:latin typeface="Arial" panose="020B0604020202020204" pitchFamily="34" charset="0"/>
                <a:cs typeface="Arial" panose="020B0604020202020204" pitchFamily="34" charset="0"/>
              </a:rPr>
              <a:t>Line guida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Raccomandazioni di comportamento clinico</a:t>
            </a:r>
          </a:p>
          <a:p>
            <a:pPr algn="ctr"/>
            <a:endParaRPr lang="en-US" sz="2000" i="1" dirty="0">
              <a:latin typeface="Arial" panose="020B0604020202020204" pitchFamily="34" charset="0"/>
              <a:cs typeface="Arial" panose="020B0604020202020204" pitchFamily="34" charset="0"/>
            </a:endParaRPr>
          </a:p>
          <a:p>
            <a:pPr algn="ctr"/>
            <a:r>
              <a:rPr lang="en-US" sz="2400" i="1" dirty="0">
                <a:latin typeface="Arial" panose="020B0604020202020204" pitchFamily="34" charset="0"/>
                <a:cs typeface="Arial" panose="020B0604020202020204" pitchFamily="34" charset="0"/>
              </a:rPr>
              <a:t>obbiettivi primari </a:t>
            </a:r>
          </a:p>
          <a:p>
            <a:endParaRPr lang="en-US" sz="2000" dirty="0">
              <a:latin typeface="Arial" panose="020B0604020202020204" pitchFamily="34" charset="0"/>
              <a:cs typeface="Arial" panose="020B0604020202020204" pitchFamily="34" charset="0"/>
            </a:endParaRPr>
          </a:p>
          <a:p>
            <a:pPr algn="just"/>
            <a:r>
              <a:rPr lang="en-US" sz="2000" dirty="0">
                <a:latin typeface="Arial" panose="020B0604020202020204" pitchFamily="34" charset="0"/>
                <a:cs typeface="Arial" panose="020B0604020202020204" pitchFamily="34" charset="0"/>
              </a:rPr>
              <a:t>ridurre al minimo la variabilità nelle decisioni cliniche legata alla carenza di conoscenza e alla soggettività, e facilitare il trasferimento della ricerca nella pratica clinica.</a:t>
            </a:r>
          </a:p>
          <a:p>
            <a:endParaRPr lang="it-IT" dirty="0"/>
          </a:p>
        </p:txBody>
      </p:sp>
      <p:pic>
        <p:nvPicPr>
          <p:cNvPr id="5" name="Segnaposto contenuto 3">
            <a:extLst>
              <a:ext uri="{FF2B5EF4-FFF2-40B4-BE49-F238E27FC236}">
                <a16:creationId xmlns:a16="http://schemas.microsoft.com/office/drawing/2014/main" xmlns="" id="{4984B8A2-9EBE-ADD6-A6CB-E9F82B2A1237}"/>
              </a:ext>
            </a:extLst>
          </p:cNvPr>
          <p:cNvPicPr>
            <a:picLocks noGrp="1" noChangeAspect="1"/>
          </p:cNvPicPr>
          <p:nvPr>
            <p:ph type="pic" idx="1"/>
          </p:nvPr>
        </p:nvPicPr>
        <p:blipFill>
          <a:blip r:embed="rId2" cstate="print"/>
          <a:srcRect l="6558" r="6558"/>
          <a:stretch>
            <a:fillRect/>
          </a:stretch>
        </p:blipFill>
        <p:spPr>
          <a:prstGeom prst="rect">
            <a:avLst/>
          </a:prstGeom>
          <a:effectLst/>
        </p:spPr>
      </p:pic>
      <p:sp>
        <p:nvSpPr>
          <p:cNvPr id="9" name="Segnaposto numero diapositiva 8"/>
          <p:cNvSpPr>
            <a:spLocks noGrp="1"/>
          </p:cNvSpPr>
          <p:nvPr>
            <p:ph type="sldNum" sz="quarter" idx="12"/>
          </p:nvPr>
        </p:nvSpPr>
        <p:spPr/>
        <p:txBody>
          <a:bodyPr/>
          <a:lstStyle/>
          <a:p>
            <a:fld id="{537D36A0-36B9-44F4-86F9-EC3027905904}" type="slidenum">
              <a:rPr lang="it-IT" smtClean="0"/>
              <a:pPr/>
              <a:t>11</a:t>
            </a:fld>
            <a:endParaRPr lang="it-IT"/>
          </a:p>
        </p:txBody>
      </p:sp>
    </p:spTree>
    <p:extLst>
      <p:ext uri="{BB962C8B-B14F-4D97-AF65-F5344CB8AC3E}">
        <p14:creationId xmlns:p14="http://schemas.microsoft.com/office/powerpoint/2010/main" xmlns="" val="852408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49902"/>
            <a:ext cx="10515600" cy="6027061"/>
          </a:xfrm>
        </p:spPr>
        <p:txBody>
          <a:bodyPr>
            <a:normAutofit/>
          </a:bodyPr>
          <a:lstStyle/>
          <a:p>
            <a:pPr marL="0" indent="0" algn="ctr">
              <a:buNone/>
            </a:pPr>
            <a:r>
              <a:rPr lang="en-US" sz="4400" b="1" dirty="0">
                <a:latin typeface="Arial" panose="020B0604020202020204" pitchFamily="34" charset="0"/>
                <a:cs typeface="Arial" panose="020B0604020202020204" pitchFamily="34" charset="0"/>
              </a:rPr>
              <a:t>PROTOCOLLI</a:t>
            </a:r>
            <a:endParaRPr lang="en-US" sz="4400" b="1" u="sng" dirty="0">
              <a:latin typeface="Arial" panose="020B0604020202020204" pitchFamily="34" charset="0"/>
              <a:cs typeface="Arial" panose="020B0604020202020204" pitchFamily="34" charset="0"/>
            </a:endParaRPr>
          </a:p>
          <a:p>
            <a:pPr marL="0" indent="0" algn="just">
              <a:buNone/>
            </a:pPr>
            <a:endParaRPr lang="en-US" sz="3200" dirty="0">
              <a:latin typeface="Arial" panose="020B0604020202020204" pitchFamily="34" charset="0"/>
              <a:cs typeface="Arial" panose="020B0604020202020204" pitchFamily="34" charset="0"/>
            </a:endParaRPr>
          </a:p>
          <a:p>
            <a:pPr marL="0" indent="0" algn="just">
              <a:buNone/>
            </a:pPr>
            <a:r>
              <a:rPr lang="en-US" sz="4000" dirty="0">
                <a:latin typeface="Arial" panose="020B0604020202020204" pitchFamily="34" charset="0"/>
                <a:cs typeface="Arial" panose="020B0604020202020204" pitchFamily="34" charset="0"/>
              </a:rPr>
              <a:t>Strumento utile per il trasferimento di conoscenze. </a:t>
            </a:r>
          </a:p>
          <a:p>
            <a:pPr marL="0" indent="0" algn="just">
              <a:buNone/>
            </a:pPr>
            <a:r>
              <a:rPr lang="en-US" sz="4000" dirty="0">
                <a:latin typeface="Arial" panose="020B0604020202020204" pitchFamily="34" charset="0"/>
                <a:cs typeface="Arial" panose="020B0604020202020204" pitchFamily="34" charset="0"/>
              </a:rPr>
              <a:t>Documenti vincolanti nei quali si formalizza la sequenza delle azioni che devono essere eseguite per conseguire un obiettivo, descrivendo, quindi, </a:t>
            </a:r>
            <a:r>
              <a:rPr lang="it-IT" sz="4000" dirty="0">
                <a:latin typeface="Arial" panose="020B0604020202020204" pitchFamily="34" charset="0"/>
                <a:cs typeface="Arial" panose="020B0604020202020204" pitchFamily="34" charset="0"/>
              </a:rPr>
              <a:t>uno</a:t>
            </a:r>
            <a:r>
              <a:rPr lang="en-US" sz="4000" dirty="0">
                <a:latin typeface="Arial" panose="020B0604020202020204" pitchFamily="34" charset="0"/>
                <a:cs typeface="Arial" panose="020B0604020202020204" pitchFamily="34" charset="0"/>
              </a:rPr>
              <a:t> schema di comportamento diagnostico e terapeutico predefinito.</a:t>
            </a:r>
          </a:p>
          <a:p>
            <a:endParaRPr lang="it-IT" sz="4000" dirty="0"/>
          </a:p>
        </p:txBody>
      </p:sp>
      <p:sp>
        <p:nvSpPr>
          <p:cNvPr id="7" name="Segnaposto numero diapositiva 6"/>
          <p:cNvSpPr>
            <a:spLocks noGrp="1"/>
          </p:cNvSpPr>
          <p:nvPr>
            <p:ph type="sldNum" sz="quarter" idx="12"/>
          </p:nvPr>
        </p:nvSpPr>
        <p:spPr/>
        <p:txBody>
          <a:bodyPr/>
          <a:lstStyle/>
          <a:p>
            <a:fld id="{537D36A0-36B9-44F4-86F9-EC3027905904}" type="slidenum">
              <a:rPr lang="it-IT" smtClean="0"/>
              <a:pPr/>
              <a:t>12</a:t>
            </a:fld>
            <a:endParaRPr lang="it-IT"/>
          </a:p>
        </p:txBody>
      </p:sp>
    </p:spTree>
    <p:extLst>
      <p:ext uri="{BB962C8B-B14F-4D97-AF65-F5344CB8AC3E}">
        <p14:creationId xmlns:p14="http://schemas.microsoft.com/office/powerpoint/2010/main" xmlns="" val="1945810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04931"/>
            <a:ext cx="10515600" cy="629587"/>
          </a:xfrm>
        </p:spPr>
        <p:txBody>
          <a:bodyPr>
            <a:normAutofit/>
          </a:bodyPr>
          <a:lstStyle/>
          <a:p>
            <a:pPr algn="ctr"/>
            <a:r>
              <a:rPr lang="it-IT" sz="2000" b="1" dirty="0">
                <a:latin typeface="Arial" panose="020B0604020202020204" pitchFamily="34" charset="0"/>
                <a:cs typeface="Arial" panose="020B0604020202020204" pitchFamily="34" charset="0"/>
              </a:rPr>
              <a:t>MEDICINA DI PRECISIONE</a:t>
            </a:r>
          </a:p>
        </p:txBody>
      </p:sp>
      <p:sp>
        <p:nvSpPr>
          <p:cNvPr id="3" name="Segnaposto contenuto 2"/>
          <p:cNvSpPr>
            <a:spLocks noGrp="1"/>
          </p:cNvSpPr>
          <p:nvPr>
            <p:ph idx="1"/>
          </p:nvPr>
        </p:nvSpPr>
        <p:spPr>
          <a:xfrm>
            <a:off x="838200" y="734518"/>
            <a:ext cx="10515600" cy="5756223"/>
          </a:xfrm>
        </p:spPr>
        <p:txBody>
          <a:bodyPr>
            <a:normAutofit lnSpcReduction="10000"/>
          </a:bodyPr>
          <a:lstStyle/>
          <a:p>
            <a:pPr marL="0" indent="0" algn="just">
              <a:buNone/>
            </a:pPr>
            <a:endParaRPr lang="it-IT" sz="2000" dirty="0">
              <a:latin typeface="Arial" panose="020B0604020202020204" pitchFamily="34" charset="0"/>
              <a:cs typeface="Arial" panose="020B0604020202020204" pitchFamily="34" charset="0"/>
            </a:endParaRPr>
          </a:p>
          <a:p>
            <a:pPr marL="0" indent="0" algn="ctr">
              <a:buNone/>
            </a:pPr>
            <a:r>
              <a:rPr lang="it-IT" sz="2000" dirty="0">
                <a:latin typeface="Arial" panose="020B0604020202020204" pitchFamily="34" charset="0"/>
                <a:cs typeface="Arial" panose="020B0604020202020204" pitchFamily="34" charset="0"/>
              </a:rPr>
              <a:t>Il desiderio di colpire solo la malattia e non la parte sana del corpo del Paziente è una esigenza che esordisce ad inizio ‘900. </a:t>
            </a:r>
          </a:p>
          <a:p>
            <a:pPr algn="just">
              <a:buFont typeface="Courier New" panose="02070309020205020404" pitchFamily="49" charset="0"/>
              <a:buChar char="o"/>
            </a:pPr>
            <a:r>
              <a:rPr lang="it-IT" sz="2000" dirty="0">
                <a:latin typeface="Arial" panose="020B0604020202020204" pitchFamily="34" charset="0"/>
                <a:cs typeface="Arial" panose="020B0604020202020204" pitchFamily="34" charset="0"/>
              </a:rPr>
              <a:t>Landesteiner premio Nobel 1930, comprese nei primi anni del ‘900 che per praticare una trasfusione ci dovesse essere una compatibilità tra Gruppi sanguigni A B e 0 del donatore e del ricevente. Diversamente il ricevente sarebbe morto per emolisi acuta. Il fattore Rh venne identificato molti anni dopo e rese ancora più “precisa” la pratica della trasfusione. </a:t>
            </a:r>
          </a:p>
          <a:p>
            <a:pPr algn="just">
              <a:buFont typeface="Courier New" panose="02070309020205020404" pitchFamily="49" charset="0"/>
              <a:buChar char="o"/>
            </a:pPr>
            <a:endParaRPr lang="it-IT" sz="2000" dirty="0">
              <a:latin typeface="Arial" panose="020B0604020202020204" pitchFamily="34" charset="0"/>
              <a:cs typeface="Arial" panose="020B0604020202020204" pitchFamily="34" charset="0"/>
            </a:endParaRPr>
          </a:p>
          <a:p>
            <a:pPr algn="just">
              <a:buFont typeface="Courier New" panose="02070309020205020404" pitchFamily="49" charset="0"/>
              <a:buChar char="o"/>
            </a:pPr>
            <a:r>
              <a:rPr lang="it-IT" sz="2000" dirty="0">
                <a:latin typeface="Arial" panose="020B0604020202020204" pitchFamily="34" charset="0"/>
                <a:cs typeface="Arial" panose="020B0604020202020204" pitchFamily="34" charset="0"/>
              </a:rPr>
              <a:t>Un altro rappresentante della grande Scuola di Medicina austro tedesca di inizio ‘900, Paul Ehrlich, insignito anch’egli del Nobel nel 1909 coniò il termine di “pallottola magica” (zauberkugel/</a:t>
            </a:r>
            <a:r>
              <a:rPr lang="it-IT" sz="2000" dirty="0" err="1">
                <a:latin typeface="Arial" panose="020B0604020202020204" pitchFamily="34" charset="0"/>
                <a:cs typeface="Arial" panose="020B0604020202020204" pitchFamily="34" charset="0"/>
              </a:rPr>
              <a:t>magic</a:t>
            </a:r>
            <a:r>
              <a:rPr lang="it-IT" sz="2000" dirty="0">
                <a:latin typeface="Arial" panose="020B0604020202020204" pitchFamily="34" charset="0"/>
                <a:cs typeface="Arial" panose="020B0604020202020204" pitchFamily="34" charset="0"/>
              </a:rPr>
              <a:t> bullet) per i farmaci che a suo avviso avrebbero dovuto colpire in modo selettivo il batterio della sifilide e le cellule tumorali. Non arrivò alla meta che si era prefissato, ma diede inizio alla Medicina moderna. </a:t>
            </a:r>
          </a:p>
          <a:p>
            <a:pPr algn="just">
              <a:buFont typeface="Courier New" panose="02070309020205020404" pitchFamily="49" charset="0"/>
              <a:buChar char="o"/>
            </a:pPr>
            <a:endParaRPr lang="it-IT" sz="2000" dirty="0">
              <a:latin typeface="Arial" panose="020B0604020202020204" pitchFamily="34" charset="0"/>
              <a:cs typeface="Arial" panose="020B0604020202020204" pitchFamily="34" charset="0"/>
            </a:endParaRPr>
          </a:p>
          <a:p>
            <a:pPr algn="just">
              <a:buFont typeface="Courier New" panose="02070309020205020404" pitchFamily="49" charset="0"/>
              <a:buChar char="o"/>
            </a:pPr>
            <a:r>
              <a:rPr lang="it-IT" sz="2000" dirty="0">
                <a:latin typeface="Arial" panose="020B0604020202020204" pitchFamily="34" charset="0"/>
                <a:cs typeface="Arial" panose="020B0604020202020204" pitchFamily="34" charset="0"/>
              </a:rPr>
              <a:t>Altri esempi remoti di terapia di precisione sono i sulfamidici di Domagk (premio Nobel 1939) e la penicillina di Fleming (premio Nobel 1945) che colpivano selettivamente strutture batteriche non presenti nelle cellule umane guarendo da malattie spesso mortali quali la polmonite e la setticemia. </a:t>
            </a:r>
          </a:p>
        </p:txBody>
      </p:sp>
      <p:sp>
        <p:nvSpPr>
          <p:cNvPr id="4" name="Segnaposto numero diapositiva 3"/>
          <p:cNvSpPr>
            <a:spLocks noGrp="1"/>
          </p:cNvSpPr>
          <p:nvPr>
            <p:ph type="sldNum" sz="quarter" idx="12"/>
          </p:nvPr>
        </p:nvSpPr>
        <p:spPr/>
        <p:txBody>
          <a:bodyPr/>
          <a:lstStyle/>
          <a:p>
            <a:fld id="{537D36A0-36B9-44F4-86F9-EC3027905904}" type="slidenum">
              <a:rPr lang="it-IT" smtClean="0"/>
              <a:pPr/>
              <a:t>13</a:t>
            </a:fld>
            <a:endParaRPr lang="it-IT"/>
          </a:p>
        </p:txBody>
      </p:sp>
    </p:spTree>
    <p:extLst>
      <p:ext uri="{BB962C8B-B14F-4D97-AF65-F5344CB8AC3E}">
        <p14:creationId xmlns:p14="http://schemas.microsoft.com/office/powerpoint/2010/main" xmlns="" val="319010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16746"/>
            <a:ext cx="10515600" cy="6239604"/>
          </a:xfrm>
        </p:spPr>
        <p:txBody>
          <a:bodyPr>
            <a:normAutofit/>
          </a:bodyPr>
          <a:lstStyle/>
          <a:p>
            <a:pPr marL="0" indent="0" algn="ctr">
              <a:buNone/>
            </a:pPr>
            <a:endParaRPr lang="it-IT" sz="2200" b="1" dirty="0">
              <a:latin typeface="Arial" panose="020B0604020202020204" pitchFamily="34" charset="0"/>
              <a:cs typeface="Arial" panose="020B0604020202020204" pitchFamily="34" charset="0"/>
            </a:endParaRPr>
          </a:p>
          <a:p>
            <a:pPr marL="0" indent="0" algn="ctr">
              <a:buNone/>
            </a:pPr>
            <a:r>
              <a:rPr lang="it-IT" sz="2200" b="1" dirty="0">
                <a:latin typeface="Arial" panose="020B0604020202020204" pitchFamily="34" charset="0"/>
                <a:cs typeface="Arial" panose="020B0604020202020204" pitchFamily="34" charset="0"/>
              </a:rPr>
              <a:t>Applicazioni della medicina di precisione sono molteplici: </a:t>
            </a:r>
          </a:p>
          <a:p>
            <a:pPr marL="0" indent="0">
              <a:buNone/>
            </a:pPr>
            <a:endParaRPr lang="it-IT" sz="2200" dirty="0">
              <a:latin typeface="Arial" panose="020B0604020202020204" pitchFamily="34" charset="0"/>
              <a:cs typeface="Arial" panose="020B0604020202020204" pitchFamily="34" charset="0"/>
            </a:endParaRPr>
          </a:p>
          <a:p>
            <a:pPr marL="0" indent="0">
              <a:buNone/>
            </a:pPr>
            <a:r>
              <a:rPr lang="it-IT" sz="2200" dirty="0">
                <a:latin typeface="Arial" panose="020B0604020202020204" pitchFamily="34" charset="0"/>
                <a:cs typeface="Arial" panose="020B0604020202020204" pitchFamily="34" charset="0"/>
              </a:rPr>
              <a:t>Oncologia, diabetologia, a patologie a minore incidenza, come l’epilessia e la cirrosi epatica.</a:t>
            </a:r>
          </a:p>
          <a:p>
            <a:pPr marL="0" indent="0">
              <a:buNone/>
            </a:pPr>
            <a:endParaRPr lang="it-IT" sz="2200" dirty="0">
              <a:latin typeface="Arial" panose="020B0604020202020204" pitchFamily="34" charset="0"/>
              <a:cs typeface="Arial" panose="020B0604020202020204" pitchFamily="34" charset="0"/>
            </a:endParaRPr>
          </a:p>
          <a:p>
            <a:pPr marL="0" indent="0" algn="just">
              <a:buNone/>
            </a:pPr>
            <a:r>
              <a:rPr lang="it-IT" sz="2200" dirty="0">
                <a:latin typeface="Arial" panose="020B0604020202020204" pitchFamily="34" charset="0"/>
                <a:cs typeface="Arial" panose="020B0604020202020204" pitchFamily="34" charset="0"/>
              </a:rPr>
              <a:t>La  </a:t>
            </a:r>
            <a:r>
              <a:rPr lang="it-IT" sz="2200" b="1" dirty="0">
                <a:latin typeface="Arial" panose="020B0604020202020204" pitchFamily="34" charset="0"/>
                <a:cs typeface="Arial" panose="020B0604020202020204" pitchFamily="34" charset="0"/>
              </a:rPr>
              <a:t>medicina di precisione </a:t>
            </a:r>
            <a:r>
              <a:rPr lang="it-IT" sz="2200" dirty="0">
                <a:latin typeface="Arial" panose="020B0604020202020204" pitchFamily="34" charset="0"/>
                <a:cs typeface="Arial" panose="020B0604020202020204" pitchFamily="34" charset="0"/>
              </a:rPr>
              <a:t>rivolge l’attenzione alla complessità individuale derivante dal DNA ed anche al DNA degli ospiti (microbioma). Questo è noto che influenza l’immunità e il metabolismo; pertanto, la sua conoscenza, attraverso le moderne tecniche di sequenziamento, gioca un ruolo chiave nella medicina personalizzata.</a:t>
            </a:r>
          </a:p>
          <a:p>
            <a:pPr marL="0" indent="0">
              <a:buNone/>
            </a:pPr>
            <a:endParaRPr lang="it-IT" sz="2200" b="1" dirty="0">
              <a:latin typeface="Arial" panose="020B0604020202020204" pitchFamily="34" charset="0"/>
              <a:cs typeface="Arial" panose="020B0604020202020204" pitchFamily="34" charset="0"/>
            </a:endParaRPr>
          </a:p>
          <a:p>
            <a:pPr marL="0" indent="0">
              <a:buNone/>
            </a:pPr>
            <a:r>
              <a:rPr lang="it-IT" sz="2200" b="1" dirty="0">
                <a:latin typeface="Arial" panose="020B0604020202020204" pitchFamily="34" charset="0"/>
                <a:cs typeface="Arial" panose="020B0604020202020204" pitchFamily="34" charset="0"/>
              </a:rPr>
              <a:t>L’appropriatezza &gt;</a:t>
            </a:r>
            <a:r>
              <a:rPr lang="it-IT" sz="2200" dirty="0">
                <a:latin typeface="Arial" panose="020B0604020202020204" pitchFamily="34" charset="0"/>
                <a:cs typeface="Arial" panose="020B0604020202020204" pitchFamily="34" charset="0"/>
              </a:rPr>
              <a:t> la terapia giusta, al paziente giusto, nella malattia giusta. </a:t>
            </a:r>
          </a:p>
          <a:p>
            <a:pPr marL="0" indent="0" algn="ctr">
              <a:buNone/>
            </a:pPr>
            <a:endParaRPr lang="it-IT" sz="2200" dirty="0">
              <a:latin typeface="Arial" panose="020B0604020202020204" pitchFamily="34" charset="0"/>
              <a:cs typeface="Arial" panose="020B0604020202020204" pitchFamily="34" charset="0"/>
            </a:endParaRPr>
          </a:p>
          <a:p>
            <a:endParaRPr lang="it-IT" dirty="0"/>
          </a:p>
          <a:p>
            <a:endParaRPr lang="it-IT" dirty="0"/>
          </a:p>
        </p:txBody>
      </p:sp>
      <p:sp>
        <p:nvSpPr>
          <p:cNvPr id="4" name="Segnaposto numero diapositiva 3"/>
          <p:cNvSpPr>
            <a:spLocks noGrp="1"/>
          </p:cNvSpPr>
          <p:nvPr>
            <p:ph type="sldNum" sz="quarter" idx="12"/>
          </p:nvPr>
        </p:nvSpPr>
        <p:spPr/>
        <p:txBody>
          <a:bodyPr/>
          <a:lstStyle/>
          <a:p>
            <a:fld id="{537D36A0-36B9-44F4-86F9-EC3027905904}" type="slidenum">
              <a:rPr lang="it-IT" smtClean="0"/>
              <a:pPr/>
              <a:t>14</a:t>
            </a:fld>
            <a:endParaRPr lang="it-IT"/>
          </a:p>
        </p:txBody>
      </p:sp>
    </p:spTree>
    <p:extLst>
      <p:ext uri="{BB962C8B-B14F-4D97-AF65-F5344CB8AC3E}">
        <p14:creationId xmlns:p14="http://schemas.microsoft.com/office/powerpoint/2010/main" xmlns="" val="1907939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719528"/>
          </a:xfrm>
        </p:spPr>
        <p:txBody>
          <a:bodyPr>
            <a:normAutofit/>
          </a:bodyPr>
          <a:lstStyle/>
          <a:p>
            <a:pPr algn="ctr"/>
            <a:r>
              <a:rPr lang="it-IT" sz="2400" b="1" dirty="0">
                <a:latin typeface="Arial" panose="020B0604020202020204" pitchFamily="34" charset="0"/>
                <a:cs typeface="Arial" panose="020B0604020202020204" pitchFamily="34" charset="0"/>
              </a:rPr>
              <a:t>La nuova medicina personalizzata</a:t>
            </a:r>
            <a:endParaRPr lang="it-IT" sz="2400" b="1" dirty="0"/>
          </a:p>
        </p:txBody>
      </p:sp>
      <p:sp>
        <p:nvSpPr>
          <p:cNvPr id="3" name="Segnaposto contenuto 2"/>
          <p:cNvSpPr>
            <a:spLocks noGrp="1"/>
          </p:cNvSpPr>
          <p:nvPr>
            <p:ph idx="1"/>
          </p:nvPr>
        </p:nvSpPr>
        <p:spPr>
          <a:xfrm>
            <a:off x="838200" y="719528"/>
            <a:ext cx="10515600" cy="5457435"/>
          </a:xfrm>
        </p:spPr>
        <p:txBody>
          <a:bodyPr>
            <a:normAutofit lnSpcReduction="10000"/>
          </a:bodyPr>
          <a:lstStyle/>
          <a:p>
            <a:pPr marL="0" indent="0" algn="just">
              <a:buNone/>
            </a:pPr>
            <a:r>
              <a:rPr lang="it-IT" sz="2000" dirty="0">
                <a:latin typeface="Arial" panose="020B0604020202020204" pitchFamily="34" charset="0"/>
                <a:cs typeface="Arial" panose="020B0604020202020204" pitchFamily="34" charset="0"/>
              </a:rPr>
              <a:t>Nasce con la conoscenza del genoma umano la cui analisi fu completata nel 2000. Questo enorme sforzo tecnologico e scientifico permise di entrare nella parte più sacra e profonda di noi stessi: il patrimonio genetico. </a:t>
            </a:r>
          </a:p>
          <a:p>
            <a:pPr marL="0" indent="0" algn="just">
              <a:buNone/>
            </a:pPr>
            <a:r>
              <a:rPr lang="it-IT" sz="2000" dirty="0">
                <a:latin typeface="Arial" panose="020B0604020202020204" pitchFamily="34" charset="0"/>
                <a:cs typeface="Arial" panose="020B0604020202020204" pitchFamily="34" charset="0"/>
              </a:rPr>
              <a:t>Nei 20 anni trascorsi dalla scoperta della sequenza del genoma umano si sono identificati molti geni prima sconosciuti connessi con malattie genetiche rare (ad esempio la fibrosi cistica) e con l’evoluzione del tumore.</a:t>
            </a:r>
          </a:p>
          <a:p>
            <a:pPr algn="just"/>
            <a:r>
              <a:rPr lang="it-IT" sz="2000" dirty="0">
                <a:latin typeface="Arial" panose="020B0604020202020204" pitchFamily="34" charset="0"/>
                <a:cs typeface="Arial" panose="020B0604020202020204" pitchFamily="34" charset="0"/>
              </a:rPr>
              <a:t>Va detto con chiarezza che non è mai stato trovato il gene “che causa il cancro” e forse non esiste. Infatti la nozione più moderna è che esistono dei geni regolatori e dei geni soppressori che se funzionano regolarmente ci preservano dal realizzarsi di un tumore. Molti tumori sono causati da mutazioni genetiche, essendo le cellule tumorali delle versioni alterate delle cellule normali. </a:t>
            </a:r>
          </a:p>
          <a:p>
            <a:pPr algn="just"/>
            <a:r>
              <a:rPr lang="it-IT" sz="2000" dirty="0">
                <a:latin typeface="Arial" panose="020B0604020202020204" pitchFamily="34" charset="0"/>
                <a:cs typeface="Arial" panose="020B0604020202020204" pitchFamily="34" charset="0"/>
              </a:rPr>
              <a:t>La comparsa di una mutazione genetica fa perdere quei sistemi di controllo e può favorire lo sviluppo di un tumore. Se questi geni sono presenti nelle cellule germinali (spermatozoi o ovociti) il deficit genetico si può trasmettere alla prole. Ma sono molto più comuni i geni somatici che sono presenti solo nelle cellule tumorali di una persona, non sono trasmissibili e possono predire la sensibilità o meno ad una terapia antitumorale. </a:t>
            </a:r>
          </a:p>
          <a:p>
            <a:pPr algn="just"/>
            <a:r>
              <a:rPr lang="it-IT" sz="2000" dirty="0">
                <a:latin typeface="Arial" panose="020B0604020202020204" pitchFamily="34" charset="0"/>
                <a:cs typeface="Arial" panose="020B0604020202020204" pitchFamily="34" charset="0"/>
              </a:rPr>
              <a:t>In realtà non siamo ancora in grado di colpire il gene, ma con i farmaci della Medicina di precisione colpiamo le proteine tumorali che il gene sintetizza.</a:t>
            </a:r>
          </a:p>
        </p:txBody>
      </p:sp>
      <p:sp>
        <p:nvSpPr>
          <p:cNvPr id="4" name="Segnaposto numero diapositiva 3"/>
          <p:cNvSpPr>
            <a:spLocks noGrp="1"/>
          </p:cNvSpPr>
          <p:nvPr>
            <p:ph type="sldNum" sz="quarter" idx="12"/>
          </p:nvPr>
        </p:nvSpPr>
        <p:spPr/>
        <p:txBody>
          <a:bodyPr/>
          <a:lstStyle/>
          <a:p>
            <a:fld id="{537D36A0-36B9-44F4-86F9-EC3027905904}" type="slidenum">
              <a:rPr lang="it-IT" smtClean="0"/>
              <a:pPr/>
              <a:t>15</a:t>
            </a:fld>
            <a:endParaRPr lang="it-IT"/>
          </a:p>
        </p:txBody>
      </p:sp>
    </p:spTree>
    <p:extLst>
      <p:ext uri="{BB962C8B-B14F-4D97-AF65-F5344CB8AC3E}">
        <p14:creationId xmlns:p14="http://schemas.microsoft.com/office/powerpoint/2010/main" xmlns="" val="3069987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593765"/>
            <a:ext cx="10515600" cy="6008916"/>
          </a:xfrm>
        </p:spPr>
        <p:txBody>
          <a:bodyPr>
            <a:normAutofit fontScale="92500" lnSpcReduction="10000"/>
          </a:bodyPr>
          <a:lstStyle/>
          <a:p>
            <a:pPr marL="0" indent="0" algn="ctr">
              <a:buNone/>
            </a:pPr>
            <a:r>
              <a:rPr lang="it-IT" b="1" dirty="0">
                <a:latin typeface="Arial" panose="020B0604020202020204" pitchFamily="34" charset="0"/>
                <a:cs typeface="Arial" panose="020B0604020202020204" pitchFamily="34" charset="0"/>
              </a:rPr>
              <a:t>L’identificazione dei geni può rivestire molteplici ruoli tutti importanti: </a:t>
            </a:r>
          </a:p>
          <a:p>
            <a:pPr marL="514350" indent="-514350">
              <a:buAutoNum type="arabicParenR"/>
            </a:pPr>
            <a:endParaRPr lang="it-IT" sz="2400" dirty="0" smtClean="0">
              <a:latin typeface="Arial" pitchFamily="34" charset="0"/>
              <a:cs typeface="Arial" pitchFamily="34" charset="0"/>
            </a:endParaRPr>
          </a:p>
          <a:p>
            <a:pPr marL="514350" indent="-514350">
              <a:buAutoNum type="arabicParenR"/>
            </a:pPr>
            <a:endParaRPr lang="it-IT" sz="2400" dirty="0" smtClean="0">
              <a:latin typeface="Arial" pitchFamily="34" charset="0"/>
              <a:cs typeface="Arial" pitchFamily="34" charset="0"/>
            </a:endParaRPr>
          </a:p>
          <a:p>
            <a:pPr marL="514350" indent="-514350" algn="just">
              <a:buAutoNum type="arabicParenR"/>
            </a:pPr>
            <a:r>
              <a:rPr lang="it-IT" sz="2400" dirty="0" smtClean="0">
                <a:latin typeface="Arial" pitchFamily="34" charset="0"/>
                <a:cs typeface="Arial" pitchFamily="34" charset="0"/>
              </a:rPr>
              <a:t>Identificare </a:t>
            </a:r>
            <a:r>
              <a:rPr lang="it-IT" sz="2400" dirty="0">
                <a:latin typeface="Arial" pitchFamily="34" charset="0"/>
                <a:cs typeface="Arial" pitchFamily="34" charset="0"/>
              </a:rPr>
              <a:t>le Persone che sono a rischio di manifestare un tumore </a:t>
            </a:r>
          </a:p>
          <a:p>
            <a:pPr marL="514350" indent="-514350" algn="just">
              <a:buAutoNum type="arabicParenR"/>
            </a:pPr>
            <a:r>
              <a:rPr lang="it-IT" sz="2400" dirty="0">
                <a:latin typeface="Arial" pitchFamily="34" charset="0"/>
                <a:cs typeface="Arial" pitchFamily="34" charset="0"/>
              </a:rPr>
              <a:t>Essere di aiuto nel prevenire un cancro </a:t>
            </a:r>
          </a:p>
          <a:p>
            <a:pPr marL="0" indent="0" algn="just">
              <a:buNone/>
            </a:pPr>
            <a:endParaRPr lang="it-IT" sz="2400" dirty="0">
              <a:latin typeface="Arial" pitchFamily="34" charset="0"/>
              <a:cs typeface="Arial" pitchFamily="34" charset="0"/>
            </a:endParaRPr>
          </a:p>
          <a:p>
            <a:pPr marL="0" indent="0" algn="just">
              <a:buNone/>
            </a:pPr>
            <a:r>
              <a:rPr lang="it-IT" sz="2400" dirty="0">
                <a:latin typeface="Arial" pitchFamily="34" charset="0"/>
                <a:cs typeface="Arial" pitchFamily="34" charset="0"/>
              </a:rPr>
              <a:t>3)  Possono permettere l’identificazione precoce di un tumore</a:t>
            </a:r>
          </a:p>
          <a:p>
            <a:pPr marL="0" indent="0" algn="just">
              <a:buNone/>
            </a:pPr>
            <a:r>
              <a:rPr lang="it-IT" sz="2400" dirty="0">
                <a:latin typeface="Arial" pitchFamily="34" charset="0"/>
                <a:cs typeface="Arial" pitchFamily="34" charset="0"/>
              </a:rPr>
              <a:t> </a:t>
            </a:r>
          </a:p>
          <a:p>
            <a:pPr marL="0" indent="0" algn="just">
              <a:buNone/>
            </a:pPr>
            <a:r>
              <a:rPr lang="it-IT" sz="2400" dirty="0">
                <a:latin typeface="Arial" pitchFamily="34" charset="0"/>
                <a:cs typeface="Arial" pitchFamily="34" charset="0"/>
              </a:rPr>
              <a:t>4)  Possono facilitare una diagnosi più approfondita di tumore </a:t>
            </a:r>
          </a:p>
          <a:p>
            <a:pPr marL="0" indent="0" algn="just">
              <a:buNone/>
            </a:pPr>
            <a:endParaRPr lang="it-IT" sz="2400" dirty="0">
              <a:latin typeface="Arial" pitchFamily="34" charset="0"/>
              <a:cs typeface="Arial" pitchFamily="34" charset="0"/>
            </a:endParaRPr>
          </a:p>
          <a:p>
            <a:pPr marL="0" indent="0" algn="just">
              <a:buNone/>
            </a:pPr>
            <a:r>
              <a:rPr lang="it-IT" sz="2400" dirty="0">
                <a:latin typeface="Arial" pitchFamily="34" charset="0"/>
                <a:cs typeface="Arial" pitchFamily="34" charset="0"/>
              </a:rPr>
              <a:t>5)  Hanno un ruolo fondamentale nella scelta della terapia    farmacologica </a:t>
            </a:r>
            <a:r>
              <a:rPr lang="it-IT" sz="2400" dirty="0" smtClean="0">
                <a:latin typeface="Arial" pitchFamily="34" charset="0"/>
                <a:cs typeface="Arial" pitchFamily="34" charset="0"/>
              </a:rPr>
              <a:t>       più </a:t>
            </a:r>
            <a:r>
              <a:rPr lang="it-IT" sz="2400" dirty="0">
                <a:latin typeface="Arial" pitchFamily="34" charset="0"/>
                <a:cs typeface="Arial" pitchFamily="34" charset="0"/>
              </a:rPr>
              <a:t>idonea </a:t>
            </a:r>
          </a:p>
          <a:p>
            <a:pPr marL="0" indent="0" algn="just">
              <a:buNone/>
            </a:pPr>
            <a:endParaRPr lang="it-IT" sz="2400" dirty="0">
              <a:latin typeface="Arial" pitchFamily="34" charset="0"/>
              <a:cs typeface="Arial" pitchFamily="34" charset="0"/>
            </a:endParaRPr>
          </a:p>
          <a:p>
            <a:pPr marL="0" indent="0" algn="just">
              <a:buNone/>
            </a:pPr>
            <a:r>
              <a:rPr lang="it-IT" sz="2400" dirty="0">
                <a:latin typeface="Arial" pitchFamily="34" charset="0"/>
                <a:cs typeface="Arial" pitchFamily="34" charset="0"/>
              </a:rPr>
              <a:t>6)  Sono di aiuto nel capire come una terapia stia agendo</a:t>
            </a:r>
          </a:p>
        </p:txBody>
      </p:sp>
      <p:sp>
        <p:nvSpPr>
          <p:cNvPr id="4" name="Segnaposto numero diapositiva 3"/>
          <p:cNvSpPr>
            <a:spLocks noGrp="1"/>
          </p:cNvSpPr>
          <p:nvPr>
            <p:ph type="sldNum" sz="quarter" idx="12"/>
          </p:nvPr>
        </p:nvSpPr>
        <p:spPr/>
        <p:txBody>
          <a:bodyPr/>
          <a:lstStyle/>
          <a:p>
            <a:fld id="{537D36A0-36B9-44F4-86F9-EC3027905904}" type="slidenum">
              <a:rPr lang="it-IT" smtClean="0"/>
              <a:pPr/>
              <a:t>16</a:t>
            </a:fld>
            <a:endParaRPr lang="it-IT"/>
          </a:p>
        </p:txBody>
      </p:sp>
    </p:spTree>
    <p:extLst>
      <p:ext uri="{BB962C8B-B14F-4D97-AF65-F5344CB8AC3E}">
        <p14:creationId xmlns:p14="http://schemas.microsoft.com/office/powerpoint/2010/main" xmlns="" val="2963143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6"/>
            <a:ext cx="10515600" cy="789118"/>
          </a:xfrm>
        </p:spPr>
        <p:txBody>
          <a:bodyPr>
            <a:normAutofit/>
          </a:bodyPr>
          <a:lstStyle/>
          <a:p>
            <a:pPr algn="ctr"/>
            <a:r>
              <a:rPr lang="it-IT" sz="2000" b="1" dirty="0">
                <a:latin typeface="Arial" panose="020B0604020202020204" pitchFamily="34" charset="0"/>
                <a:cs typeface="Arial" panose="020B0604020202020204" pitchFamily="34" charset="0"/>
              </a:rPr>
              <a:t>“Alcuni tipi di tumore sono “freddi” cioè non hanno geni specifici che li caratterizzino..”</a:t>
            </a:r>
          </a:p>
        </p:txBody>
      </p:sp>
      <p:sp>
        <p:nvSpPr>
          <p:cNvPr id="3" name="Segnaposto contenuto 2"/>
          <p:cNvSpPr>
            <a:spLocks noGrp="1"/>
          </p:cNvSpPr>
          <p:nvPr>
            <p:ph idx="1"/>
          </p:nvPr>
        </p:nvSpPr>
        <p:spPr>
          <a:xfrm>
            <a:off x="838200" y="1154244"/>
            <a:ext cx="10515600" cy="5484062"/>
          </a:xfrm>
        </p:spPr>
        <p:txBody>
          <a:bodyPr>
            <a:normAutofit fontScale="92500" lnSpcReduction="10000"/>
          </a:bodyPr>
          <a:lstStyle/>
          <a:p>
            <a:pPr marL="0" indent="0" algn="just">
              <a:buNone/>
            </a:pPr>
            <a:r>
              <a:rPr lang="it-IT" sz="1700" dirty="0">
                <a:latin typeface="Arial" panose="020B0604020202020204" pitchFamily="34" charset="0"/>
                <a:cs typeface="Arial" panose="020B0604020202020204" pitchFamily="34" charset="0"/>
              </a:rPr>
              <a:t>Non tutti i tumori si prestano alla Medicina di precisione. Questo in parte perché alcuni tipi di tumore sono “freddi” cioè non hanno geni specifici che li caratterizzino, o almeno non sono ancora stati trovati; in altre occasioni perché non siamo ancora in possesso del farmaco che colpisca quel tipo di mutazione. </a:t>
            </a:r>
          </a:p>
          <a:p>
            <a:pPr marL="0" indent="0" algn="ctr">
              <a:buNone/>
            </a:pPr>
            <a:r>
              <a:rPr lang="it-IT" sz="2000" b="1" dirty="0">
                <a:latin typeface="Arial" panose="020B0604020202020204" pitchFamily="34" charset="0"/>
                <a:cs typeface="Arial" panose="020B0604020202020204" pitchFamily="34" charset="0"/>
              </a:rPr>
              <a:t>Le cure personalizzate</a:t>
            </a:r>
          </a:p>
          <a:p>
            <a:pPr marL="0" indent="0" algn="just">
              <a:buNone/>
            </a:pPr>
            <a:r>
              <a:rPr lang="it-IT" sz="1900" dirty="0">
                <a:latin typeface="Arial" panose="020B0604020202020204" pitchFamily="34" charset="0"/>
                <a:cs typeface="Arial" panose="020B0604020202020204" pitchFamily="34" charset="0"/>
              </a:rPr>
              <a:t>Lo scopo finale è di identificare i geni potenziali bersagli delle terapie e dunque di avere dei farmaci che siano rivolti contro la proteina prodotta nel gene. In un futuro si spera di giungere a colpire direttamente il gene malato nel DNA, di correggerlo o di cancellarlo e di conseguenza di guarire definitivamente la Persona. </a:t>
            </a:r>
          </a:p>
          <a:p>
            <a:pPr marL="0" indent="0" algn="just">
              <a:buNone/>
            </a:pPr>
            <a:r>
              <a:rPr lang="it-IT" sz="1900" dirty="0">
                <a:latin typeface="Arial" panose="020B0604020202020204" pitchFamily="34" charset="0"/>
                <a:cs typeface="Arial" panose="020B0604020202020204" pitchFamily="34" charset="0"/>
              </a:rPr>
              <a:t>Identificato il gene e la proteina che la sua mutazione sintetizza, si utilizzano i farmaci a disposizione e approvati dalle Autorità regolatorie (in Italia l’AIFA) </a:t>
            </a:r>
          </a:p>
          <a:p>
            <a:pPr marL="0" indent="0" algn="just">
              <a:buNone/>
            </a:pPr>
            <a:r>
              <a:rPr lang="it-IT" sz="1900" dirty="0">
                <a:latin typeface="Arial" panose="020B0604020202020204" pitchFamily="34" charset="0"/>
                <a:cs typeface="Arial" panose="020B0604020202020204" pitchFamily="34" charset="0"/>
              </a:rPr>
              <a:t>Al momento i farmaci utilizzati appartengono a due grandi categorie:</a:t>
            </a:r>
          </a:p>
          <a:p>
            <a:pPr marL="457200" indent="-457200" algn="just">
              <a:buFont typeface="+mj-lt"/>
              <a:buAutoNum type="arabicPeriod"/>
            </a:pPr>
            <a:r>
              <a:rPr lang="it-IT" sz="1900" dirty="0">
                <a:latin typeface="Arial" panose="020B0604020202020204" pitchFamily="34" charset="0"/>
                <a:cs typeface="Arial" panose="020B0604020202020204" pitchFamily="34" charset="0"/>
              </a:rPr>
              <a:t>Le piccole molecole generalmente orali che colpiscono il prodotto del gene DENTRO la cellula tumorale andando a alterare e distruggere i processi biochimici della cellula cancerosa.</a:t>
            </a:r>
          </a:p>
          <a:p>
            <a:pPr marL="457200" indent="-457200" algn="just">
              <a:buNone/>
            </a:pPr>
            <a:r>
              <a:rPr lang="it-IT" sz="1900" dirty="0">
                <a:latin typeface="Arial" panose="020B0604020202020204" pitchFamily="34" charset="0"/>
                <a:cs typeface="Arial" panose="020B0604020202020204" pitchFamily="34" charset="0"/>
              </a:rPr>
              <a:t>      ( Farmaci come Imatinib, Gefitinib, Sunitinib, Palbociclib, Olaparib sono di questa categoria )</a:t>
            </a:r>
          </a:p>
          <a:p>
            <a:pPr marL="457200" indent="-457200" algn="just">
              <a:buNone/>
            </a:pPr>
            <a:r>
              <a:rPr lang="it-IT" sz="1900" dirty="0" smtClean="0">
                <a:latin typeface="Arial" panose="020B0604020202020204" pitchFamily="34" charset="0"/>
                <a:cs typeface="Arial" panose="020B0604020202020204" pitchFamily="34" charset="0"/>
              </a:rPr>
              <a:t> </a:t>
            </a:r>
          </a:p>
          <a:p>
            <a:pPr marL="457200" indent="-457200" algn="just">
              <a:buNone/>
            </a:pPr>
            <a:r>
              <a:rPr lang="it-IT" sz="1900" dirty="0" smtClean="0">
                <a:latin typeface="Arial" panose="020B0604020202020204" pitchFamily="34" charset="0"/>
                <a:cs typeface="Arial" panose="020B0604020202020204" pitchFamily="34" charset="0"/>
              </a:rPr>
              <a:t>2. Anticorpi </a:t>
            </a:r>
            <a:r>
              <a:rPr lang="it-IT" sz="1900" dirty="0">
                <a:latin typeface="Arial" panose="020B0604020202020204" pitchFamily="34" charset="0"/>
                <a:cs typeface="Arial" panose="020B0604020202020204" pitchFamily="34" charset="0"/>
              </a:rPr>
              <a:t>monoclonali da soli o coniugati con chemioterapici che colpiscono i bersagli SULLA SUPERFICIE della cellula inibendo processi vitali per la cellula stessa.</a:t>
            </a:r>
          </a:p>
          <a:p>
            <a:pPr marL="457200" indent="-457200" algn="just">
              <a:buNone/>
            </a:pPr>
            <a:r>
              <a:rPr lang="it-IT" sz="1900" dirty="0">
                <a:latin typeface="Arial" panose="020B0604020202020204" pitchFamily="34" charset="0"/>
                <a:cs typeface="Arial" panose="020B0604020202020204" pitchFamily="34" charset="0"/>
              </a:rPr>
              <a:t>      (Farmaci come Trastuzumab, Pertuzumab, Cetuximab e Panitumumab sono già disponibili </a:t>
            </a:r>
          </a:p>
          <a:p>
            <a:pPr marL="457200" indent="-457200" algn="just">
              <a:buNone/>
            </a:pPr>
            <a:r>
              <a:rPr lang="it-IT" sz="1900" dirty="0">
                <a:latin typeface="Arial" panose="020B0604020202020204" pitchFamily="34" charset="0"/>
                <a:cs typeface="Arial" panose="020B0604020202020204" pitchFamily="34" charset="0"/>
              </a:rPr>
              <a:t>      e comunemente usati nelle Oncologie Italiane) </a:t>
            </a:r>
          </a:p>
        </p:txBody>
      </p:sp>
      <p:sp>
        <p:nvSpPr>
          <p:cNvPr id="4" name="Segnaposto numero diapositiva 3"/>
          <p:cNvSpPr>
            <a:spLocks noGrp="1"/>
          </p:cNvSpPr>
          <p:nvPr>
            <p:ph type="sldNum" sz="quarter" idx="12"/>
          </p:nvPr>
        </p:nvSpPr>
        <p:spPr/>
        <p:txBody>
          <a:bodyPr/>
          <a:lstStyle/>
          <a:p>
            <a:fld id="{537D36A0-36B9-44F4-86F9-EC3027905904}" type="slidenum">
              <a:rPr lang="it-IT" smtClean="0"/>
              <a:pPr/>
              <a:t>17</a:t>
            </a:fld>
            <a:endParaRPr lang="it-IT"/>
          </a:p>
        </p:txBody>
      </p:sp>
    </p:spTree>
    <p:extLst>
      <p:ext uri="{BB962C8B-B14F-4D97-AF65-F5344CB8AC3E}">
        <p14:creationId xmlns:p14="http://schemas.microsoft.com/office/powerpoint/2010/main" xmlns="" val="3515694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254833"/>
            <a:ext cx="10515600" cy="5922130"/>
          </a:xfrm>
        </p:spPr>
        <p:txBody>
          <a:bodyPr>
            <a:normAutofit fontScale="92500" lnSpcReduction="10000"/>
          </a:bodyPr>
          <a:lstStyle/>
          <a:p>
            <a:pPr marL="0" indent="0" algn="just">
              <a:buNone/>
            </a:pPr>
            <a:endParaRPr lang="it-IT" sz="2000" dirty="0">
              <a:latin typeface="Arial" panose="020B0604020202020204" pitchFamily="34" charset="0"/>
              <a:cs typeface="Arial" panose="020B0604020202020204" pitchFamily="34" charset="0"/>
            </a:endParaRPr>
          </a:p>
          <a:p>
            <a:pPr marL="0" indent="0" algn="just">
              <a:buNone/>
            </a:pPr>
            <a:r>
              <a:rPr lang="it-IT" sz="2400" dirty="0">
                <a:latin typeface="Arial" panose="020B0604020202020204" pitchFamily="34" charset="0"/>
                <a:cs typeface="Arial" panose="020B0604020202020204" pitchFamily="34" charset="0"/>
              </a:rPr>
              <a:t>Nel corso del tempo un tumore può mutare ulteriormente i suoi geni rendendo inattivo il farmaco. Ecco la necessità di monitorizzare l’insorgenza delle mutazioni più volte durante le cure. Purtroppo non in tutte le malattie, esaurita la funzione del primo farmaco a bersaglio molecolare, abbiamo a disposizione un farmaco più moderno che colpisca il nuovo gene comparso dopo ulteriore mutazione.</a:t>
            </a:r>
          </a:p>
          <a:p>
            <a:pPr algn="just"/>
            <a:endParaRPr lang="it-IT"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it-IT" sz="2400" dirty="0">
                <a:latin typeface="Arial" panose="020B0604020202020204" pitchFamily="34" charset="0"/>
                <a:cs typeface="Arial" panose="020B0604020202020204" pitchFamily="34" charset="0"/>
              </a:rPr>
              <a:t>Altro problema la complessità del processo di identificazione del gene mutato.</a:t>
            </a:r>
          </a:p>
          <a:p>
            <a:pPr algn="just">
              <a:buFont typeface="Wingdings" panose="05000000000000000000" pitchFamily="2" charset="2"/>
              <a:buChar char="v"/>
            </a:pPr>
            <a:endParaRPr lang="it-IT"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it-IT" sz="2400" dirty="0">
                <a:latin typeface="Arial" panose="020B0604020202020204" pitchFamily="34" charset="0"/>
                <a:cs typeface="Arial" panose="020B0604020202020204" pitchFamily="34" charset="0"/>
              </a:rPr>
              <a:t>Ulteriore difficoltà la tossicità delle terapie. Anche se meno tossiche della chemioterapia classica anche le terapie a bersaglio molecolare sono gravate da tossicità talora gravi e soprattutto strane: cardiotossicità, tossicità cutanea, tossicità ungueale, diarrea. Non sono dunque farmaci innocui ma vanno monitorizzati con attenzione.</a:t>
            </a:r>
          </a:p>
          <a:p>
            <a:pPr algn="just">
              <a:buFont typeface="Wingdings" panose="05000000000000000000" pitchFamily="2" charset="2"/>
              <a:buChar char="v"/>
            </a:pPr>
            <a:endParaRPr lang="it-IT" sz="24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it-IT" sz="2400" dirty="0">
                <a:latin typeface="Arial" panose="020B0604020202020204" pitchFamily="34" charset="0"/>
                <a:cs typeface="Arial" panose="020B0604020202020204" pitchFamily="34" charset="0"/>
              </a:rPr>
              <a:t>Infine il problema dei costi. Sia la ricerca dei geni con biologia molecolare che i farmaci a bersaglio molecolare hanno dei costi elevatissimi e pongono seri quesiti di sostenibilità del sistema sanitario. </a:t>
            </a:r>
          </a:p>
        </p:txBody>
      </p:sp>
      <p:sp>
        <p:nvSpPr>
          <p:cNvPr id="4" name="Segnaposto numero diapositiva 3"/>
          <p:cNvSpPr>
            <a:spLocks noGrp="1"/>
          </p:cNvSpPr>
          <p:nvPr>
            <p:ph type="sldNum" sz="quarter" idx="12"/>
          </p:nvPr>
        </p:nvSpPr>
        <p:spPr/>
        <p:txBody>
          <a:bodyPr/>
          <a:lstStyle/>
          <a:p>
            <a:fld id="{537D36A0-36B9-44F4-86F9-EC3027905904}" type="slidenum">
              <a:rPr lang="it-IT" smtClean="0"/>
              <a:pPr/>
              <a:t>18</a:t>
            </a:fld>
            <a:endParaRPr lang="it-IT"/>
          </a:p>
        </p:txBody>
      </p:sp>
    </p:spTree>
    <p:extLst>
      <p:ext uri="{BB962C8B-B14F-4D97-AF65-F5344CB8AC3E}">
        <p14:creationId xmlns:p14="http://schemas.microsoft.com/office/powerpoint/2010/main" xmlns="" val="1781503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FE1D5811-6E6E-7B44-E652-B4FE5EC2DB7D}"/>
              </a:ext>
            </a:extLst>
          </p:cNvPr>
          <p:cNvSpPr>
            <a:spLocks noGrp="1"/>
          </p:cNvSpPr>
          <p:nvPr>
            <p:ph idx="1"/>
          </p:nvPr>
        </p:nvSpPr>
        <p:spPr>
          <a:xfrm>
            <a:off x="629265" y="434715"/>
            <a:ext cx="10921180" cy="6211891"/>
          </a:xfrm>
        </p:spPr>
        <p:txBody>
          <a:bodyPr>
            <a:normAutofit fontScale="92500" lnSpcReduction="10000"/>
          </a:bodyPr>
          <a:lstStyle/>
          <a:p>
            <a:pPr marL="0" indent="0" algn="just">
              <a:buNone/>
            </a:pPr>
            <a:endParaRPr lang="it-IT" sz="2600" dirty="0">
              <a:latin typeface="Arial" panose="020B0604020202020204" pitchFamily="34" charset="0"/>
              <a:cs typeface="Arial" panose="020B0604020202020204" pitchFamily="34" charset="0"/>
            </a:endParaRPr>
          </a:p>
          <a:p>
            <a:pPr marL="0" indent="0" algn="ctr">
              <a:buNone/>
            </a:pPr>
            <a:r>
              <a:rPr lang="it-IT" sz="2600" b="1" dirty="0">
                <a:latin typeface="Arial" panose="020B0604020202020204" pitchFamily="34" charset="0"/>
                <a:cs typeface="Arial" panose="020B0604020202020204" pitchFamily="34" charset="0"/>
              </a:rPr>
              <a:t>Il termine Patologia deriva dal Greco "pathos" (sofferenza) e " logos " </a:t>
            </a:r>
          </a:p>
          <a:p>
            <a:pPr marL="0" indent="0" algn="ctr">
              <a:buNone/>
            </a:pPr>
            <a:r>
              <a:rPr lang="it-IT" sz="2600" b="1" dirty="0">
                <a:latin typeface="Arial" panose="020B0604020202020204" pitchFamily="34" charset="0"/>
                <a:cs typeface="Arial" panose="020B0604020202020204" pitchFamily="34" charset="0"/>
              </a:rPr>
              <a:t>( studio )</a:t>
            </a:r>
          </a:p>
          <a:p>
            <a:pPr marL="0" indent="0" algn="just">
              <a:buNone/>
            </a:pPr>
            <a:r>
              <a:rPr lang="it-IT" sz="2600" dirty="0" smtClean="0">
                <a:latin typeface="Arial" panose="020B0604020202020204" pitchFamily="34" charset="0"/>
                <a:cs typeface="Arial" panose="020B0604020202020204" pitchFamily="34" charset="0"/>
              </a:rPr>
              <a:t>La </a:t>
            </a:r>
            <a:r>
              <a:rPr lang="it-IT" sz="2600" dirty="0">
                <a:latin typeface="Arial" panose="020B0604020202020204" pitchFamily="34" charset="0"/>
                <a:cs typeface="Arial" panose="020B0604020202020204" pitchFamily="34" charset="0"/>
              </a:rPr>
              <a:t>patologia è una disciplina che cerca di spiegare le cause dei segni e dei sintomi, fornendo una base razionale per la pratica clinica.</a:t>
            </a:r>
          </a:p>
          <a:p>
            <a:pPr algn="just"/>
            <a:endParaRPr lang="it-IT" sz="2600" dirty="0">
              <a:latin typeface="Arial" panose="020B0604020202020204" pitchFamily="34" charset="0"/>
              <a:cs typeface="Arial" panose="020B0604020202020204" pitchFamily="34" charset="0"/>
            </a:endParaRPr>
          </a:p>
          <a:p>
            <a:pPr algn="just"/>
            <a:r>
              <a:rPr lang="it-IT" sz="2600" dirty="0" smtClean="0">
                <a:latin typeface="Arial" panose="020B0604020202020204" pitchFamily="34" charset="0"/>
                <a:cs typeface="Arial" panose="020B0604020202020204" pitchFamily="34" charset="0"/>
              </a:rPr>
              <a:t>La patologia studia </a:t>
            </a:r>
            <a:r>
              <a:rPr lang="it-IT" sz="2600" dirty="0">
                <a:latin typeface="Arial" panose="020B0604020202020204" pitchFamily="34" charset="0"/>
                <a:cs typeface="Arial" panose="020B0604020202020204" pitchFamily="34" charset="0"/>
              </a:rPr>
              <a:t>tutte quelle alterazioni e reazioni che si verificano a livello cellulare e tissutale in risposta ad uno stimolo anomalo determinando la malattia.</a:t>
            </a:r>
          </a:p>
          <a:p>
            <a:pPr algn="just"/>
            <a:endParaRPr lang="it-IT" sz="2600" dirty="0">
              <a:latin typeface="Arial" panose="020B0604020202020204" pitchFamily="34" charset="0"/>
              <a:cs typeface="Arial" panose="020B0604020202020204" pitchFamily="34" charset="0"/>
            </a:endParaRPr>
          </a:p>
          <a:p>
            <a:pPr algn="just"/>
            <a:r>
              <a:rPr lang="it-IT" sz="2600" dirty="0">
                <a:latin typeface="Arial" panose="020B0604020202020204" pitchFamily="34" charset="0"/>
                <a:cs typeface="Arial" panose="020B0604020202020204" pitchFamily="34" charset="0"/>
              </a:rPr>
              <a:t> </a:t>
            </a:r>
            <a:r>
              <a:rPr lang="it-IT" sz="2600" dirty="0" smtClean="0">
                <a:latin typeface="Arial" panose="020B0604020202020204" pitchFamily="34" charset="0"/>
                <a:cs typeface="Arial" panose="020B0604020202020204" pitchFamily="34" charset="0"/>
              </a:rPr>
              <a:t>La patologia è </a:t>
            </a:r>
            <a:r>
              <a:rPr lang="it-IT" sz="2600" dirty="0">
                <a:latin typeface="Arial" panose="020B0604020202020204" pitchFamily="34" charset="0"/>
                <a:cs typeface="Arial" panose="020B0604020202020204" pitchFamily="34" charset="0"/>
              </a:rPr>
              <a:t>in primo luogo patologia cellulare, che studia le cause e i meccanismi delle  alterazioni strutturali e funzionali che determinano il danno cellulare.</a:t>
            </a:r>
          </a:p>
          <a:p>
            <a:pPr algn="just"/>
            <a:endParaRPr lang="it-IT" sz="2600" dirty="0" smtClean="0">
              <a:latin typeface="Arial" panose="020B0604020202020204" pitchFamily="34" charset="0"/>
              <a:cs typeface="Arial" panose="020B0604020202020204" pitchFamily="34" charset="0"/>
            </a:endParaRPr>
          </a:p>
          <a:p>
            <a:pPr algn="just"/>
            <a:r>
              <a:rPr lang="it-IT" sz="2600" dirty="0" smtClean="0">
                <a:latin typeface="Arial" panose="020B0604020202020204" pitchFamily="34" charset="0"/>
                <a:cs typeface="Arial" panose="020B0604020202020204" pitchFamily="34" charset="0"/>
              </a:rPr>
              <a:t>La patologia </a:t>
            </a:r>
            <a:r>
              <a:rPr lang="it-IT" sz="2600" dirty="0">
                <a:latin typeface="Arial" panose="020B0604020202020204" pitchFamily="34" charset="0"/>
                <a:cs typeface="Arial" panose="020B0604020202020204" pitchFamily="34" charset="0"/>
              </a:rPr>
              <a:t>è lo studio della natura della malattia e dei cambiamenti omeostatici che provoca. Deviazione della condizione di benessere (omeostasi).</a:t>
            </a:r>
          </a:p>
          <a:p>
            <a:pPr marL="0" indent="0" algn="just">
              <a:buNone/>
            </a:pPr>
            <a:endParaRPr lang="it-IT" dirty="0"/>
          </a:p>
        </p:txBody>
      </p:sp>
      <p:sp>
        <p:nvSpPr>
          <p:cNvPr id="7" name="Segnaposto numero diapositiva 6"/>
          <p:cNvSpPr>
            <a:spLocks noGrp="1"/>
          </p:cNvSpPr>
          <p:nvPr>
            <p:ph type="sldNum" sz="quarter" idx="12"/>
          </p:nvPr>
        </p:nvSpPr>
        <p:spPr/>
        <p:txBody>
          <a:bodyPr/>
          <a:lstStyle/>
          <a:p>
            <a:fld id="{537D36A0-36B9-44F4-86F9-EC3027905904}" type="slidenum">
              <a:rPr lang="it-IT" smtClean="0"/>
              <a:pPr/>
              <a:t>2</a:t>
            </a:fld>
            <a:endParaRPr lang="it-IT"/>
          </a:p>
        </p:txBody>
      </p:sp>
    </p:spTree>
    <p:extLst>
      <p:ext uri="{BB962C8B-B14F-4D97-AF65-F5344CB8AC3E}">
        <p14:creationId xmlns:p14="http://schemas.microsoft.com/office/powerpoint/2010/main" xmlns="" val="2623009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93230" y="655697"/>
            <a:ext cx="10515600" cy="5895005"/>
          </a:xfrm>
        </p:spPr>
        <p:txBody>
          <a:bodyPr>
            <a:normAutofit/>
          </a:bodyPr>
          <a:lstStyle/>
          <a:p>
            <a:pPr marL="0" indent="0" algn="ctr">
              <a:buNone/>
            </a:pPr>
            <a:r>
              <a:rPr lang="it-IT" b="1" dirty="0">
                <a:latin typeface="Arial" panose="020B0604020202020204" pitchFamily="34" charset="0"/>
                <a:cs typeface="Arial" panose="020B0604020202020204" pitchFamily="34" charset="0"/>
              </a:rPr>
              <a:t>La patologia clinica </a:t>
            </a:r>
          </a:p>
          <a:p>
            <a:pPr marL="0" indent="0" algn="just">
              <a:buNone/>
            </a:pPr>
            <a:r>
              <a:rPr lang="it-IT" dirty="0">
                <a:latin typeface="Arial" panose="020B0604020202020204" pitchFamily="34" charset="0"/>
                <a:cs typeface="Arial" panose="020B0604020202020204" pitchFamily="34" charset="0"/>
              </a:rPr>
              <a:t>E’ una branca della medicina che applica tecniche di indagine della patologia generale ai singoli casi clinici, in un contesto applicativo ospedaliero.</a:t>
            </a:r>
          </a:p>
          <a:p>
            <a:pPr algn="just"/>
            <a:endParaRPr lang="it-IT" dirty="0">
              <a:latin typeface="Arial" panose="020B0604020202020204" pitchFamily="34" charset="0"/>
              <a:cs typeface="Arial" panose="020B0604020202020204" pitchFamily="34" charset="0"/>
            </a:endParaRPr>
          </a:p>
          <a:p>
            <a:pPr marL="0" indent="0" algn="ctr">
              <a:buNone/>
            </a:pPr>
            <a:r>
              <a:rPr lang="it-IT" b="1" dirty="0">
                <a:latin typeface="Arial" panose="020B0604020202020204" pitchFamily="34" charset="0"/>
                <a:cs typeface="Arial" panose="020B0604020202020204" pitchFamily="34" charset="0"/>
              </a:rPr>
              <a:t>Un patologo clinico </a:t>
            </a:r>
          </a:p>
          <a:p>
            <a:pPr marL="0" indent="0" algn="just">
              <a:buNone/>
            </a:pPr>
            <a:r>
              <a:rPr lang="it-IT" dirty="0">
                <a:latin typeface="Arial" panose="020B0604020202020204" pitchFamily="34" charset="0"/>
                <a:cs typeface="Arial" panose="020B0604020202020204" pitchFamily="34" charset="0"/>
              </a:rPr>
              <a:t>quindi è uno specialista di laboratorio che lavora su campioni biologici di tessuto, sangue o altri liquidi,  secrezioni corporee provenienti dai pazienti.</a:t>
            </a:r>
          </a:p>
          <a:p>
            <a:pPr algn="just"/>
            <a:endParaRPr lang="it-IT" dirty="0">
              <a:latin typeface="Arial" panose="020B0604020202020204" pitchFamily="34" charset="0"/>
              <a:cs typeface="Arial" panose="020B0604020202020204" pitchFamily="34" charset="0"/>
            </a:endParaRPr>
          </a:p>
          <a:p>
            <a:pPr marL="0" indent="0" algn="just">
              <a:buNone/>
            </a:pPr>
            <a:r>
              <a:rPr lang="it-IT" dirty="0">
                <a:latin typeface="Arial" panose="020B0604020202020204" pitchFamily="34" charset="0"/>
                <a:cs typeface="Arial" panose="020B0604020202020204" pitchFamily="34" charset="0"/>
              </a:rPr>
              <a:t>Il patologo segue indagini di morfologia macro e microscopica, analisi cliniche, immunologiche, microbiologiche e molecolari.</a:t>
            </a:r>
          </a:p>
        </p:txBody>
      </p:sp>
      <p:sp>
        <p:nvSpPr>
          <p:cNvPr id="6" name="Segnaposto numero diapositiva 5"/>
          <p:cNvSpPr>
            <a:spLocks noGrp="1"/>
          </p:cNvSpPr>
          <p:nvPr>
            <p:ph type="sldNum" sz="quarter" idx="12"/>
          </p:nvPr>
        </p:nvSpPr>
        <p:spPr/>
        <p:txBody>
          <a:bodyPr/>
          <a:lstStyle/>
          <a:p>
            <a:fld id="{537D36A0-36B9-44F4-86F9-EC3027905904}" type="slidenum">
              <a:rPr lang="it-IT" smtClean="0"/>
              <a:pPr/>
              <a:t>3</a:t>
            </a:fld>
            <a:endParaRPr lang="it-IT"/>
          </a:p>
        </p:txBody>
      </p:sp>
    </p:spTree>
    <p:extLst>
      <p:ext uri="{BB962C8B-B14F-4D97-AF65-F5344CB8AC3E}">
        <p14:creationId xmlns:p14="http://schemas.microsoft.com/office/powerpoint/2010/main" xmlns="" val="2170656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latin typeface="Arial" panose="020B0604020202020204" pitchFamily="34" charset="0"/>
                <a:cs typeface="Arial" panose="020B0604020202020204" pitchFamily="34" charset="0"/>
              </a:rPr>
              <a:t>Il ruolo della medicina di laboratorio </a:t>
            </a:r>
            <a:br>
              <a:rPr lang="it-IT" b="1" dirty="0">
                <a:latin typeface="Arial" panose="020B0604020202020204" pitchFamily="34" charset="0"/>
                <a:cs typeface="Arial" panose="020B0604020202020204" pitchFamily="34" charset="0"/>
              </a:rPr>
            </a:br>
            <a:endParaRPr lang="it-IT" dirty="0"/>
          </a:p>
        </p:txBody>
      </p:sp>
      <p:sp>
        <p:nvSpPr>
          <p:cNvPr id="3" name="Segnaposto contenuto 2"/>
          <p:cNvSpPr>
            <a:spLocks noGrp="1"/>
          </p:cNvSpPr>
          <p:nvPr>
            <p:ph sz="half" idx="1"/>
          </p:nvPr>
        </p:nvSpPr>
        <p:spPr/>
        <p:txBody>
          <a:bodyPr>
            <a:normAutofit fontScale="47500" lnSpcReduction="20000"/>
          </a:bodyPr>
          <a:lstStyle/>
          <a:p>
            <a:pPr marL="0" indent="0" algn="just">
              <a:lnSpc>
                <a:spcPct val="170000"/>
              </a:lnSpc>
              <a:buNone/>
            </a:pPr>
            <a:r>
              <a:rPr lang="it-IT" dirty="0">
                <a:latin typeface="Arial" panose="020B0604020202020204" pitchFamily="34" charset="0"/>
                <a:cs typeface="Arial" panose="020B0604020202020204" pitchFamily="34" charset="0"/>
              </a:rPr>
              <a:t>E’ centrale nella nostra realtà sanitaria: fornisce elementi imprescindibili per molte decisioni cliniche rappresentando la base per la 					</a:t>
            </a:r>
          </a:p>
          <a:p>
            <a:pPr marL="0" indent="0" algn="just">
              <a:buNone/>
            </a:pPr>
            <a:r>
              <a:rPr lang="it-IT" dirty="0">
                <a:latin typeface="Arial" panose="020B0604020202020204" pitchFamily="34" charset="0"/>
                <a:cs typeface="Arial" panose="020B0604020202020204" pitchFamily="34" charset="0"/>
              </a:rPr>
              <a:t>	</a:t>
            </a:r>
            <a:r>
              <a:rPr lang="it-IT" sz="3800" b="1" dirty="0">
                <a:latin typeface="Arial" panose="020B0604020202020204" pitchFamily="34" charset="0"/>
                <a:cs typeface="Arial" panose="020B0604020202020204" pitchFamily="34" charset="0"/>
              </a:rPr>
              <a:t>medicina personalizzata</a:t>
            </a:r>
            <a:endParaRPr lang="it-IT" sz="3800" dirty="0">
              <a:latin typeface="Arial" panose="020B0604020202020204" pitchFamily="34" charset="0"/>
              <a:cs typeface="Arial" panose="020B0604020202020204" pitchFamily="34" charset="0"/>
            </a:endParaRPr>
          </a:p>
          <a:p>
            <a:pPr marL="0" indent="0" algn="just">
              <a:buNone/>
            </a:pPr>
            <a:endParaRPr lang="it-IT" dirty="0">
              <a:latin typeface="Arial" panose="020B0604020202020204" pitchFamily="34" charset="0"/>
              <a:cs typeface="Arial" panose="020B0604020202020204" pitchFamily="34" charset="0"/>
            </a:endParaRPr>
          </a:p>
          <a:p>
            <a:pPr marL="0" indent="0" algn="just">
              <a:lnSpc>
                <a:spcPct val="120000"/>
              </a:lnSpc>
              <a:buNone/>
            </a:pPr>
            <a:r>
              <a:rPr lang="it-IT" dirty="0">
                <a:latin typeface="Arial" panose="020B0604020202020204" pitchFamily="34" charset="0"/>
                <a:cs typeface="Arial" panose="020B0604020202020204" pitchFamily="34" charset="0"/>
              </a:rPr>
              <a:t>obbiettivo primario per un sistema sanitario ‟sostenibile”.</a:t>
            </a:r>
          </a:p>
          <a:p>
            <a:pPr marL="0" indent="0" algn="just">
              <a:lnSpc>
                <a:spcPct val="170000"/>
              </a:lnSpc>
              <a:buNone/>
            </a:pPr>
            <a:r>
              <a:rPr lang="it-IT" dirty="0">
                <a:latin typeface="Arial" panose="020B0604020202020204" pitchFamily="34" charset="0"/>
                <a:cs typeface="Arial" panose="020B0604020202020204" pitchFamily="34" charset="0"/>
              </a:rPr>
              <a:t>Oggi troviamo un’ approccio </a:t>
            </a:r>
            <a:r>
              <a:rPr lang="it-IT" u="sng" dirty="0">
                <a:latin typeface="Arial" panose="020B0604020202020204" pitchFamily="34" charset="0"/>
                <a:cs typeface="Arial" panose="020B0604020202020204" pitchFamily="34" charset="0"/>
              </a:rPr>
              <a:t>moderno</a:t>
            </a:r>
            <a:r>
              <a:rPr lang="it-IT" dirty="0">
                <a:latin typeface="Arial" panose="020B0604020202020204" pitchFamily="34" charset="0"/>
                <a:cs typeface="Arial" panose="020B0604020202020204" pitchFamily="34" charset="0"/>
              </a:rPr>
              <a:t> della cura, che pone il paziente al centro di tutto il percorso diagnostico (quesito clinico formulato dal medico, prima ipotesi diagnostica, a cui segue la richiesta di esami di laboratorio appropriati in base alle caratteristiche del paziente, che il laboratorio clinico trasforma in un utile contributo per la risoluzione del problema clinico.</a:t>
            </a:r>
          </a:p>
          <a:p>
            <a:pPr marL="0" indent="0" algn="just">
              <a:buNone/>
            </a:pPr>
            <a:endParaRPr lang="it-IT" dirty="0"/>
          </a:p>
          <a:p>
            <a:endParaRPr lang="it-IT" dirty="0"/>
          </a:p>
        </p:txBody>
      </p:sp>
      <p:sp>
        <p:nvSpPr>
          <p:cNvPr id="4" name="Segnaposto contenuto 3"/>
          <p:cNvSpPr>
            <a:spLocks noGrp="1"/>
          </p:cNvSpPr>
          <p:nvPr>
            <p:ph sz="half" idx="2"/>
          </p:nvPr>
        </p:nvSpPr>
        <p:spPr/>
        <p:txBody>
          <a:bodyPr>
            <a:normAutofit fontScale="47500" lnSpcReduction="20000"/>
          </a:bodyPr>
          <a:lstStyle/>
          <a:p>
            <a:pPr marL="0" indent="0" algn="just">
              <a:buNone/>
            </a:pPr>
            <a:r>
              <a:rPr lang="it-IT" dirty="0">
                <a:latin typeface="Arial" panose="020B0604020202020204" pitchFamily="34" charset="0"/>
                <a:cs typeface="Arial" panose="020B0604020202020204" pitchFamily="34" charset="0"/>
              </a:rPr>
              <a:t>Fig 1.1</a:t>
            </a:r>
          </a:p>
          <a:p>
            <a:pPr marL="0" indent="0" algn="just">
              <a:buNone/>
            </a:pPr>
            <a:r>
              <a:rPr lang="it-IT" dirty="0">
                <a:latin typeface="Arial" panose="020B0604020202020204" pitchFamily="34" charset="0"/>
                <a:cs typeface="Arial" panose="020B0604020202020204" pitchFamily="34" charset="0"/>
              </a:rPr>
              <a:t>George D. Lundberg: modello ‟ brain-to-brain”</a:t>
            </a:r>
          </a:p>
          <a:p>
            <a:pPr marL="0" indent="0" algn="just">
              <a:lnSpc>
                <a:spcPct val="170000"/>
              </a:lnSpc>
              <a:buNone/>
            </a:pPr>
            <a:r>
              <a:rPr lang="it-IT" dirty="0">
                <a:latin typeface="Arial" panose="020B0604020202020204" pitchFamily="34" charset="0"/>
                <a:cs typeface="Arial" panose="020B0604020202020204" pitchFamily="34" charset="0"/>
              </a:rPr>
              <a:t>mette in evidenza come la richiesta dell’esame di laboratorio origini nel cervello di un medico di fronte a un paziente e si concluda quando l’informazione di laboratorio raggiunge il cervello dello stesso medico, che può così gestire il caso clinico nel modo più appropriato possibile.</a:t>
            </a:r>
          </a:p>
          <a:p>
            <a:pPr marL="0" indent="0" algn="just">
              <a:lnSpc>
                <a:spcPct val="170000"/>
              </a:lnSpc>
              <a:buNone/>
            </a:pPr>
            <a:r>
              <a:rPr lang="it-IT" dirty="0">
                <a:latin typeface="Arial" panose="020B0604020202020204" pitchFamily="34" charset="0"/>
                <a:cs typeface="Arial" panose="020B0604020202020204" pitchFamily="34" charset="0"/>
              </a:rPr>
              <a:t>Molteplici sono le prestazioni che un laboratorio esegue in molteplici settori (chimica clinica, ematologia, emostasi e coagulazione, immunologia, farmacologia, biologia molecolare, microbiologia e virologia, autoimmunità), che prevedono il supporto di diverse figure professionali .</a:t>
            </a:r>
          </a:p>
          <a:p>
            <a:pPr>
              <a:lnSpc>
                <a:spcPct val="170000"/>
              </a:lnSpc>
            </a:pPr>
            <a:endParaRPr lang="it-IT" dirty="0"/>
          </a:p>
        </p:txBody>
      </p:sp>
      <p:sp>
        <p:nvSpPr>
          <p:cNvPr id="9" name="Segnaposto numero diapositiva 8"/>
          <p:cNvSpPr>
            <a:spLocks noGrp="1"/>
          </p:cNvSpPr>
          <p:nvPr>
            <p:ph type="sldNum" sz="quarter" idx="12"/>
          </p:nvPr>
        </p:nvSpPr>
        <p:spPr/>
        <p:txBody>
          <a:bodyPr/>
          <a:lstStyle/>
          <a:p>
            <a:fld id="{537D36A0-36B9-44F4-86F9-EC3027905904}" type="slidenum">
              <a:rPr lang="it-IT" smtClean="0"/>
              <a:pPr/>
              <a:t>4</a:t>
            </a:fld>
            <a:endParaRPr lang="it-IT"/>
          </a:p>
        </p:txBody>
      </p:sp>
    </p:spTree>
    <p:extLst>
      <p:ext uri="{BB962C8B-B14F-4D97-AF65-F5344CB8AC3E}">
        <p14:creationId xmlns:p14="http://schemas.microsoft.com/office/powerpoint/2010/main" xmlns="" val="3301554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xmlns="" id="{3346177D-ADC4-4968-B747-5CFCD390B5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xmlns=""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p:cNvPicPr>
            <a:picLocks noGrp="1" noChangeAspect="1"/>
          </p:cNvPicPr>
          <p:nvPr>
            <p:ph idx="1"/>
          </p:nvPr>
        </p:nvPicPr>
        <p:blipFill rotWithShape="1">
          <a:blip r:embed="rId2" cstate="print">
            <a:extLst>
              <a:ext uri="{BEBA8EAE-BF5A-486C-A8C5-ECC9F3942E4B}">
                <a14:imgProps xmlns:a14="http://schemas.microsoft.com/office/drawing/2010/main" xmlns="">
                  <a14:imgLayer r:embed="rId3">
                    <a14:imgEffect>
                      <a14:sharpenSoften amount="50000"/>
                    </a14:imgEffect>
                    <a14:imgEffect>
                      <a14:brightnessContrast bright="-20000" contrast="40000"/>
                    </a14:imgEffect>
                  </a14:imgLayer>
                </a14:imgProps>
              </a:ext>
            </a:extLst>
          </a:blip>
          <a:srcRect r="1" b="936"/>
          <a:stretch/>
        </p:blipFill>
        <p:spPr>
          <a:xfrm>
            <a:off x="632731" y="1334124"/>
            <a:ext cx="3876165" cy="3677615"/>
          </a:xfrm>
          <a:prstGeom prst="rect">
            <a:avLst/>
          </a:prstGeom>
        </p:spPr>
      </p:pic>
      <p:sp>
        <p:nvSpPr>
          <p:cNvPr id="11" name="CasellaDiTesto 10"/>
          <p:cNvSpPr txBox="1"/>
          <p:nvPr/>
        </p:nvSpPr>
        <p:spPr>
          <a:xfrm>
            <a:off x="5141626" y="285009"/>
            <a:ext cx="6209772" cy="6424550"/>
          </a:xfrm>
          <a:prstGeom prst="rect">
            <a:avLst/>
          </a:prstGeom>
        </p:spPr>
        <p:txBody>
          <a:bodyPr vert="horz" lIns="91440" tIns="45720" rIns="91440" bIns="45720" rtlCol="0" anchor="t">
            <a:noAutofit/>
          </a:bodyPr>
          <a:lstStyle/>
          <a:p>
            <a:pPr algn="just">
              <a:spcAft>
                <a:spcPts val="600"/>
              </a:spcAft>
            </a:pPr>
            <a:r>
              <a:rPr lang="en-US" dirty="0">
                <a:latin typeface="Arial" panose="020B0604020202020204" pitchFamily="34" charset="0"/>
                <a:cs typeface="Arial" panose="020B0604020202020204" pitchFamily="34" charset="0"/>
              </a:rPr>
              <a:t>Il ciclo di Lundberg illustra tutte le attività che devono essere eseguite sia all’interno che all’esterno de laboratorio, dal momento in cui il clinico compie una richiesta finora quando il laboratorio rilascia il referto.</a:t>
            </a:r>
          </a:p>
          <a:p>
            <a:pPr indent="-228600" algn="just">
              <a:lnSpc>
                <a:spcPct val="90000"/>
              </a:lnSpc>
              <a:spcAft>
                <a:spcPts val="600"/>
              </a:spcAf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algn="just">
              <a:lnSpc>
                <a:spcPct val="90000"/>
              </a:lnSpc>
              <a:spcAft>
                <a:spcPts val="600"/>
              </a:spcAft>
            </a:pPr>
            <a:r>
              <a:rPr lang="en-US" dirty="0">
                <a:latin typeface="Arial" panose="020B0604020202020204" pitchFamily="34" charset="0"/>
                <a:cs typeface="Arial" panose="020B0604020202020204" pitchFamily="34" charset="0"/>
              </a:rPr>
              <a:t>  Tutto il ciclo è complessivamente diviso in quattro fasi:</a:t>
            </a:r>
          </a:p>
          <a:p>
            <a:pPr marL="457200" indent="-342900" algn="just">
              <a:lnSpc>
                <a:spcPct val="90000"/>
              </a:lnSpc>
              <a:spcAft>
                <a:spcPts val="600"/>
              </a:spcAft>
              <a:buFont typeface="+mj-lt"/>
              <a:buAutoNum type="arabicPeriod"/>
            </a:pPr>
            <a:endParaRPr lang="en-US" dirty="0">
              <a:latin typeface="Arial" panose="020B0604020202020204" pitchFamily="34" charset="0"/>
              <a:cs typeface="Arial" panose="020B0604020202020204" pitchFamily="34" charset="0"/>
            </a:endParaRPr>
          </a:p>
          <a:p>
            <a:pPr marL="457200" indent="-342900" algn="just">
              <a:spcAft>
                <a:spcPts val="600"/>
              </a:spcAft>
              <a:buFont typeface="+mj-lt"/>
              <a:buAutoNum type="arabicPeriod"/>
            </a:pPr>
            <a:r>
              <a:rPr lang="en-US" dirty="0">
                <a:latin typeface="Arial" panose="020B0604020202020204" pitchFamily="34" charset="0"/>
                <a:cs typeface="Arial" panose="020B0604020202020204" pitchFamily="34" charset="0"/>
              </a:rPr>
              <a:t>Fase </a:t>
            </a:r>
            <a:r>
              <a:rPr lang="en-US" dirty="0" smtClean="0">
                <a:latin typeface="Arial" panose="020B0604020202020204" pitchFamily="34" charset="0"/>
                <a:cs typeface="Arial" panose="020B0604020202020204" pitchFamily="34" charset="0"/>
              </a:rPr>
              <a:t>pre-pre-analitica</a:t>
            </a:r>
            <a:r>
              <a:rPr lang="en-US" dirty="0">
                <a:latin typeface="Arial" panose="020B0604020202020204" pitchFamily="34" charset="0"/>
                <a:cs typeface="Arial" panose="020B0604020202020204" pitchFamily="34" charset="0"/>
              </a:rPr>
              <a:t>: avviene l’inserimento della richiesta;</a:t>
            </a:r>
          </a:p>
          <a:p>
            <a:pPr marL="457200" indent="-342900" algn="just">
              <a:spcAft>
                <a:spcPts val="600"/>
              </a:spcAft>
              <a:buFont typeface="+mj-lt"/>
              <a:buAutoNum type="arabicPeriod"/>
            </a:pPr>
            <a:r>
              <a:rPr lang="en-US" dirty="0">
                <a:latin typeface="Arial" panose="020B0604020202020204" pitchFamily="34" charset="0"/>
                <a:cs typeface="Arial" panose="020B0604020202020204" pitchFamily="34" charset="0"/>
              </a:rPr>
              <a:t>Fase pre- analitica vera e propria: avviene in parte dentro e in parte fuori dal laboratorio;</a:t>
            </a:r>
          </a:p>
          <a:p>
            <a:pPr marL="457200" indent="-342900" algn="just">
              <a:spcAft>
                <a:spcPts val="600"/>
              </a:spcAft>
              <a:buFont typeface="+mj-lt"/>
              <a:buAutoNum type="arabicPeriod"/>
            </a:pPr>
            <a:r>
              <a:rPr lang="en-US" dirty="0">
                <a:latin typeface="Arial" panose="020B0604020202020204" pitchFamily="34" charset="0"/>
                <a:cs typeface="Arial" panose="020B0604020202020204" pitchFamily="34" charset="0"/>
              </a:rPr>
              <a:t>Fase analitica: durante la quale avviene l’analisi vera e propria della matrice biologica;</a:t>
            </a:r>
          </a:p>
          <a:p>
            <a:pPr marL="457200" indent="-342900" algn="just">
              <a:spcAft>
                <a:spcPts val="600"/>
              </a:spcAft>
              <a:buFont typeface="+mj-lt"/>
              <a:buAutoNum type="arabicPeriod"/>
            </a:pPr>
            <a:r>
              <a:rPr lang="en-US" dirty="0">
                <a:latin typeface="Arial" panose="020B0604020202020204" pitchFamily="34" charset="0"/>
                <a:cs typeface="Arial" panose="020B0604020202020204" pitchFamily="34" charset="0"/>
              </a:rPr>
              <a:t>Fase post-analitica: in cui vengono prodotti e trasmessi dei risultati associati a livelli cut-off di riferimento.</a:t>
            </a:r>
          </a:p>
          <a:p>
            <a:pPr algn="just">
              <a:spcAft>
                <a:spcPts val="600"/>
              </a:spcAft>
            </a:pPr>
            <a:r>
              <a:rPr lang="en-US" dirty="0">
                <a:latin typeface="Arial" panose="020B0604020202020204" pitchFamily="34" charset="0"/>
                <a:cs typeface="Arial" panose="020B0604020202020204" pitchFamily="34" charset="0"/>
              </a:rPr>
              <a:t>I dati devono essere validati da un tecnico o da un medico di solito dal dirigente del laboratorio responsabile di quell’ esame e , infine, in dati sono trasmessi al difuori del laboratorio tramite sistemi informatizzati.</a:t>
            </a:r>
          </a:p>
        </p:txBody>
      </p:sp>
      <p:sp>
        <p:nvSpPr>
          <p:cNvPr id="7" name="Segnaposto numero diapositiva 6"/>
          <p:cNvSpPr>
            <a:spLocks noGrp="1"/>
          </p:cNvSpPr>
          <p:nvPr>
            <p:ph type="sldNum" sz="quarter" idx="12"/>
          </p:nvPr>
        </p:nvSpPr>
        <p:spPr/>
        <p:txBody>
          <a:bodyPr/>
          <a:lstStyle/>
          <a:p>
            <a:fld id="{537D36A0-36B9-44F4-86F9-EC3027905904}" type="slidenum">
              <a:rPr lang="it-IT" smtClean="0"/>
              <a:pPr/>
              <a:t>5</a:t>
            </a:fld>
            <a:endParaRPr lang="it-IT"/>
          </a:p>
        </p:txBody>
      </p:sp>
    </p:spTree>
    <p:extLst>
      <p:ext uri="{BB962C8B-B14F-4D97-AF65-F5344CB8AC3E}">
        <p14:creationId xmlns:p14="http://schemas.microsoft.com/office/powerpoint/2010/main" xmlns="" val="1831055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23A615F8-D1C7-A744-631C-12EE10830D24}"/>
              </a:ext>
            </a:extLst>
          </p:cNvPr>
          <p:cNvSpPr>
            <a:spLocks noGrp="1"/>
          </p:cNvSpPr>
          <p:nvPr>
            <p:ph idx="1"/>
          </p:nvPr>
        </p:nvSpPr>
        <p:spPr>
          <a:xfrm>
            <a:off x="838200" y="415636"/>
            <a:ext cx="10515600" cy="6339125"/>
          </a:xfrm>
        </p:spPr>
        <p:txBody>
          <a:bodyPr>
            <a:normAutofit/>
          </a:bodyPr>
          <a:lstStyle/>
          <a:p>
            <a:pPr algn="just">
              <a:lnSpc>
                <a:spcPct val="100000"/>
              </a:lnSpc>
            </a:pPr>
            <a:r>
              <a:rPr lang="it-IT" sz="2400" dirty="0">
                <a:latin typeface="Arial" panose="020B0604020202020204" pitchFamily="34" charset="0"/>
                <a:cs typeface="Arial" panose="020B0604020202020204" pitchFamily="34" charset="0"/>
              </a:rPr>
              <a:t>Ci soffermiamo soprattutto sulle prime fasi e dell’</a:t>
            </a:r>
            <a:r>
              <a:rPr lang="it-IT" sz="2400" b="1" dirty="0">
                <a:latin typeface="Arial" panose="020B0604020202020204" pitchFamily="34" charset="0"/>
                <a:cs typeface="Arial" panose="020B0604020202020204" pitchFamily="34" charset="0"/>
              </a:rPr>
              <a:t>Appropriatezza descrittiva</a:t>
            </a:r>
            <a:r>
              <a:rPr lang="it-IT" sz="2400" dirty="0">
                <a:latin typeface="Arial" panose="020B0604020202020204" pitchFamily="34" charset="0"/>
                <a:cs typeface="Arial" panose="020B0604020202020204" pitchFamily="34" charset="0"/>
              </a:rPr>
              <a:t>, si approfondiranno gli argomenti di cui il clinico si può avvalere per capire se una determinata richiesta di esami è appropriata o meno.</a:t>
            </a:r>
          </a:p>
          <a:p>
            <a:pPr algn="just">
              <a:lnSpc>
                <a:spcPct val="100000"/>
              </a:lnSpc>
            </a:pPr>
            <a:endParaRPr lang="it-IT" sz="2400" dirty="0">
              <a:latin typeface="Arial" panose="020B0604020202020204" pitchFamily="34" charset="0"/>
              <a:cs typeface="Arial" panose="020B0604020202020204" pitchFamily="34" charset="0"/>
            </a:endParaRPr>
          </a:p>
          <a:p>
            <a:pPr algn="just">
              <a:lnSpc>
                <a:spcPct val="100000"/>
              </a:lnSpc>
            </a:pPr>
            <a:r>
              <a:rPr lang="it-IT" sz="2400" dirty="0">
                <a:latin typeface="Arial" panose="020B0604020202020204" pitchFamily="34" charset="0"/>
                <a:cs typeface="Arial" panose="020B0604020202020204" pitchFamily="34" charset="0"/>
              </a:rPr>
              <a:t>Si parlerà soprattutto della fase pre-analitica poiché è questa la fase in cui vengono commessi più errori di solito nel reparto stesso che possono inficiare l’ esito degli esami.</a:t>
            </a:r>
          </a:p>
          <a:p>
            <a:pPr algn="just">
              <a:lnSpc>
                <a:spcPct val="100000"/>
              </a:lnSpc>
            </a:pPr>
            <a:endParaRPr lang="it-IT" sz="2400" dirty="0">
              <a:latin typeface="Arial" panose="020B0604020202020204" pitchFamily="34" charset="0"/>
              <a:cs typeface="Arial" panose="020B0604020202020204" pitchFamily="34" charset="0"/>
            </a:endParaRPr>
          </a:p>
          <a:p>
            <a:pPr algn="just">
              <a:lnSpc>
                <a:spcPct val="100000"/>
              </a:lnSpc>
            </a:pPr>
            <a:r>
              <a:rPr lang="it-IT" sz="2400" dirty="0">
                <a:latin typeface="Arial" panose="020B0604020202020204" pitchFamily="34" charset="0"/>
                <a:cs typeface="Arial" panose="020B0604020202020204" pitchFamily="34" charset="0"/>
              </a:rPr>
              <a:t>Tali errori comprendono l’identificazione del paziente, la scelta del contenitore appropriato da riempire con la matrice biologica da analizzare, l’identificazione del campione stesso, la scelta del dispositivo per eseguire il prelievo del materiale, e la modalità di trasporto del campione presso il laboratorio.</a:t>
            </a:r>
          </a:p>
          <a:p>
            <a:pPr>
              <a:lnSpc>
                <a:spcPct val="100000"/>
              </a:lnSpc>
            </a:pPr>
            <a:endParaRPr lang="it-IT" dirty="0"/>
          </a:p>
        </p:txBody>
      </p:sp>
      <p:sp>
        <p:nvSpPr>
          <p:cNvPr id="7" name="Segnaposto numero diapositiva 6"/>
          <p:cNvSpPr>
            <a:spLocks noGrp="1"/>
          </p:cNvSpPr>
          <p:nvPr>
            <p:ph type="sldNum" sz="quarter" idx="12"/>
          </p:nvPr>
        </p:nvSpPr>
        <p:spPr/>
        <p:txBody>
          <a:bodyPr/>
          <a:lstStyle/>
          <a:p>
            <a:fld id="{537D36A0-36B9-44F4-86F9-EC3027905904}" type="slidenum">
              <a:rPr lang="it-IT" smtClean="0"/>
              <a:pPr/>
              <a:t>6</a:t>
            </a:fld>
            <a:endParaRPr lang="it-IT"/>
          </a:p>
        </p:txBody>
      </p:sp>
    </p:spTree>
    <p:extLst>
      <p:ext uri="{BB962C8B-B14F-4D97-AF65-F5344CB8AC3E}">
        <p14:creationId xmlns:p14="http://schemas.microsoft.com/office/powerpoint/2010/main" xmlns="" val="2703261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A716098A-79C5-949B-10C8-A9C16F224E9C}"/>
              </a:ext>
            </a:extLst>
          </p:cNvPr>
          <p:cNvSpPr>
            <a:spLocks noGrp="1"/>
          </p:cNvSpPr>
          <p:nvPr>
            <p:ph idx="1"/>
          </p:nvPr>
        </p:nvSpPr>
        <p:spPr>
          <a:xfrm>
            <a:off x="714375" y="134911"/>
            <a:ext cx="10296525" cy="6546877"/>
          </a:xfrm>
        </p:spPr>
        <p:txBody>
          <a:bodyPr>
            <a:noAutofit/>
          </a:bodyPr>
          <a:lstStyle/>
          <a:p>
            <a:pPr algn="just">
              <a:lnSpc>
                <a:spcPct val="100000"/>
              </a:lnSpc>
            </a:pPr>
            <a:r>
              <a:rPr lang="it-IT" sz="2400" dirty="0">
                <a:latin typeface="Arial" panose="020B0604020202020204" pitchFamily="34" charset="0"/>
                <a:cs typeface="Arial" panose="020B0604020202020204" pitchFamily="34" charset="0"/>
              </a:rPr>
              <a:t>L’ importanza di una corretta esecuzione di tali fasi è giustificata se si pensa che il 60-70% circa delle decisioni riguardanti i ricoveri e le terapie dipende dai risultati di esami di laboratorio.</a:t>
            </a:r>
          </a:p>
          <a:p>
            <a:pPr algn="just">
              <a:lnSpc>
                <a:spcPct val="100000"/>
              </a:lnSpc>
            </a:pPr>
            <a:r>
              <a:rPr lang="it-IT" sz="2400" dirty="0" smtClean="0">
                <a:latin typeface="Arial" panose="020B0604020202020204" pitchFamily="34" charset="0"/>
                <a:cs typeface="Arial" panose="020B0604020202020204" pitchFamily="34" charset="0"/>
              </a:rPr>
              <a:t>E </a:t>
            </a:r>
            <a:r>
              <a:rPr lang="it-IT" sz="2400" dirty="0">
                <a:latin typeface="Arial" panose="020B0604020202020204" pitchFamily="34" charset="0"/>
                <a:cs typeface="Arial" panose="020B0604020202020204" pitchFamily="34" charset="0"/>
              </a:rPr>
              <a:t>'possibile che si verifichino situazioni di guasti informatici che non consentono la prenotazione di esami o la trasmissione di referti: in situazioni sono possibili le richieste solo per pazienti in regime di urgenza o emergenza, e si possono richiedere solo un numero limitato di esami. In ogni caso, comunque, è sempre bene tenere a mente che il laboratorio non è un " </a:t>
            </a:r>
            <a:r>
              <a:rPr lang="it-IT" sz="2400" b="1" dirty="0">
                <a:latin typeface="Arial" panose="020B0604020202020204" pitchFamily="34" charset="0"/>
                <a:cs typeface="Arial" panose="020B0604020202020204" pitchFamily="34" charset="0"/>
              </a:rPr>
              <a:t>superlabomercato</a:t>
            </a:r>
            <a:r>
              <a:rPr lang="it-IT" sz="2400" dirty="0">
                <a:latin typeface="Arial" panose="020B0604020202020204" pitchFamily="34" charset="0"/>
                <a:cs typeface="Arial" panose="020B0604020202020204" pitchFamily="34" charset="0"/>
              </a:rPr>
              <a:t> " : anche in condizioni di pieno funzionamento, non deve essere sovra-sfruttato per esami inutili, che anzi, potrebbero risultare controproducenti e portare a dati ambigui, di difficile </a:t>
            </a:r>
            <a:r>
              <a:rPr lang="it-IT" sz="2400" dirty="0" smtClean="0">
                <a:latin typeface="Arial" panose="020B0604020202020204" pitchFamily="34" charset="0"/>
                <a:cs typeface="Arial" panose="020B0604020202020204" pitchFamily="34" charset="0"/>
              </a:rPr>
              <a:t>interpretazione.</a:t>
            </a:r>
          </a:p>
          <a:p>
            <a:pPr algn="just">
              <a:lnSpc>
                <a:spcPct val="100000"/>
              </a:lnSpc>
            </a:pPr>
            <a:r>
              <a:rPr lang="it-IT" sz="2400" dirty="0" smtClean="0">
                <a:latin typeface="Arial" panose="020B0604020202020204" pitchFamily="34" charset="0"/>
                <a:cs typeface="Arial" panose="020B0604020202020204" pitchFamily="34" charset="0"/>
              </a:rPr>
              <a:t>Lo </a:t>
            </a:r>
            <a:r>
              <a:rPr lang="it-IT" sz="2400" dirty="0">
                <a:latin typeface="Arial" panose="020B0604020202020204" pitchFamily="34" charset="0"/>
                <a:cs typeface="Arial" panose="020B0604020202020204" pitchFamily="34" charset="0"/>
              </a:rPr>
              <a:t>scopo della medicina di laboratorio è quello di fornire informazioni che, insieme ad altri elementi come la storia clinica, l’esame obiettivo, esami immunologici, microbiologici e strumentali, possano determinare una diagnosi e definire una terapia.</a:t>
            </a:r>
          </a:p>
        </p:txBody>
      </p:sp>
      <p:sp>
        <p:nvSpPr>
          <p:cNvPr id="7" name="Segnaposto numero diapositiva 6"/>
          <p:cNvSpPr>
            <a:spLocks noGrp="1"/>
          </p:cNvSpPr>
          <p:nvPr>
            <p:ph type="sldNum" sz="quarter" idx="12"/>
          </p:nvPr>
        </p:nvSpPr>
        <p:spPr/>
        <p:txBody>
          <a:bodyPr/>
          <a:lstStyle/>
          <a:p>
            <a:fld id="{537D36A0-36B9-44F4-86F9-EC3027905904}" type="slidenum">
              <a:rPr lang="it-IT" smtClean="0"/>
              <a:pPr/>
              <a:t>7</a:t>
            </a:fld>
            <a:endParaRPr lang="it-IT"/>
          </a:p>
        </p:txBody>
      </p:sp>
    </p:spTree>
    <p:extLst>
      <p:ext uri="{BB962C8B-B14F-4D97-AF65-F5344CB8AC3E}">
        <p14:creationId xmlns:p14="http://schemas.microsoft.com/office/powerpoint/2010/main" xmlns="" val="237386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xmlns="" id="{FDFDB2E5-80CE-13AD-EB4F-EA8865A48A6C}"/>
              </a:ext>
            </a:extLst>
          </p:cNvPr>
          <p:cNvSpPr>
            <a:spLocks noGrp="1"/>
          </p:cNvSpPr>
          <p:nvPr>
            <p:ph idx="1"/>
          </p:nvPr>
        </p:nvSpPr>
        <p:spPr>
          <a:xfrm>
            <a:off x="1169232" y="0"/>
            <a:ext cx="9998439" cy="6858000"/>
          </a:xfrm>
        </p:spPr>
        <p:txBody>
          <a:bodyPr>
            <a:normAutofit/>
          </a:bodyPr>
          <a:lstStyle/>
          <a:p>
            <a:pPr marL="0" indent="0" algn="ctr">
              <a:buNone/>
            </a:pPr>
            <a:endParaRPr lang="it-IT" b="1" dirty="0">
              <a:latin typeface="Arial" panose="020B0604020202020204" pitchFamily="34" charset="0"/>
              <a:cs typeface="Arial" panose="020B0604020202020204" pitchFamily="34" charset="0"/>
            </a:endParaRPr>
          </a:p>
          <a:p>
            <a:pPr marL="0" indent="0" algn="ctr">
              <a:buNone/>
            </a:pPr>
            <a:r>
              <a:rPr lang="it-IT" b="1" dirty="0">
                <a:latin typeface="Arial" panose="020B0604020202020204" pitchFamily="34" charset="0"/>
                <a:cs typeface="Arial" panose="020B0604020202020204" pitchFamily="34" charset="0"/>
              </a:rPr>
              <a:t>APPROPIATEZZA</a:t>
            </a:r>
          </a:p>
          <a:p>
            <a:pPr marL="0" indent="0" algn="just">
              <a:buNone/>
            </a:pPr>
            <a:endParaRPr lang="it-IT" sz="2400" dirty="0">
              <a:latin typeface="Arial" panose="020B0604020202020204" pitchFamily="34" charset="0"/>
              <a:cs typeface="Arial" panose="020B0604020202020204" pitchFamily="34" charset="0"/>
            </a:endParaRPr>
          </a:p>
          <a:p>
            <a:pPr marL="0" indent="0" algn="just">
              <a:lnSpc>
                <a:spcPct val="100000"/>
              </a:lnSpc>
              <a:buNone/>
            </a:pPr>
            <a:r>
              <a:rPr lang="it-IT" sz="2400" dirty="0">
                <a:latin typeface="Arial" panose="020B0604020202020204" pitchFamily="34" charset="0"/>
                <a:cs typeface="Arial" panose="020B0604020202020204" pitchFamily="34" charset="0"/>
              </a:rPr>
              <a:t>Negli ultimi anni sono state formulate numerose definizioni di appropriatezza, a seconda che il punto di vista considerato fosse quello del paziente, della società, del sistema sanitario o dell’ operatore sanitario.</a:t>
            </a:r>
          </a:p>
          <a:p>
            <a:pPr marL="0" indent="0" algn="just">
              <a:lnSpc>
                <a:spcPct val="100000"/>
              </a:lnSpc>
              <a:buNone/>
            </a:pPr>
            <a:endParaRPr lang="it-IT" sz="2400" dirty="0">
              <a:latin typeface="Arial" panose="020B0604020202020204" pitchFamily="34" charset="0"/>
              <a:cs typeface="Arial" panose="020B0604020202020204" pitchFamily="34" charset="0"/>
            </a:endParaRPr>
          </a:p>
          <a:p>
            <a:pPr marL="0" indent="0" algn="just">
              <a:lnSpc>
                <a:spcPct val="100000"/>
              </a:lnSpc>
              <a:buNone/>
            </a:pPr>
            <a:r>
              <a:rPr lang="it-IT" sz="2400" dirty="0">
                <a:latin typeface="Arial" panose="020B0604020202020204" pitchFamily="34" charset="0"/>
                <a:cs typeface="Arial" panose="020B0604020202020204" pitchFamily="34" charset="0"/>
              </a:rPr>
              <a:t> Sono stati proposti diversi modelli di appropiatezza</a:t>
            </a:r>
            <a:r>
              <a:rPr lang="it-IT" sz="2000" dirty="0">
                <a:latin typeface="Arial" panose="020B0604020202020204" pitchFamily="34" charset="0"/>
                <a:cs typeface="Arial" panose="020B0604020202020204" pitchFamily="34" charset="0"/>
              </a:rPr>
              <a:t>. </a:t>
            </a:r>
          </a:p>
          <a:p>
            <a:pPr marL="0" indent="0" algn="just">
              <a:lnSpc>
                <a:spcPct val="100000"/>
              </a:lnSpc>
              <a:buNone/>
            </a:pPr>
            <a:endParaRPr lang="it-IT" sz="2000" dirty="0">
              <a:latin typeface="Arial" panose="020B0604020202020204" pitchFamily="34" charset="0"/>
              <a:cs typeface="Arial" panose="020B0604020202020204" pitchFamily="34" charset="0"/>
            </a:endParaRPr>
          </a:p>
          <a:p>
            <a:pPr marL="0" indent="0" algn="just">
              <a:lnSpc>
                <a:spcPct val="100000"/>
              </a:lnSpc>
              <a:buNone/>
            </a:pPr>
            <a:r>
              <a:rPr lang="it-IT" sz="2400" dirty="0">
                <a:latin typeface="Arial" panose="020B0604020202020204" pitchFamily="34" charset="0"/>
                <a:cs typeface="Arial" panose="020B0604020202020204" pitchFamily="34" charset="0"/>
              </a:rPr>
              <a:t>L’ appropiatezza comprende un qualsiasi intervento correlato al bisogno del paziente o della collettività, fornito nei modi e nei tempi adeguati, sulla base di standard riconosciuti, con bilancio positivo tra benefici, rischi e costi.</a:t>
            </a:r>
          </a:p>
          <a:p>
            <a:pPr marL="0" indent="0" algn="just">
              <a:lnSpc>
                <a:spcPct val="100000"/>
              </a:lnSpc>
              <a:buNone/>
            </a:pPr>
            <a:endParaRPr lang="it-IT" sz="2400" dirty="0">
              <a:latin typeface="Arial" panose="020B0604020202020204" pitchFamily="34" charset="0"/>
              <a:cs typeface="Arial" panose="020B0604020202020204" pitchFamily="34" charset="0"/>
            </a:endParaRPr>
          </a:p>
          <a:p>
            <a:pPr marL="0" indent="0" algn="just">
              <a:buNone/>
            </a:pPr>
            <a:endParaRPr lang="it-IT" sz="2400" dirty="0">
              <a:latin typeface="Arial" panose="020B0604020202020204" pitchFamily="34" charset="0"/>
              <a:cs typeface="Arial" panose="020B0604020202020204" pitchFamily="34" charset="0"/>
            </a:endParaRPr>
          </a:p>
          <a:p>
            <a:pPr marL="0" indent="0" algn="just">
              <a:buNone/>
            </a:pPr>
            <a:endParaRPr lang="it-IT" dirty="0"/>
          </a:p>
          <a:p>
            <a:pPr marL="0" indent="0">
              <a:buNone/>
            </a:pPr>
            <a:endParaRPr lang="it-IT" dirty="0"/>
          </a:p>
          <a:p>
            <a:endParaRPr lang="it-IT" dirty="0"/>
          </a:p>
        </p:txBody>
      </p:sp>
      <p:sp>
        <p:nvSpPr>
          <p:cNvPr id="7" name="Segnaposto numero diapositiva 6"/>
          <p:cNvSpPr>
            <a:spLocks noGrp="1"/>
          </p:cNvSpPr>
          <p:nvPr>
            <p:ph type="sldNum" sz="quarter" idx="12"/>
          </p:nvPr>
        </p:nvSpPr>
        <p:spPr/>
        <p:txBody>
          <a:bodyPr/>
          <a:lstStyle/>
          <a:p>
            <a:fld id="{537D36A0-36B9-44F4-86F9-EC3027905904}" type="slidenum">
              <a:rPr lang="it-IT" smtClean="0"/>
              <a:pPr/>
              <a:t>8</a:t>
            </a:fld>
            <a:endParaRPr lang="it-IT"/>
          </a:p>
        </p:txBody>
      </p:sp>
    </p:spTree>
    <p:extLst>
      <p:ext uri="{BB962C8B-B14F-4D97-AF65-F5344CB8AC3E}">
        <p14:creationId xmlns:p14="http://schemas.microsoft.com/office/powerpoint/2010/main" xmlns="" val="2467092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299803"/>
            <a:ext cx="10515600" cy="6431797"/>
          </a:xfrm>
        </p:spPr>
        <p:txBody>
          <a:bodyPr>
            <a:normAutofit fontScale="92500" lnSpcReduction="10000"/>
          </a:bodyPr>
          <a:lstStyle/>
          <a:p>
            <a:pPr marL="0" indent="0" algn="ctr">
              <a:buNone/>
            </a:pPr>
            <a:r>
              <a:rPr lang="it-IT" b="1" dirty="0">
                <a:latin typeface="Arial" panose="020B0604020202020204" pitchFamily="34" charset="0"/>
                <a:cs typeface="Arial" panose="020B0604020202020204" pitchFamily="34" charset="0"/>
              </a:rPr>
              <a:t>E’ possibile identificare almeno cinque variabili legate </a:t>
            </a:r>
          </a:p>
          <a:p>
            <a:pPr marL="0" indent="0" algn="ctr">
              <a:buNone/>
            </a:pPr>
            <a:r>
              <a:rPr lang="it-IT" b="1" dirty="0">
                <a:latin typeface="Arial" panose="020B0604020202020204" pitchFamily="34" charset="0"/>
                <a:cs typeface="Arial" panose="020B0604020202020204" pitchFamily="34" charset="0"/>
              </a:rPr>
              <a:t>all’ appropiatezza di un intervento professionale</a:t>
            </a:r>
          </a:p>
          <a:p>
            <a:pPr marL="0" indent="0" algn="just">
              <a:buNone/>
            </a:pPr>
            <a:endParaRPr lang="it-IT" b="1" dirty="0">
              <a:latin typeface="Arial" panose="020B0604020202020204" pitchFamily="34" charset="0"/>
              <a:cs typeface="Arial" panose="020B0604020202020204" pitchFamily="34" charset="0"/>
            </a:endParaRPr>
          </a:p>
          <a:p>
            <a:pPr marL="514350" indent="-514350" algn="just">
              <a:buFont typeface="+mj-lt"/>
              <a:buAutoNum type="arabicParenR"/>
            </a:pPr>
            <a:r>
              <a:rPr lang="it-IT" dirty="0">
                <a:latin typeface="Arial" panose="020B0604020202020204" pitchFamily="34" charset="0"/>
                <a:cs typeface="Arial" panose="020B0604020202020204" pitchFamily="34" charset="0"/>
              </a:rPr>
              <a:t>Le caratteristiche del paziente (cliniche, con riferimento alla condizione acuta e cronica della patologia presentata, culturali, con riferimento alla compiange attesa ecc..);</a:t>
            </a:r>
          </a:p>
          <a:p>
            <a:pPr marL="514350" indent="-514350" algn="just">
              <a:buFont typeface="+mj-lt"/>
              <a:buAutoNum type="arabicParenR"/>
            </a:pPr>
            <a:r>
              <a:rPr lang="it-IT" dirty="0">
                <a:latin typeface="Arial" panose="020B0604020202020204" pitchFamily="34" charset="0"/>
                <a:cs typeface="Arial" panose="020B0604020202020204" pitchFamily="34" charset="0"/>
              </a:rPr>
              <a:t>Le caratteristiche della prestazione (efficacia, sicurezza, costo, accettabilità, continuità assistenziale ecc..);</a:t>
            </a:r>
          </a:p>
          <a:p>
            <a:pPr marL="514350" indent="-514350" algn="just">
              <a:buFont typeface="+mj-lt"/>
              <a:buAutoNum type="arabicParenR"/>
            </a:pPr>
            <a:r>
              <a:rPr lang="it-IT" dirty="0">
                <a:latin typeface="Arial" panose="020B0604020202020204" pitchFamily="34" charset="0"/>
                <a:cs typeface="Arial" panose="020B0604020202020204" pitchFamily="34" charset="0"/>
              </a:rPr>
              <a:t>Il tempo di erogazione della prestazione in relazione alla storia clinica del paziente;</a:t>
            </a:r>
          </a:p>
          <a:p>
            <a:pPr marL="514350" indent="-514350" algn="just">
              <a:buFont typeface="+mj-lt"/>
              <a:buAutoNum type="arabicParenR"/>
            </a:pPr>
            <a:r>
              <a:rPr lang="it-IT" dirty="0">
                <a:latin typeface="Arial" panose="020B0604020202020204" pitchFamily="34" charset="0"/>
                <a:cs typeface="Arial" panose="020B0604020202020204" pitchFamily="34" charset="0"/>
              </a:rPr>
              <a:t>Le caratteristiche del livello </a:t>
            </a:r>
            <a:r>
              <a:rPr lang="it-IT" dirty="0" smtClean="0">
                <a:latin typeface="Arial" panose="020B0604020202020204" pitchFamily="34" charset="0"/>
                <a:cs typeface="Arial" panose="020B0604020202020204" pitchFamily="34" charset="0"/>
              </a:rPr>
              <a:t>assistenziale (</a:t>
            </a:r>
            <a:r>
              <a:rPr lang="it-IT" dirty="0">
                <a:latin typeface="Arial" panose="020B0604020202020204" pitchFamily="34" charset="0"/>
                <a:cs typeface="Arial" panose="020B0604020202020204" pitchFamily="34" charset="0"/>
              </a:rPr>
              <a:t>alta specificità, area critica, degenza ordinaria, day hospital, consulenza specialistica, assistenza ambulatoriale);</a:t>
            </a:r>
          </a:p>
          <a:p>
            <a:pPr marL="514350" indent="-514350" algn="just">
              <a:buFont typeface="+mj-lt"/>
              <a:buAutoNum type="arabicParenR"/>
            </a:pPr>
            <a:r>
              <a:rPr lang="it-IT" dirty="0">
                <a:latin typeface="Arial" panose="020B0604020202020204" pitchFamily="34" charset="0"/>
                <a:cs typeface="Arial" panose="020B0604020202020204" pitchFamily="34" charset="0"/>
              </a:rPr>
              <a:t>Le caratteristiche del professionista che fornisce la prestazione (grado di formazione specialistica, esperienza professionale specifica ecc</a:t>
            </a:r>
            <a:r>
              <a:rPr lang="it-IT" dirty="0" smtClean="0">
                <a:latin typeface="Arial" panose="020B0604020202020204" pitchFamily="34" charset="0"/>
                <a:cs typeface="Arial" panose="020B0604020202020204" pitchFamily="34" charset="0"/>
              </a:rPr>
              <a:t>..).</a:t>
            </a:r>
            <a:endParaRPr lang="it-IT" dirty="0">
              <a:latin typeface="Arial" panose="020B0604020202020204" pitchFamily="34" charset="0"/>
              <a:cs typeface="Arial" panose="020B0604020202020204" pitchFamily="34" charset="0"/>
            </a:endParaRPr>
          </a:p>
          <a:p>
            <a:pPr marL="514350" indent="-514350">
              <a:buFont typeface="+mj-lt"/>
              <a:buAutoNum type="arabicParenR"/>
            </a:pPr>
            <a:endParaRPr lang="it-IT" dirty="0"/>
          </a:p>
        </p:txBody>
      </p:sp>
      <p:sp>
        <p:nvSpPr>
          <p:cNvPr id="7" name="Segnaposto numero diapositiva 6"/>
          <p:cNvSpPr>
            <a:spLocks noGrp="1"/>
          </p:cNvSpPr>
          <p:nvPr>
            <p:ph type="sldNum" sz="quarter" idx="12"/>
          </p:nvPr>
        </p:nvSpPr>
        <p:spPr/>
        <p:txBody>
          <a:bodyPr/>
          <a:lstStyle/>
          <a:p>
            <a:fld id="{537D36A0-36B9-44F4-86F9-EC3027905904}" type="slidenum">
              <a:rPr lang="it-IT" smtClean="0"/>
              <a:pPr/>
              <a:t>9</a:t>
            </a:fld>
            <a:endParaRPr lang="it-IT"/>
          </a:p>
        </p:txBody>
      </p:sp>
    </p:spTree>
    <p:extLst>
      <p:ext uri="{BB962C8B-B14F-4D97-AF65-F5344CB8AC3E}">
        <p14:creationId xmlns:p14="http://schemas.microsoft.com/office/powerpoint/2010/main" xmlns="" val="120521312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1994</TotalTime>
  <Words>2159</Words>
  <Application>Microsoft Office PowerPoint</Application>
  <PresentationFormat>Personalizzato</PresentationFormat>
  <Paragraphs>165</Paragraphs>
  <Slides>18</Slides>
  <Notes>1</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Tema di Office</vt:lpstr>
      <vt:lpstr>Diapositiva 1</vt:lpstr>
      <vt:lpstr>Diapositiva 2</vt:lpstr>
      <vt:lpstr>Diapositiva 3</vt:lpstr>
      <vt:lpstr>Il ruolo della medicina di laboratorio  </vt:lpstr>
      <vt:lpstr>Diapositiva 5</vt:lpstr>
      <vt:lpstr>Diapositiva 6</vt:lpstr>
      <vt:lpstr>Diapositiva 7</vt:lpstr>
      <vt:lpstr>Diapositiva 8</vt:lpstr>
      <vt:lpstr>Diapositiva 9</vt:lpstr>
      <vt:lpstr>Diapositiva 10</vt:lpstr>
      <vt:lpstr>Diapositiva 11</vt:lpstr>
      <vt:lpstr>Diapositiva 12</vt:lpstr>
      <vt:lpstr>MEDICINA DI PRECISIONE</vt:lpstr>
      <vt:lpstr>Diapositiva 14</vt:lpstr>
      <vt:lpstr>La nuova medicina personalizzata</vt:lpstr>
      <vt:lpstr>Diapositiva 16</vt:lpstr>
      <vt:lpstr>“Alcuni tipi di tumore sono “freddi” cioè non hanno geni specifici che li caratterizzino..”</vt:lpstr>
      <vt:lpstr>Diapositiva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Windows User</dc:creator>
  <cp:lastModifiedBy>Laboratorio</cp:lastModifiedBy>
  <cp:revision>148</cp:revision>
  <cp:lastPrinted>2022-12-05T01:34:12Z</cp:lastPrinted>
  <dcterms:created xsi:type="dcterms:W3CDTF">2022-12-02T08:39:47Z</dcterms:created>
  <dcterms:modified xsi:type="dcterms:W3CDTF">2023-02-01T08:49:15Z</dcterms:modified>
</cp:coreProperties>
</file>