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9"/>
  </p:notesMasterIdLst>
  <p:sldIdLst>
    <p:sldId id="256" r:id="rId2"/>
    <p:sldId id="257" r:id="rId3"/>
    <p:sldId id="258" r:id="rId4"/>
    <p:sldId id="274" r:id="rId5"/>
    <p:sldId id="259" r:id="rId6"/>
    <p:sldId id="260" r:id="rId7"/>
    <p:sldId id="275" r:id="rId8"/>
    <p:sldId id="261" r:id="rId9"/>
    <p:sldId id="265" r:id="rId10"/>
    <p:sldId id="266" r:id="rId11"/>
    <p:sldId id="267" r:id="rId12"/>
    <p:sldId id="268" r:id="rId13"/>
    <p:sldId id="269" r:id="rId14"/>
    <p:sldId id="270" r:id="rId15"/>
    <p:sldId id="271" r:id="rId16"/>
    <p:sldId id="272" r:id="rId17"/>
    <p:sldId id="273" r:id="rId1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80" d="100"/>
          <a:sy n="80" d="100"/>
        </p:scale>
        <p:origin x="-96" y="-57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4C9A20-114C-4C3E-B4F9-C44971E7D791}" type="datetimeFigureOut">
              <a:rPr lang="it-IT" smtClean="0"/>
              <a:pPr/>
              <a:t>01/02/2023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5C541D-F987-404B-8B5B-1E52FC1CCC23}" type="slidenum">
              <a:rPr lang="it-IT" smtClean="0"/>
              <a:pPr/>
              <a:t>‹N›</a:t>
            </a:fld>
            <a:endParaRPr lang="it-IT"/>
          </a:p>
        </p:txBody>
      </p:sp>
    </p:spTree>
    <p:extLst>
      <p:ext uri="{BB962C8B-B14F-4D97-AF65-F5344CB8AC3E}">
        <p14:creationId xmlns="" xmlns:p14="http://schemas.microsoft.com/office/powerpoint/2010/main" val="3386966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805C541D-F987-404B-8B5B-1E52FC1CCC23}" type="slidenum">
              <a:rPr lang="it-IT" smtClean="0"/>
              <a:pPr/>
              <a:t>1</a:t>
            </a:fld>
            <a:endParaRPr lang="it-IT"/>
          </a:p>
        </p:txBody>
      </p:sp>
    </p:spTree>
    <p:extLst>
      <p:ext uri="{BB962C8B-B14F-4D97-AF65-F5344CB8AC3E}">
        <p14:creationId xmlns="" xmlns:p14="http://schemas.microsoft.com/office/powerpoint/2010/main" val="2649409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805C541D-F987-404B-8B5B-1E52FC1CCC23}" type="slidenum">
              <a:rPr lang="it-IT" smtClean="0"/>
              <a:pPr/>
              <a:t>12</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30"/>
            <a:ext cx="103632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DE3B03BC-ADDA-4F3C-9FC3-E7F77E8537A1}" type="datetimeFigureOut">
              <a:rPr lang="it-IT" smtClean="0"/>
              <a:pPr/>
              <a:t>01/02/2023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A1BC10B-5472-4988-998C-A4367616CA16}"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E3B03BC-ADDA-4F3C-9FC3-E7F77E8537A1}" type="datetimeFigureOut">
              <a:rPr lang="it-IT" smtClean="0"/>
              <a:pPr/>
              <a:t>01/02/2023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A1BC10B-5472-4988-998C-A4367616CA16}"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11785600" y="274643"/>
            <a:ext cx="36576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12800" y="274643"/>
            <a:ext cx="107696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E3B03BC-ADDA-4F3C-9FC3-E7F77E8537A1}" type="datetimeFigureOut">
              <a:rPr lang="it-IT" smtClean="0"/>
              <a:pPr/>
              <a:t>01/02/2023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A1BC10B-5472-4988-998C-A4367616CA16}"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E3B03BC-ADDA-4F3C-9FC3-E7F77E8537A1}" type="datetimeFigureOut">
              <a:rPr lang="it-IT" smtClean="0"/>
              <a:pPr/>
              <a:t>01/02/2023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A1BC10B-5472-4988-998C-A4367616CA16}"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5"/>
            <a:ext cx="103632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DE3B03BC-ADDA-4F3C-9FC3-E7F77E8537A1}" type="datetimeFigureOut">
              <a:rPr lang="it-IT" smtClean="0"/>
              <a:pPr/>
              <a:t>01/02/2023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A1BC10B-5472-4988-998C-A4367616CA16}"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12800" y="1600205"/>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8229600" y="1600205"/>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DE3B03BC-ADDA-4F3C-9FC3-E7F77E8537A1}" type="datetimeFigureOut">
              <a:rPr lang="it-IT" smtClean="0"/>
              <a:pPr/>
              <a:t>01/02/2023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A1BC10B-5472-4988-998C-A4367616CA16}"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DE3B03BC-ADDA-4F3C-9FC3-E7F77E8537A1}" type="datetimeFigureOut">
              <a:rPr lang="it-IT" smtClean="0"/>
              <a:pPr/>
              <a:t>01/02/2023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3A1BC10B-5472-4988-998C-A4367616CA16}"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DE3B03BC-ADDA-4F3C-9FC3-E7F77E8537A1}" type="datetimeFigureOut">
              <a:rPr lang="it-IT" smtClean="0"/>
              <a:pPr/>
              <a:t>01/02/2023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3A1BC10B-5472-4988-998C-A4367616CA16}"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DE3B03BC-ADDA-4F3C-9FC3-E7F77E8537A1}" type="datetimeFigureOut">
              <a:rPr lang="it-IT" smtClean="0"/>
              <a:pPr/>
              <a:t>01/02/2023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3A1BC10B-5472-4988-998C-A4367616CA16}"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3" y="273050"/>
            <a:ext cx="4011084"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DE3B03BC-ADDA-4F3C-9FC3-E7F77E8537A1}" type="datetimeFigureOut">
              <a:rPr lang="it-IT" smtClean="0"/>
              <a:pPr/>
              <a:t>01/02/2023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A1BC10B-5472-4988-998C-A4367616CA16}"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DE3B03BC-ADDA-4F3C-9FC3-E7F77E8537A1}" type="datetimeFigureOut">
              <a:rPr lang="it-IT" smtClean="0"/>
              <a:pPr/>
              <a:t>01/02/2023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A1BC10B-5472-4988-998C-A4367616CA16}"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3B03BC-ADDA-4F3C-9FC3-E7F77E8537A1}" type="datetimeFigureOut">
              <a:rPr lang="it-IT" smtClean="0"/>
              <a:pPr/>
              <a:t>01/02/2023</a:t>
            </a:fld>
            <a:endParaRPr lang="it-IT"/>
          </a:p>
        </p:txBody>
      </p:sp>
      <p:sp>
        <p:nvSpPr>
          <p:cNvPr id="5" name="Segnaposto piè di pagina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1BC10B-5472-4988-998C-A4367616CA16}"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4422C262-F512-2529-F198-16E3999E8E3E}"/>
              </a:ext>
            </a:extLst>
          </p:cNvPr>
          <p:cNvSpPr>
            <a:spLocks noGrp="1"/>
          </p:cNvSpPr>
          <p:nvPr>
            <p:ph type="ctrTitle"/>
          </p:nvPr>
        </p:nvSpPr>
        <p:spPr>
          <a:xfrm>
            <a:off x="0" y="0"/>
            <a:ext cx="12192000" cy="6154615"/>
          </a:xfrm>
        </p:spPr>
        <p:txBody>
          <a:bodyPr>
            <a:normAutofit/>
          </a:bodyPr>
          <a:lstStyle/>
          <a:p>
            <a:pPr>
              <a:lnSpc>
                <a:spcPct val="200000"/>
              </a:lnSpc>
            </a:pPr>
            <a:r>
              <a:rPr lang="it-IT" b="1" dirty="0" smtClean="0">
                <a:solidFill>
                  <a:srgbClr val="FF0000"/>
                </a:solidFill>
              </a:rPr>
              <a:t>La </a:t>
            </a:r>
            <a:r>
              <a:rPr lang="it-IT" b="1" dirty="0">
                <a:solidFill>
                  <a:srgbClr val="FF0000"/>
                </a:solidFill>
              </a:rPr>
              <a:t>qualità del risultato di laboratorio</a:t>
            </a:r>
            <a:r>
              <a:rPr lang="it-IT" b="1" dirty="0" smtClean="0">
                <a:solidFill>
                  <a:srgbClr val="FF0000"/>
                </a:solidFill>
              </a:rPr>
              <a:t>:</a:t>
            </a:r>
            <a:r>
              <a:rPr lang="it-IT" b="1" dirty="0">
                <a:solidFill>
                  <a:srgbClr val="FF0000"/>
                </a:solidFill>
              </a:rPr>
              <a:t/>
            </a:r>
            <a:br>
              <a:rPr lang="it-IT" b="1" dirty="0">
                <a:solidFill>
                  <a:srgbClr val="FF0000"/>
                </a:solidFill>
              </a:rPr>
            </a:br>
            <a:r>
              <a:rPr lang="it-IT" b="1" dirty="0" smtClean="0"/>
              <a:t>-</a:t>
            </a:r>
            <a:r>
              <a:rPr lang="it-IT" b="1" dirty="0"/>
              <a:t>fonti di variabilità </a:t>
            </a:r>
            <a:br>
              <a:rPr lang="it-IT" b="1" dirty="0"/>
            </a:br>
            <a:r>
              <a:rPr lang="it-IT" b="1" dirty="0"/>
              <a:t>-cause di variabilità del risultato</a:t>
            </a:r>
            <a:r>
              <a:rPr lang="it-IT" sz="2000" dirty="0">
                <a:effectLst/>
                <a:latin typeface="Arial" panose="020B0604020202020204" pitchFamily="34" charset="0"/>
                <a:ea typeface="Times New Roman" panose="02020603050405020304" pitchFamily="18" charset="0"/>
                <a:cs typeface="Arial" panose="020B0604020202020204" pitchFamily="34" charset="0"/>
              </a:rPr>
              <a:t/>
            </a:r>
            <a:br>
              <a:rPr lang="it-IT" sz="2000" dirty="0">
                <a:effectLst/>
                <a:latin typeface="Arial" panose="020B0604020202020204" pitchFamily="34" charset="0"/>
                <a:ea typeface="Times New Roman" panose="02020603050405020304" pitchFamily="18" charset="0"/>
                <a:cs typeface="Arial" panose="020B0604020202020204" pitchFamily="34" charset="0"/>
              </a:rPr>
            </a:br>
            <a:endParaRPr lang="it-IT" sz="20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35025520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 xmlns:a16="http://schemas.microsoft.com/office/drawing/2014/main" id="{64E48E10-D52F-C6C2-B334-3F34CFD5A5F4}"/>
              </a:ext>
            </a:extLst>
          </p:cNvPr>
          <p:cNvPicPr>
            <a:picLocks noGrp="1" noChangeAspect="1"/>
          </p:cNvPicPr>
          <p:nvPr>
            <p:ph idx="1"/>
          </p:nvPr>
        </p:nvPicPr>
        <p:blipFill>
          <a:blip r:embed="rId2" cstate="print"/>
          <a:stretch>
            <a:fillRect/>
          </a:stretch>
        </p:blipFill>
        <p:spPr>
          <a:xfrm>
            <a:off x="0" y="0"/>
            <a:ext cx="12191999" cy="6858000"/>
          </a:xfrm>
          <a:prstGeom prst="rect">
            <a:avLst/>
          </a:prstGeom>
        </p:spPr>
      </p:pic>
    </p:spTree>
    <p:extLst>
      <p:ext uri="{BB962C8B-B14F-4D97-AF65-F5344CB8AC3E}">
        <p14:creationId xmlns="" xmlns:p14="http://schemas.microsoft.com/office/powerpoint/2010/main" val="3660745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 xmlns:a16="http://schemas.microsoft.com/office/drawing/2014/main" id="{F35C682C-1CD9-D952-22E7-F555AA328251}"/>
              </a:ext>
            </a:extLst>
          </p:cNvPr>
          <p:cNvPicPr>
            <a:picLocks noGrp="1" noChangeAspect="1"/>
          </p:cNvPicPr>
          <p:nvPr>
            <p:ph idx="1"/>
          </p:nvPr>
        </p:nvPicPr>
        <p:blipFill>
          <a:blip r:embed="rId2" cstate="print"/>
          <a:stretch>
            <a:fillRect/>
          </a:stretch>
        </p:blipFill>
        <p:spPr>
          <a:xfrm>
            <a:off x="0" y="0"/>
            <a:ext cx="12192000" cy="6858000"/>
          </a:xfrm>
          <a:prstGeom prst="rect">
            <a:avLst/>
          </a:prstGeom>
        </p:spPr>
      </p:pic>
    </p:spTree>
    <p:extLst>
      <p:ext uri="{BB962C8B-B14F-4D97-AF65-F5344CB8AC3E}">
        <p14:creationId xmlns="" xmlns:p14="http://schemas.microsoft.com/office/powerpoint/2010/main" val="32853583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 xmlns:a16="http://schemas.microsoft.com/office/drawing/2014/main" id="{E26DB8D8-265E-62B0-52F8-39165AEE26FF}"/>
              </a:ext>
            </a:extLst>
          </p:cNvPr>
          <p:cNvPicPr>
            <a:picLocks noGrp="1" noChangeAspect="1"/>
          </p:cNvPicPr>
          <p:nvPr>
            <p:ph idx="1"/>
          </p:nvPr>
        </p:nvPicPr>
        <p:blipFill>
          <a:blip r:embed="rId3" cstate="print"/>
          <a:stretch>
            <a:fillRect/>
          </a:stretch>
        </p:blipFill>
        <p:spPr>
          <a:xfrm>
            <a:off x="0" y="0"/>
            <a:ext cx="12192000" cy="6858000"/>
          </a:xfrm>
          <a:prstGeom prst="rect">
            <a:avLst/>
          </a:prstGeom>
        </p:spPr>
      </p:pic>
    </p:spTree>
    <p:extLst>
      <p:ext uri="{BB962C8B-B14F-4D97-AF65-F5344CB8AC3E}">
        <p14:creationId xmlns="" xmlns:p14="http://schemas.microsoft.com/office/powerpoint/2010/main" val="28525535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 xmlns:a16="http://schemas.microsoft.com/office/drawing/2014/main" id="{7E429095-5FFD-E31C-D7A4-DA74408BAD61}"/>
              </a:ext>
            </a:extLst>
          </p:cNvPr>
          <p:cNvPicPr>
            <a:picLocks noGrp="1" noChangeAspect="1"/>
          </p:cNvPicPr>
          <p:nvPr>
            <p:ph idx="1"/>
          </p:nvPr>
        </p:nvPicPr>
        <p:blipFill>
          <a:blip r:embed="rId2" cstate="print"/>
          <a:stretch>
            <a:fillRect/>
          </a:stretch>
        </p:blipFill>
        <p:spPr>
          <a:xfrm>
            <a:off x="0" y="0"/>
            <a:ext cx="12192000" cy="6858000"/>
          </a:xfrm>
          <a:prstGeom prst="rect">
            <a:avLst/>
          </a:prstGeom>
        </p:spPr>
      </p:pic>
    </p:spTree>
    <p:extLst>
      <p:ext uri="{BB962C8B-B14F-4D97-AF65-F5344CB8AC3E}">
        <p14:creationId xmlns="" xmlns:p14="http://schemas.microsoft.com/office/powerpoint/2010/main" val="213417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 xmlns:a16="http://schemas.microsoft.com/office/drawing/2014/main" id="{8974066F-D468-74BD-792E-D36E1ACDA3F6}"/>
              </a:ext>
            </a:extLst>
          </p:cNvPr>
          <p:cNvPicPr>
            <a:picLocks noGrp="1" noChangeAspect="1"/>
          </p:cNvPicPr>
          <p:nvPr>
            <p:ph idx="1"/>
          </p:nvPr>
        </p:nvPicPr>
        <p:blipFill>
          <a:blip r:embed="rId2" cstate="print"/>
          <a:stretch>
            <a:fillRect/>
          </a:stretch>
        </p:blipFill>
        <p:spPr>
          <a:xfrm>
            <a:off x="0" y="0"/>
            <a:ext cx="12192000" cy="6932645"/>
          </a:xfrm>
          <a:prstGeom prst="rect">
            <a:avLst/>
          </a:prstGeom>
        </p:spPr>
      </p:pic>
    </p:spTree>
    <p:extLst>
      <p:ext uri="{BB962C8B-B14F-4D97-AF65-F5344CB8AC3E}">
        <p14:creationId xmlns="" xmlns:p14="http://schemas.microsoft.com/office/powerpoint/2010/main" val="3177477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 xmlns:a16="http://schemas.microsoft.com/office/drawing/2014/main" id="{6E104E64-B9DD-446A-EA47-1EE51AD3923A}"/>
              </a:ext>
            </a:extLst>
          </p:cNvPr>
          <p:cNvPicPr>
            <a:picLocks noGrp="1" noChangeAspect="1"/>
          </p:cNvPicPr>
          <p:nvPr>
            <p:ph idx="1"/>
          </p:nvPr>
        </p:nvPicPr>
        <p:blipFill>
          <a:blip r:embed="rId2" cstate="print"/>
          <a:stretch>
            <a:fillRect/>
          </a:stretch>
        </p:blipFill>
        <p:spPr>
          <a:xfrm>
            <a:off x="0" y="0"/>
            <a:ext cx="12192000" cy="6858000"/>
          </a:xfrm>
          <a:prstGeom prst="rect">
            <a:avLst/>
          </a:prstGeom>
        </p:spPr>
      </p:pic>
    </p:spTree>
    <p:extLst>
      <p:ext uri="{BB962C8B-B14F-4D97-AF65-F5344CB8AC3E}">
        <p14:creationId xmlns="" xmlns:p14="http://schemas.microsoft.com/office/powerpoint/2010/main" val="17834749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42A4FC2C-047E-45A5-965D-8E1E3BF09BC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Segnaposto contenuto 3" descr="Immagine che contiene testo&#10;&#10;Descrizione generata automaticamente">
            <a:extLst>
              <a:ext uri="{FF2B5EF4-FFF2-40B4-BE49-F238E27FC236}">
                <a16:creationId xmlns="" xmlns:a16="http://schemas.microsoft.com/office/drawing/2014/main" id="{4B810579-1EF7-5CDB-608E-4DE41F9B1CC3}"/>
              </a:ext>
            </a:extLst>
          </p:cNvPr>
          <p:cNvPicPr>
            <a:picLocks noGrp="1" noChangeAspect="1"/>
          </p:cNvPicPr>
          <p:nvPr>
            <p:ph idx="1"/>
          </p:nvPr>
        </p:nvPicPr>
        <p:blipFill rotWithShape="1">
          <a:blip r:embed="rId2" cstate="print"/>
          <a:srcRect b="25014"/>
          <a:stretch/>
        </p:blipFill>
        <p:spPr>
          <a:xfrm>
            <a:off x="20" y="1282"/>
            <a:ext cx="12191980" cy="6856718"/>
          </a:xfrm>
          <a:prstGeom prst="rect">
            <a:avLst/>
          </a:prstGeom>
        </p:spPr>
      </p:pic>
    </p:spTree>
    <p:extLst>
      <p:ext uri="{BB962C8B-B14F-4D97-AF65-F5344CB8AC3E}">
        <p14:creationId xmlns="" xmlns:p14="http://schemas.microsoft.com/office/powerpoint/2010/main" val="2993049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 xmlns:a16="http://schemas.microsoft.com/office/drawing/2014/main" id="{E6AE88B4-3DF8-1D05-8330-9EC25087F453}"/>
              </a:ext>
            </a:extLst>
          </p:cNvPr>
          <p:cNvSpPr>
            <a:spLocks noGrp="1"/>
          </p:cNvSpPr>
          <p:nvPr>
            <p:ph type="subTitle" idx="1"/>
          </p:nvPr>
        </p:nvSpPr>
        <p:spPr>
          <a:xfrm>
            <a:off x="0" y="0"/>
            <a:ext cx="12192000" cy="6858000"/>
          </a:xfrm>
        </p:spPr>
        <p:txBody>
          <a:bodyPr>
            <a:normAutofit fontScale="85000" lnSpcReduction="20000"/>
          </a:bodyPr>
          <a:lstStyle/>
          <a:p>
            <a:pPr>
              <a:lnSpc>
                <a:spcPct val="150000"/>
              </a:lnSpc>
            </a:pPr>
            <a:r>
              <a:rPr lang="it-IT" sz="2600" b="1" dirty="0">
                <a:solidFill>
                  <a:srgbClr val="FF0000"/>
                </a:solidFill>
                <a:latin typeface="Arial" panose="020B0604020202020204" pitchFamily="34" charset="0"/>
                <a:cs typeface="Arial" panose="020B0604020202020204" pitchFamily="34" charset="0"/>
              </a:rPr>
              <a:t>Qualità dei dati di laboratorio</a:t>
            </a:r>
          </a:p>
          <a:p>
            <a:pPr algn="just">
              <a:lnSpc>
                <a:spcPct val="150000"/>
              </a:lnSpc>
            </a:pPr>
            <a:r>
              <a:rPr lang="it-IT" dirty="0">
                <a:latin typeface="Arial" panose="020B0604020202020204" pitchFamily="34" charset="0"/>
                <a:cs typeface="Arial" panose="020B0604020202020204" pitchFamily="34" charset="0"/>
              </a:rPr>
              <a:t> </a:t>
            </a:r>
            <a:r>
              <a:rPr lang="it-IT" b="1" dirty="0">
                <a:latin typeface="Arial" panose="020B0604020202020204" pitchFamily="34" charset="0"/>
                <a:cs typeface="Arial" panose="020B0604020202020204" pitchFamily="34" charset="0"/>
              </a:rPr>
              <a:t>Componenti della qualità dei dati di laboratorio:</a:t>
            </a:r>
          </a:p>
          <a:p>
            <a:pPr algn="just">
              <a:lnSpc>
                <a:spcPct val="150000"/>
              </a:lnSpc>
            </a:pPr>
            <a:r>
              <a:rPr lang="it-IT" dirty="0">
                <a:latin typeface="Arial" panose="020B0604020202020204" pitchFamily="34" charset="0"/>
                <a:cs typeface="Arial" panose="020B0604020202020204" pitchFamily="34" charset="0"/>
              </a:rPr>
              <a:t>1. necessità dell’esame</a:t>
            </a:r>
          </a:p>
          <a:p>
            <a:pPr algn="just">
              <a:lnSpc>
                <a:spcPct val="150000"/>
              </a:lnSpc>
            </a:pPr>
            <a:r>
              <a:rPr lang="it-IT" dirty="0">
                <a:latin typeface="Arial" panose="020B0604020202020204" pitchFamily="34" charset="0"/>
                <a:cs typeface="Arial" panose="020B0604020202020204" pitchFamily="34" charset="0"/>
              </a:rPr>
              <a:t>2. richiesta dell’esame</a:t>
            </a:r>
          </a:p>
          <a:p>
            <a:pPr algn="just">
              <a:lnSpc>
                <a:spcPct val="150000"/>
              </a:lnSpc>
            </a:pPr>
            <a:r>
              <a:rPr lang="it-IT" dirty="0">
                <a:latin typeface="Arial" panose="020B0604020202020204" pitchFamily="34" charset="0"/>
                <a:cs typeface="Arial" panose="020B0604020202020204" pitchFamily="34" charset="0"/>
              </a:rPr>
              <a:t>3. preparazione del paziente</a:t>
            </a:r>
          </a:p>
          <a:p>
            <a:pPr algn="just">
              <a:lnSpc>
                <a:spcPct val="150000"/>
              </a:lnSpc>
            </a:pPr>
            <a:r>
              <a:rPr lang="it-IT" dirty="0">
                <a:latin typeface="Arial" panose="020B0604020202020204" pitchFamily="34" charset="0"/>
                <a:cs typeface="Arial" panose="020B0604020202020204" pitchFamily="34" charset="0"/>
              </a:rPr>
              <a:t>4. acquisizione del campione</a:t>
            </a:r>
          </a:p>
          <a:p>
            <a:pPr algn="just">
              <a:lnSpc>
                <a:spcPct val="150000"/>
              </a:lnSpc>
            </a:pPr>
            <a:r>
              <a:rPr lang="it-IT" dirty="0">
                <a:latin typeface="Arial" panose="020B0604020202020204" pitchFamily="34" charset="0"/>
                <a:cs typeface="Arial" panose="020B0604020202020204" pitchFamily="34" charset="0"/>
              </a:rPr>
              <a:t>5. trattamento del campione</a:t>
            </a:r>
          </a:p>
          <a:p>
            <a:pPr algn="just">
              <a:lnSpc>
                <a:spcPct val="150000"/>
              </a:lnSpc>
            </a:pPr>
            <a:r>
              <a:rPr lang="it-IT" dirty="0">
                <a:latin typeface="Arial" panose="020B0604020202020204" pitchFamily="34" charset="0"/>
                <a:cs typeface="Arial" panose="020B0604020202020204" pitchFamily="34" charset="0"/>
              </a:rPr>
              <a:t>6. analisi del campione</a:t>
            </a:r>
          </a:p>
          <a:p>
            <a:pPr algn="just">
              <a:lnSpc>
                <a:spcPct val="150000"/>
              </a:lnSpc>
            </a:pPr>
            <a:r>
              <a:rPr lang="it-IT" dirty="0">
                <a:latin typeface="Arial" panose="020B0604020202020204" pitchFamily="34" charset="0"/>
                <a:cs typeface="Arial" panose="020B0604020202020204" pitchFamily="34" charset="0"/>
              </a:rPr>
              <a:t>7. produzione del risultato</a:t>
            </a:r>
          </a:p>
          <a:p>
            <a:pPr algn="just">
              <a:lnSpc>
                <a:spcPct val="150000"/>
              </a:lnSpc>
            </a:pPr>
            <a:r>
              <a:rPr lang="it-IT" dirty="0">
                <a:latin typeface="Arial" panose="020B0604020202020204" pitchFamily="34" charset="0"/>
                <a:cs typeface="Arial" panose="020B0604020202020204" pitchFamily="34" charset="0"/>
              </a:rPr>
              <a:t>8. registrazione del risultato</a:t>
            </a:r>
          </a:p>
          <a:p>
            <a:pPr algn="just">
              <a:lnSpc>
                <a:spcPct val="150000"/>
              </a:lnSpc>
            </a:pPr>
            <a:r>
              <a:rPr lang="it-IT" dirty="0">
                <a:latin typeface="Arial" panose="020B0604020202020204" pitchFamily="34" charset="0"/>
                <a:cs typeface="Arial" panose="020B0604020202020204" pitchFamily="34" charset="0"/>
              </a:rPr>
              <a:t>9. interpretazione del risultato</a:t>
            </a:r>
          </a:p>
          <a:p>
            <a:endParaRPr lang="it-IT" dirty="0"/>
          </a:p>
        </p:txBody>
      </p:sp>
    </p:spTree>
    <p:extLst>
      <p:ext uri="{BB962C8B-B14F-4D97-AF65-F5344CB8AC3E}">
        <p14:creationId xmlns="" xmlns:p14="http://schemas.microsoft.com/office/powerpoint/2010/main" val="1503170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 xmlns:a16="http://schemas.microsoft.com/office/drawing/2014/main" id="{66B332A4-D438-4773-A77F-5ED49A448D9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 xmlns:a16="http://schemas.microsoft.com/office/drawing/2014/main" id="{DF9AD32D-FF05-44F4-BD4D-9CEE89B71EB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itolo 4">
            <a:extLst>
              <a:ext uri="{FF2B5EF4-FFF2-40B4-BE49-F238E27FC236}">
                <a16:creationId xmlns="" xmlns:a16="http://schemas.microsoft.com/office/drawing/2014/main" id="{502CB885-D129-7CEC-09D4-410F543482C4}"/>
              </a:ext>
            </a:extLst>
          </p:cNvPr>
          <p:cNvSpPr>
            <a:spLocks noGrp="1"/>
          </p:cNvSpPr>
          <p:nvPr>
            <p:ph type="title"/>
          </p:nvPr>
        </p:nvSpPr>
        <p:spPr>
          <a:xfrm>
            <a:off x="2450124" y="-164123"/>
            <a:ext cx="6975230" cy="7022123"/>
          </a:xfrm>
        </p:spPr>
        <p:txBody>
          <a:bodyPr vert="horz" lIns="91440" tIns="45720" rIns="91440" bIns="45720" rtlCol="0" anchor="ctr">
            <a:normAutofit fontScale="90000"/>
          </a:bodyPr>
          <a:lstStyle/>
          <a:p>
            <a:pPr>
              <a:lnSpc>
                <a:spcPct val="150000"/>
              </a:lnSpc>
            </a:pPr>
            <a:r>
              <a:rPr lang="en-US" sz="1600" b="1" dirty="0" smtClean="0">
                <a:solidFill>
                  <a:schemeClr val="bg1">
                    <a:lumMod val="95000"/>
                    <a:lumOff val="5000"/>
                  </a:schemeClr>
                </a:solidFill>
                <a:latin typeface="Arial" panose="020B0604020202020204" pitchFamily="34" charset="0"/>
                <a:cs typeface="Arial" panose="020B0604020202020204" pitchFamily="34" charset="0"/>
              </a:rPr>
              <a:t>    </a:t>
            </a:r>
            <a:br>
              <a:rPr lang="en-US" sz="1600" b="1" dirty="0" smtClean="0">
                <a:solidFill>
                  <a:schemeClr val="bg1">
                    <a:lumMod val="95000"/>
                    <a:lumOff val="5000"/>
                  </a:schemeClr>
                </a:solidFill>
                <a:latin typeface="Arial" panose="020B0604020202020204" pitchFamily="34" charset="0"/>
                <a:cs typeface="Arial" panose="020B0604020202020204" pitchFamily="34" charset="0"/>
              </a:rPr>
            </a:br>
            <a:r>
              <a:rPr lang="en-US" sz="1600" b="1" dirty="0" smtClean="0">
                <a:solidFill>
                  <a:schemeClr val="bg1">
                    <a:lumMod val="95000"/>
                    <a:lumOff val="5000"/>
                  </a:schemeClr>
                </a:solidFill>
                <a:latin typeface="Arial" panose="020B0604020202020204" pitchFamily="34" charset="0"/>
                <a:cs typeface="Arial" panose="020B0604020202020204" pitchFamily="34" charset="0"/>
              </a:rPr>
              <a:t/>
            </a:r>
            <a:br>
              <a:rPr lang="en-US" sz="1600" b="1" dirty="0" smtClean="0">
                <a:solidFill>
                  <a:schemeClr val="bg1">
                    <a:lumMod val="95000"/>
                    <a:lumOff val="5000"/>
                  </a:schemeClr>
                </a:solidFill>
                <a:latin typeface="Arial" panose="020B0604020202020204" pitchFamily="34" charset="0"/>
                <a:cs typeface="Arial" panose="020B0604020202020204" pitchFamily="34" charset="0"/>
              </a:rPr>
            </a:br>
            <a:r>
              <a:rPr lang="en-US" sz="1600" b="1" dirty="0" smtClean="0">
                <a:solidFill>
                  <a:schemeClr val="bg1">
                    <a:lumMod val="95000"/>
                    <a:lumOff val="5000"/>
                  </a:schemeClr>
                </a:solidFill>
                <a:latin typeface="Arial" panose="020B0604020202020204" pitchFamily="34" charset="0"/>
                <a:cs typeface="Arial" panose="020B0604020202020204" pitchFamily="34" charset="0"/>
              </a:rPr>
              <a:t>              FONTI DI VARIABILITA’ DEL RISULTATO DI LABORATORIO SONO: </a:t>
            </a:r>
            <a:br>
              <a:rPr lang="en-US" sz="1600" b="1" dirty="0" smtClean="0">
                <a:solidFill>
                  <a:schemeClr val="bg1">
                    <a:lumMod val="95000"/>
                    <a:lumOff val="5000"/>
                  </a:schemeClr>
                </a:solidFill>
                <a:latin typeface="Arial" panose="020B0604020202020204" pitchFamily="34" charset="0"/>
                <a:cs typeface="Arial" panose="020B0604020202020204" pitchFamily="34" charset="0"/>
              </a:rPr>
            </a:br>
            <a:r>
              <a:rPr lang="en-US" sz="1600" b="1" dirty="0" smtClean="0">
                <a:solidFill>
                  <a:schemeClr val="bg1">
                    <a:lumMod val="95000"/>
                    <a:lumOff val="5000"/>
                  </a:schemeClr>
                </a:solidFill>
                <a:latin typeface="Arial" panose="020B0604020202020204" pitchFamily="34" charset="0"/>
                <a:cs typeface="Arial" panose="020B0604020202020204" pitchFamily="34" charset="0"/>
              </a:rPr>
              <a:t/>
            </a:r>
            <a:br>
              <a:rPr lang="en-US" sz="1600" b="1" dirty="0" smtClean="0">
                <a:solidFill>
                  <a:schemeClr val="bg1">
                    <a:lumMod val="95000"/>
                    <a:lumOff val="5000"/>
                  </a:schemeClr>
                </a:solidFill>
                <a:latin typeface="Arial" panose="020B0604020202020204" pitchFamily="34" charset="0"/>
                <a:cs typeface="Arial" panose="020B0604020202020204" pitchFamily="34" charset="0"/>
              </a:rPr>
            </a:br>
            <a:r>
              <a:rPr lang="en-US" sz="1400" b="1" dirty="0" smtClean="0">
                <a:solidFill>
                  <a:schemeClr val="bg1">
                    <a:lumMod val="95000"/>
                    <a:lumOff val="5000"/>
                  </a:schemeClr>
                </a:solidFill>
                <a:latin typeface="Arial" panose="020B0604020202020204" pitchFamily="34" charset="0"/>
                <a:cs typeface="Arial" panose="020B0604020202020204" pitchFamily="34" charset="0"/>
              </a:rPr>
              <a:t/>
            </a:r>
            <a:br>
              <a:rPr lang="en-US" sz="1400" b="1" dirty="0" smtClean="0">
                <a:solidFill>
                  <a:schemeClr val="bg1">
                    <a:lumMod val="95000"/>
                    <a:lumOff val="5000"/>
                  </a:schemeClr>
                </a:solidFill>
                <a:latin typeface="Arial" panose="020B0604020202020204" pitchFamily="34" charset="0"/>
                <a:cs typeface="Arial" panose="020B0604020202020204" pitchFamily="34" charset="0"/>
              </a:rPr>
            </a:br>
            <a:r>
              <a:rPr lang="en-US" sz="1600" b="1" dirty="0" smtClean="0">
                <a:solidFill>
                  <a:schemeClr val="bg1">
                    <a:lumMod val="95000"/>
                    <a:lumOff val="5000"/>
                  </a:schemeClr>
                </a:solidFill>
                <a:latin typeface="Arial" panose="020B0604020202020204" pitchFamily="34" charset="0"/>
                <a:cs typeface="Arial" panose="020B0604020202020204" pitchFamily="34" charset="0"/>
              </a:rPr>
              <a:t/>
            </a:r>
            <a:br>
              <a:rPr lang="en-US" sz="1600" b="1" dirty="0" smtClean="0">
                <a:solidFill>
                  <a:schemeClr val="bg1">
                    <a:lumMod val="95000"/>
                    <a:lumOff val="5000"/>
                  </a:schemeClr>
                </a:solidFill>
                <a:latin typeface="Arial" panose="020B0604020202020204" pitchFamily="34" charset="0"/>
                <a:cs typeface="Arial" panose="020B0604020202020204" pitchFamily="34" charset="0"/>
              </a:rPr>
            </a:br>
            <a:r>
              <a:rPr lang="en-US" sz="1600" b="1" dirty="0" smtClean="0">
                <a:solidFill>
                  <a:schemeClr val="bg1">
                    <a:lumMod val="95000"/>
                    <a:lumOff val="5000"/>
                  </a:schemeClr>
                </a:solidFill>
                <a:latin typeface="Arial" panose="020B0604020202020204" pitchFamily="34" charset="0"/>
                <a:cs typeface="Arial" panose="020B0604020202020204" pitchFamily="34" charset="0"/>
              </a:rPr>
              <a:t>-</a:t>
            </a:r>
            <a:r>
              <a:rPr lang="en-US" sz="1600" dirty="0" smtClean="0">
                <a:solidFill>
                  <a:schemeClr val="bg1">
                    <a:lumMod val="95000"/>
                    <a:lumOff val="5000"/>
                  </a:schemeClr>
                </a:solidFill>
                <a:latin typeface="Arial" panose="020B0604020202020204" pitchFamily="34" charset="0"/>
                <a:cs typeface="Arial" panose="020B0604020202020204" pitchFamily="34" charset="0"/>
              </a:rPr>
              <a:t>LA VARIABILITA’ ANALITICA ( legate alla modalità con cui si esegue )</a:t>
            </a:r>
            <a:br>
              <a:rPr lang="en-US" sz="1600" dirty="0" smtClean="0">
                <a:solidFill>
                  <a:schemeClr val="bg1">
                    <a:lumMod val="95000"/>
                    <a:lumOff val="5000"/>
                  </a:schemeClr>
                </a:solidFill>
                <a:latin typeface="Arial" panose="020B0604020202020204" pitchFamily="34" charset="0"/>
                <a:cs typeface="Arial" panose="020B0604020202020204" pitchFamily="34" charset="0"/>
              </a:rPr>
            </a:br>
            <a:r>
              <a:rPr lang="en-US" sz="1600" dirty="0" smtClean="0">
                <a:solidFill>
                  <a:schemeClr val="bg1">
                    <a:lumMod val="95000"/>
                    <a:lumOff val="5000"/>
                  </a:schemeClr>
                </a:solidFill>
                <a:latin typeface="Arial" panose="020B0604020202020204" pitchFamily="34" charset="0"/>
                <a:cs typeface="Arial" panose="020B0604020202020204" pitchFamily="34" charset="0"/>
              </a:rPr>
              <a:t/>
            </a:r>
            <a:br>
              <a:rPr lang="en-US" sz="1600" dirty="0" smtClean="0">
                <a:solidFill>
                  <a:schemeClr val="bg1">
                    <a:lumMod val="95000"/>
                    <a:lumOff val="5000"/>
                  </a:schemeClr>
                </a:solidFill>
                <a:latin typeface="Arial" panose="020B0604020202020204" pitchFamily="34" charset="0"/>
                <a:cs typeface="Arial" panose="020B0604020202020204" pitchFamily="34" charset="0"/>
              </a:rPr>
            </a:br>
            <a:r>
              <a:rPr lang="en-US" sz="1600" dirty="0" smtClean="0">
                <a:solidFill>
                  <a:schemeClr val="bg1">
                    <a:lumMod val="95000"/>
                    <a:lumOff val="5000"/>
                  </a:schemeClr>
                </a:solidFill>
                <a:latin typeface="Arial" panose="020B0604020202020204" pitchFamily="34" charset="0"/>
                <a:cs typeface="Arial" panose="020B0604020202020204" pitchFamily="34" charset="0"/>
              </a:rPr>
              <a:t>-LA VARIABILITA’ BIOLOGICA ( legata alla fisiologia dell’oscillazione della 	                                     		                </a:t>
            </a:r>
            <a:r>
              <a:rPr lang="en-US" sz="1600" dirty="0" err="1" smtClean="0">
                <a:solidFill>
                  <a:schemeClr val="bg1">
                    <a:lumMod val="95000"/>
                    <a:lumOff val="5000"/>
                  </a:schemeClr>
                </a:solidFill>
                <a:latin typeface="Arial" panose="020B0604020202020204" pitchFamily="34" charset="0"/>
                <a:cs typeface="Arial" panose="020B0604020202020204" pitchFamily="34" charset="0"/>
              </a:rPr>
              <a:t>concentrazione</a:t>
            </a:r>
            <a:r>
              <a:rPr lang="en-US" sz="1600" dirty="0" smtClean="0">
                <a:solidFill>
                  <a:schemeClr val="bg1">
                    <a:lumMod val="95000"/>
                    <a:lumOff val="5000"/>
                  </a:schemeClr>
                </a:solidFill>
                <a:latin typeface="Arial" panose="020B0604020202020204" pitchFamily="34" charset="0"/>
                <a:cs typeface="Arial" panose="020B0604020202020204" pitchFamily="34" charset="0"/>
              </a:rPr>
              <a:t>  dei vari componenti nei             			                </a:t>
            </a:r>
            <a:r>
              <a:rPr lang="en-US" sz="1600" dirty="0" err="1" smtClean="0">
                <a:solidFill>
                  <a:schemeClr val="bg1">
                    <a:lumMod val="95000"/>
                    <a:lumOff val="5000"/>
                  </a:schemeClr>
                </a:solidFill>
                <a:latin typeface="Arial" panose="020B0604020202020204" pitchFamily="34" charset="0"/>
                <a:cs typeface="Arial" panose="020B0604020202020204" pitchFamily="34" charset="0"/>
              </a:rPr>
              <a:t>fluidi</a:t>
            </a:r>
            <a:r>
              <a:rPr lang="en-US" sz="1600" dirty="0" smtClean="0">
                <a:solidFill>
                  <a:schemeClr val="bg1">
                    <a:lumMod val="95000"/>
                    <a:lumOff val="5000"/>
                  </a:schemeClr>
                </a:solidFill>
                <a:latin typeface="Arial" panose="020B0604020202020204" pitchFamily="34" charset="0"/>
                <a:cs typeface="Arial" panose="020B0604020202020204" pitchFamily="34" charset="0"/>
              </a:rPr>
              <a:t> </a:t>
            </a:r>
            <a:r>
              <a:rPr lang="en-US" sz="1600" dirty="0" err="1" smtClean="0">
                <a:solidFill>
                  <a:schemeClr val="bg1">
                    <a:lumMod val="95000"/>
                    <a:lumOff val="5000"/>
                  </a:schemeClr>
                </a:solidFill>
                <a:latin typeface="Arial" panose="020B0604020202020204" pitchFamily="34" charset="0"/>
                <a:cs typeface="Arial" panose="020B0604020202020204" pitchFamily="34" charset="0"/>
              </a:rPr>
              <a:t>corporei</a:t>
            </a:r>
            <a:r>
              <a:rPr lang="en-US" sz="1600" dirty="0" smtClean="0">
                <a:solidFill>
                  <a:schemeClr val="bg1">
                    <a:lumMod val="95000"/>
                    <a:lumOff val="5000"/>
                  </a:schemeClr>
                </a:solidFill>
                <a:latin typeface="Arial" panose="020B0604020202020204" pitchFamily="34" charset="0"/>
                <a:cs typeface="Arial" panose="020B0604020202020204" pitchFamily="34" charset="0"/>
              </a:rPr>
              <a:t> </a:t>
            </a:r>
            <a:r>
              <a:rPr lang="en-US" sz="1600" dirty="0" err="1" smtClean="0">
                <a:solidFill>
                  <a:schemeClr val="bg1">
                    <a:lumMod val="95000"/>
                    <a:lumOff val="5000"/>
                  </a:schemeClr>
                </a:solidFill>
                <a:latin typeface="Arial" panose="020B0604020202020204" pitchFamily="34" charset="0"/>
                <a:cs typeface="Arial" panose="020B0604020202020204" pitchFamily="34" charset="0"/>
              </a:rPr>
              <a:t>dell’organismo</a:t>
            </a:r>
            <a:r>
              <a:rPr lang="en-US" sz="1600" dirty="0" smtClean="0">
                <a:solidFill>
                  <a:schemeClr val="bg1">
                    <a:lumMod val="95000"/>
                    <a:lumOff val="5000"/>
                  </a:schemeClr>
                </a:solidFill>
                <a:latin typeface="Arial" panose="020B0604020202020204" pitchFamily="34" charset="0"/>
                <a:cs typeface="Arial" panose="020B0604020202020204" pitchFamily="34" charset="0"/>
              </a:rPr>
              <a:t>)  </a:t>
            </a:r>
            <a:br>
              <a:rPr lang="en-US" sz="1600" dirty="0" smtClean="0">
                <a:solidFill>
                  <a:schemeClr val="bg1">
                    <a:lumMod val="95000"/>
                    <a:lumOff val="5000"/>
                  </a:schemeClr>
                </a:solidFill>
                <a:latin typeface="Arial" panose="020B0604020202020204" pitchFamily="34" charset="0"/>
                <a:cs typeface="Arial" panose="020B0604020202020204" pitchFamily="34" charset="0"/>
              </a:rPr>
            </a:br>
            <a:r>
              <a:rPr lang="en-US" sz="1600" dirty="0" smtClean="0">
                <a:solidFill>
                  <a:schemeClr val="bg1">
                    <a:lumMod val="95000"/>
                    <a:lumOff val="5000"/>
                  </a:schemeClr>
                </a:solidFill>
                <a:latin typeface="Arial" panose="020B0604020202020204" pitchFamily="34" charset="0"/>
                <a:cs typeface="Arial" panose="020B0604020202020204" pitchFamily="34" charset="0"/>
              </a:rPr>
              <a:t/>
            </a:r>
            <a:br>
              <a:rPr lang="en-US" sz="1600" dirty="0" smtClean="0">
                <a:solidFill>
                  <a:schemeClr val="bg1">
                    <a:lumMod val="95000"/>
                    <a:lumOff val="5000"/>
                  </a:schemeClr>
                </a:solidFill>
                <a:latin typeface="Arial" panose="020B0604020202020204" pitchFamily="34" charset="0"/>
                <a:cs typeface="Arial" panose="020B0604020202020204" pitchFamily="34" charset="0"/>
              </a:rPr>
            </a:br>
            <a:r>
              <a:rPr lang="en-US" sz="1600" dirty="0" smtClean="0">
                <a:solidFill>
                  <a:schemeClr val="bg1">
                    <a:lumMod val="95000"/>
                    <a:lumOff val="5000"/>
                  </a:schemeClr>
                </a:solidFill>
                <a:latin typeface="Arial" panose="020B0604020202020204" pitchFamily="34" charset="0"/>
                <a:cs typeface="Arial" panose="020B0604020202020204" pitchFamily="34" charset="0"/>
              </a:rPr>
              <a:t/>
            </a:r>
            <a:br>
              <a:rPr lang="en-US" sz="1600" dirty="0" smtClean="0">
                <a:solidFill>
                  <a:schemeClr val="bg1">
                    <a:lumMod val="95000"/>
                    <a:lumOff val="5000"/>
                  </a:schemeClr>
                </a:solidFill>
                <a:latin typeface="Arial" panose="020B0604020202020204" pitchFamily="34" charset="0"/>
                <a:cs typeface="Arial" panose="020B0604020202020204" pitchFamily="34" charset="0"/>
              </a:rPr>
            </a:br>
            <a:r>
              <a:rPr lang="en-US" sz="1400" dirty="0" smtClean="0">
                <a:solidFill>
                  <a:schemeClr val="bg1">
                    <a:lumMod val="95000"/>
                    <a:lumOff val="5000"/>
                  </a:schemeClr>
                </a:solidFill>
                <a:latin typeface="Arial" panose="020B0604020202020204" pitchFamily="34" charset="0"/>
                <a:cs typeface="Arial" panose="020B0604020202020204" pitchFamily="34" charset="0"/>
              </a:rPr>
              <a:t/>
            </a:r>
            <a:br>
              <a:rPr lang="en-US" sz="1400" dirty="0" smtClean="0">
                <a:solidFill>
                  <a:schemeClr val="bg1">
                    <a:lumMod val="95000"/>
                    <a:lumOff val="5000"/>
                  </a:schemeClr>
                </a:solidFill>
                <a:latin typeface="Arial" panose="020B0604020202020204" pitchFamily="34" charset="0"/>
                <a:cs typeface="Arial" panose="020B0604020202020204" pitchFamily="34" charset="0"/>
              </a:rPr>
            </a:br>
            <a:r>
              <a:rPr lang="en-US" sz="1400" dirty="0" smtClean="0">
                <a:solidFill>
                  <a:schemeClr val="bg1">
                    <a:lumMod val="95000"/>
                    <a:lumOff val="5000"/>
                  </a:schemeClr>
                </a:solidFill>
                <a:latin typeface="Arial" panose="020B0604020202020204" pitchFamily="34" charset="0"/>
                <a:cs typeface="Arial" panose="020B0604020202020204" pitchFamily="34" charset="0"/>
              </a:rPr>
              <a:t/>
            </a:r>
            <a:br>
              <a:rPr lang="en-US" sz="1400" dirty="0" smtClean="0">
                <a:solidFill>
                  <a:schemeClr val="bg1">
                    <a:lumMod val="95000"/>
                    <a:lumOff val="5000"/>
                  </a:schemeClr>
                </a:solidFill>
                <a:latin typeface="Arial" panose="020B0604020202020204" pitchFamily="34" charset="0"/>
                <a:cs typeface="Arial" panose="020B0604020202020204" pitchFamily="34" charset="0"/>
              </a:rPr>
            </a:br>
            <a:r>
              <a:rPr lang="en-US" sz="1600" b="1" u="sng" dirty="0" smtClean="0">
                <a:solidFill>
                  <a:schemeClr val="bg1">
                    <a:lumMod val="95000"/>
                    <a:lumOff val="5000"/>
                  </a:schemeClr>
                </a:solidFill>
                <a:latin typeface="Arial" panose="020B0604020202020204" pitchFamily="34" charset="0"/>
                <a:cs typeface="Arial" panose="020B0604020202020204" pitchFamily="34" charset="0"/>
              </a:rPr>
              <a:t>LA VARIABILITA’ ANALITICA </a:t>
            </a:r>
            <a:r>
              <a:rPr lang="en-US" sz="1600" dirty="0" smtClean="0">
                <a:solidFill>
                  <a:schemeClr val="bg1">
                    <a:lumMod val="95000"/>
                    <a:lumOff val="5000"/>
                  </a:schemeClr>
                </a:solidFill>
                <a:latin typeface="Arial" panose="020B0604020202020204" pitchFamily="34" charset="0"/>
                <a:cs typeface="Arial" panose="020B0604020202020204" pitchFamily="34" charset="0"/>
              </a:rPr>
              <a:t>:</a:t>
            </a:r>
            <a:r>
              <a:rPr lang="en-US" sz="1600" dirty="0" err="1" smtClean="0">
                <a:solidFill>
                  <a:schemeClr val="bg1">
                    <a:lumMod val="95000"/>
                    <a:lumOff val="5000"/>
                  </a:schemeClr>
                </a:solidFill>
                <a:latin typeface="Arial" panose="020B0604020202020204" pitchFamily="34" charset="0"/>
                <a:cs typeface="Arial" panose="020B0604020202020204" pitchFamily="34" charset="0"/>
              </a:rPr>
              <a:t>Reagenti</a:t>
            </a:r>
            <a:r>
              <a:rPr lang="en-US" sz="1600" dirty="0" smtClean="0">
                <a:solidFill>
                  <a:schemeClr val="bg1">
                    <a:lumMod val="95000"/>
                    <a:lumOff val="5000"/>
                  </a:schemeClr>
                </a:solidFill>
                <a:latin typeface="Arial" panose="020B0604020202020204" pitchFamily="34" charset="0"/>
                <a:cs typeface="Arial" panose="020B0604020202020204" pitchFamily="34" charset="0"/>
              </a:rPr>
              <a:t/>
            </a:r>
            <a:br>
              <a:rPr lang="en-US" sz="1600" dirty="0" smtClean="0">
                <a:solidFill>
                  <a:schemeClr val="bg1">
                    <a:lumMod val="95000"/>
                    <a:lumOff val="5000"/>
                  </a:schemeClr>
                </a:solidFill>
                <a:latin typeface="Arial" panose="020B0604020202020204" pitchFamily="34" charset="0"/>
                <a:cs typeface="Arial" panose="020B0604020202020204" pitchFamily="34" charset="0"/>
              </a:rPr>
            </a:br>
            <a:r>
              <a:rPr lang="en-US" sz="1600" dirty="0" smtClean="0">
                <a:solidFill>
                  <a:schemeClr val="bg1">
                    <a:lumMod val="95000"/>
                    <a:lumOff val="5000"/>
                  </a:schemeClr>
                </a:solidFill>
                <a:latin typeface="Arial" panose="020B0604020202020204" pitchFamily="34" charset="0"/>
                <a:cs typeface="Arial" panose="020B0604020202020204" pitchFamily="34" charset="0"/>
              </a:rPr>
              <a:t>                                                  </a:t>
            </a:r>
            <a:r>
              <a:rPr lang="en-US" sz="1600" dirty="0" err="1" smtClean="0">
                <a:solidFill>
                  <a:schemeClr val="bg1">
                    <a:lumMod val="95000"/>
                    <a:lumOff val="5000"/>
                  </a:schemeClr>
                </a:solidFill>
                <a:latin typeface="Arial" panose="020B0604020202020204" pitchFamily="34" charset="0"/>
                <a:cs typeface="Arial" panose="020B0604020202020204" pitchFamily="34" charset="0"/>
              </a:rPr>
              <a:t>Calibratori</a:t>
            </a:r>
            <a:r>
              <a:rPr lang="en-US" sz="1600" dirty="0" smtClean="0">
                <a:solidFill>
                  <a:schemeClr val="bg1">
                    <a:lumMod val="95000"/>
                    <a:lumOff val="5000"/>
                  </a:schemeClr>
                </a:solidFill>
                <a:latin typeface="Arial" panose="020B0604020202020204" pitchFamily="34" charset="0"/>
                <a:cs typeface="Arial" panose="020B0604020202020204" pitchFamily="34" charset="0"/>
              </a:rPr>
              <a:t/>
            </a:r>
            <a:br>
              <a:rPr lang="en-US" sz="1600" dirty="0" smtClean="0">
                <a:solidFill>
                  <a:schemeClr val="bg1">
                    <a:lumMod val="95000"/>
                    <a:lumOff val="5000"/>
                  </a:schemeClr>
                </a:solidFill>
                <a:latin typeface="Arial" panose="020B0604020202020204" pitchFamily="34" charset="0"/>
                <a:cs typeface="Arial" panose="020B0604020202020204" pitchFamily="34" charset="0"/>
              </a:rPr>
            </a:br>
            <a:r>
              <a:rPr lang="en-US" sz="1600" dirty="0" smtClean="0">
                <a:solidFill>
                  <a:schemeClr val="bg1">
                    <a:lumMod val="95000"/>
                    <a:lumOff val="5000"/>
                  </a:schemeClr>
                </a:solidFill>
                <a:latin typeface="Arial" panose="020B0604020202020204" pitchFamily="34" charset="0"/>
                <a:cs typeface="Arial" panose="020B0604020202020204" pitchFamily="34" charset="0"/>
              </a:rPr>
              <a:t>                                                  </a:t>
            </a:r>
            <a:r>
              <a:rPr lang="en-US" sz="1600" dirty="0" err="1" smtClean="0">
                <a:solidFill>
                  <a:schemeClr val="bg1">
                    <a:lumMod val="95000"/>
                    <a:lumOff val="5000"/>
                  </a:schemeClr>
                </a:solidFill>
                <a:latin typeface="Arial" panose="020B0604020202020204" pitchFamily="34" charset="0"/>
                <a:cs typeface="Arial" panose="020B0604020202020204" pitchFamily="34" charset="0"/>
              </a:rPr>
              <a:t>Strumentazioni</a:t>
            </a:r>
            <a:r>
              <a:rPr lang="en-US" sz="1600" dirty="0" smtClean="0">
                <a:solidFill>
                  <a:schemeClr val="bg1">
                    <a:lumMod val="95000"/>
                    <a:lumOff val="5000"/>
                  </a:schemeClr>
                </a:solidFill>
                <a:latin typeface="Arial" panose="020B0604020202020204" pitchFamily="34" charset="0"/>
                <a:cs typeface="Arial" panose="020B0604020202020204" pitchFamily="34" charset="0"/>
              </a:rPr>
              <a:t> </a:t>
            </a:r>
            <a:r>
              <a:rPr lang="en-US" sz="1600" dirty="0" err="1" smtClean="0">
                <a:solidFill>
                  <a:schemeClr val="bg1">
                    <a:lumMod val="95000"/>
                    <a:lumOff val="5000"/>
                  </a:schemeClr>
                </a:solidFill>
                <a:latin typeface="Arial" panose="020B0604020202020204" pitchFamily="34" charset="0"/>
                <a:cs typeface="Arial" panose="020B0604020202020204" pitchFamily="34" charset="0"/>
              </a:rPr>
              <a:t>utilizzate</a:t>
            </a:r>
            <a:r>
              <a:rPr lang="en-US" sz="1600" dirty="0" smtClean="0">
                <a:solidFill>
                  <a:schemeClr val="bg1">
                    <a:lumMod val="95000"/>
                    <a:lumOff val="5000"/>
                  </a:schemeClr>
                </a:solidFill>
                <a:latin typeface="Arial" panose="020B0604020202020204" pitchFamily="34" charset="0"/>
                <a:cs typeface="Arial" panose="020B0604020202020204" pitchFamily="34" charset="0"/>
              </a:rPr>
              <a:t> per le </a:t>
            </a:r>
            <a:r>
              <a:rPr lang="en-US" sz="1600" dirty="0" err="1" smtClean="0">
                <a:solidFill>
                  <a:schemeClr val="bg1">
                    <a:lumMod val="95000"/>
                    <a:lumOff val="5000"/>
                  </a:schemeClr>
                </a:solidFill>
                <a:latin typeface="Arial" panose="020B0604020202020204" pitchFamily="34" charset="0"/>
                <a:cs typeface="Arial" panose="020B0604020202020204" pitchFamily="34" charset="0"/>
              </a:rPr>
              <a:t>misure</a:t>
            </a:r>
            <a:r>
              <a:rPr lang="en-US" sz="1600" dirty="0" smtClean="0">
                <a:solidFill>
                  <a:schemeClr val="bg1">
                    <a:lumMod val="95000"/>
                    <a:lumOff val="5000"/>
                  </a:schemeClr>
                </a:solidFill>
                <a:latin typeface="Arial" panose="020B0604020202020204" pitchFamily="34" charset="0"/>
                <a:cs typeface="Arial" panose="020B0604020202020204" pitchFamily="34" charset="0"/>
              </a:rPr>
              <a:t> </a:t>
            </a:r>
            <a:br>
              <a:rPr lang="en-US" sz="1600" dirty="0" smtClean="0">
                <a:solidFill>
                  <a:schemeClr val="bg1">
                    <a:lumMod val="95000"/>
                    <a:lumOff val="5000"/>
                  </a:schemeClr>
                </a:solidFill>
                <a:latin typeface="Arial" panose="020B0604020202020204" pitchFamily="34" charset="0"/>
                <a:cs typeface="Arial" panose="020B0604020202020204" pitchFamily="34" charset="0"/>
              </a:rPr>
            </a:br>
            <a:r>
              <a:rPr lang="en-US" sz="1600" dirty="0" smtClean="0">
                <a:solidFill>
                  <a:schemeClr val="bg1">
                    <a:lumMod val="95000"/>
                    <a:lumOff val="5000"/>
                  </a:schemeClr>
                </a:solidFill>
                <a:latin typeface="Arial" panose="020B0604020202020204" pitchFamily="34" charset="0"/>
                <a:cs typeface="Arial" panose="020B0604020202020204" pitchFamily="34" charset="0"/>
              </a:rPr>
              <a:t>                                                  ( </a:t>
            </a:r>
            <a:r>
              <a:rPr lang="en-US" sz="1600" dirty="0" err="1" smtClean="0">
                <a:solidFill>
                  <a:schemeClr val="bg1">
                    <a:lumMod val="95000"/>
                    <a:lumOff val="5000"/>
                  </a:schemeClr>
                </a:solidFill>
                <a:latin typeface="Arial" panose="020B0604020202020204" pitchFamily="34" charset="0"/>
                <a:cs typeface="Arial" panose="020B0604020202020204" pitchFamily="34" charset="0"/>
              </a:rPr>
              <a:t>misure</a:t>
            </a:r>
            <a:r>
              <a:rPr lang="en-US" sz="1600" dirty="0" smtClean="0">
                <a:solidFill>
                  <a:schemeClr val="bg1">
                    <a:lumMod val="95000"/>
                    <a:lumOff val="5000"/>
                  </a:schemeClr>
                </a:solidFill>
                <a:latin typeface="Arial" panose="020B0604020202020204" pitchFamily="34" charset="0"/>
                <a:cs typeface="Arial" panose="020B0604020202020204" pitchFamily="34" charset="0"/>
              </a:rPr>
              <a:t> dei </a:t>
            </a:r>
            <a:r>
              <a:rPr lang="en-US" sz="1600" dirty="0" err="1" smtClean="0">
                <a:solidFill>
                  <a:schemeClr val="bg1">
                    <a:lumMod val="95000"/>
                    <a:lumOff val="5000"/>
                  </a:schemeClr>
                </a:solidFill>
                <a:latin typeface="Arial" panose="020B0604020202020204" pitchFamily="34" charset="0"/>
                <a:cs typeface="Arial" panose="020B0604020202020204" pitchFamily="34" charset="0"/>
              </a:rPr>
              <a:t>volumi</a:t>
            </a:r>
            <a:r>
              <a:rPr lang="en-US" sz="1600" dirty="0" smtClean="0">
                <a:solidFill>
                  <a:schemeClr val="bg1">
                    <a:lumMod val="95000"/>
                    <a:lumOff val="5000"/>
                  </a:schemeClr>
                </a:solidFill>
                <a:latin typeface="Arial" panose="020B0604020202020204" pitchFamily="34" charset="0"/>
                <a:cs typeface="Arial" panose="020B0604020202020204" pitchFamily="34" charset="0"/>
              </a:rPr>
              <a:t>, </a:t>
            </a:r>
            <a:r>
              <a:rPr lang="en-US" sz="1600" dirty="0" err="1" smtClean="0">
                <a:solidFill>
                  <a:schemeClr val="bg1">
                    <a:lumMod val="95000"/>
                    <a:lumOff val="5000"/>
                  </a:schemeClr>
                </a:solidFill>
                <a:latin typeface="Arial" panose="020B0604020202020204" pitchFamily="34" charset="0"/>
                <a:cs typeface="Arial" panose="020B0604020202020204" pitchFamily="34" charset="0"/>
              </a:rPr>
              <a:t>misure</a:t>
            </a:r>
            <a:r>
              <a:rPr lang="en-US" sz="1600" dirty="0" smtClean="0">
                <a:solidFill>
                  <a:schemeClr val="bg1">
                    <a:lumMod val="95000"/>
                    <a:lumOff val="5000"/>
                  </a:schemeClr>
                </a:solidFill>
                <a:latin typeface="Arial" panose="020B0604020202020204" pitchFamily="34" charset="0"/>
                <a:cs typeface="Arial" panose="020B0604020202020204" pitchFamily="34" charset="0"/>
              </a:rPr>
              <a:t> della     				              </a:t>
            </a:r>
            <a:r>
              <a:rPr lang="en-US" sz="1600" dirty="0" err="1" smtClean="0">
                <a:solidFill>
                  <a:schemeClr val="bg1">
                    <a:lumMod val="95000"/>
                    <a:lumOff val="5000"/>
                  </a:schemeClr>
                </a:solidFill>
                <a:latin typeface="Arial" panose="020B0604020202020204" pitchFamily="34" charset="0"/>
                <a:cs typeface="Arial" panose="020B0604020202020204" pitchFamily="34" charset="0"/>
              </a:rPr>
              <a:t>temperatura</a:t>
            </a:r>
            <a:r>
              <a:rPr lang="en-US" sz="1600" dirty="0" smtClean="0">
                <a:solidFill>
                  <a:schemeClr val="bg1">
                    <a:lumMod val="95000"/>
                    <a:lumOff val="5000"/>
                  </a:schemeClr>
                </a:solidFill>
                <a:latin typeface="Arial" panose="020B0604020202020204" pitchFamily="34" charset="0"/>
                <a:cs typeface="Arial" panose="020B0604020202020204" pitchFamily="34" charset="0"/>
              </a:rPr>
              <a:t>, </a:t>
            </a:r>
            <a:r>
              <a:rPr lang="en-US" sz="1600" dirty="0" err="1" smtClean="0">
                <a:solidFill>
                  <a:schemeClr val="bg1">
                    <a:lumMod val="95000"/>
                    <a:lumOff val="5000"/>
                  </a:schemeClr>
                </a:solidFill>
                <a:latin typeface="Arial" panose="020B0604020202020204" pitchFamily="34" charset="0"/>
                <a:cs typeface="Arial" panose="020B0604020202020204" pitchFamily="34" charset="0"/>
              </a:rPr>
              <a:t>operatori</a:t>
            </a:r>
            <a:r>
              <a:rPr lang="en-US" sz="1600" dirty="0" smtClean="0">
                <a:solidFill>
                  <a:schemeClr val="bg1">
                    <a:lumMod val="95000"/>
                    <a:lumOff val="5000"/>
                  </a:schemeClr>
                </a:solidFill>
                <a:latin typeface="Arial" panose="020B0604020202020204" pitchFamily="34" charset="0"/>
                <a:cs typeface="Arial" panose="020B0604020202020204" pitchFamily="34" charset="0"/>
              </a:rPr>
              <a:t>)</a:t>
            </a:r>
            <a:br>
              <a:rPr lang="en-US" sz="1600" dirty="0" smtClean="0">
                <a:solidFill>
                  <a:schemeClr val="bg1">
                    <a:lumMod val="95000"/>
                    <a:lumOff val="5000"/>
                  </a:schemeClr>
                </a:solidFill>
                <a:latin typeface="Arial" panose="020B0604020202020204" pitchFamily="34" charset="0"/>
                <a:cs typeface="Arial" panose="020B0604020202020204" pitchFamily="34" charset="0"/>
              </a:rPr>
            </a:br>
            <a:endParaRPr lang="en-US" sz="1600" dirty="0">
              <a:solidFill>
                <a:schemeClr val="bg1">
                  <a:lumMod val="95000"/>
                  <a:lumOff val="5000"/>
                </a:schemeClr>
              </a:solidFill>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314746700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4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DE9902A3-28B3-26AA-132C-07365722DDFE}"/>
              </a:ext>
            </a:extLst>
          </p:cNvPr>
          <p:cNvSpPr>
            <a:spLocks noGrp="1"/>
          </p:cNvSpPr>
          <p:nvPr>
            <p:ph type="ctrTitle"/>
          </p:nvPr>
        </p:nvSpPr>
        <p:spPr>
          <a:xfrm>
            <a:off x="1524000" y="159797"/>
            <a:ext cx="9144000" cy="1766657"/>
          </a:xfrm>
        </p:spPr>
        <p:txBody>
          <a:bodyPr>
            <a:normAutofit fontScale="90000"/>
          </a:bodyPr>
          <a:lstStyle/>
          <a:p>
            <a:pPr>
              <a:lnSpc>
                <a:spcPct val="150000"/>
              </a:lnSpc>
            </a:pPr>
            <a:r>
              <a:rPr lang="it-IT" sz="1800" b="1" i="0" dirty="0">
                <a:solidFill>
                  <a:srgbClr val="0070C0"/>
                </a:solidFill>
                <a:effectLst/>
                <a:latin typeface="Arial" panose="020B0604020202020204" pitchFamily="34" charset="0"/>
                <a:cs typeface="Arial" panose="020B0604020202020204" pitchFamily="34" charset="0"/>
              </a:rPr>
              <a:t>Ogni clinico vorrebbe che i numeri che scaturiscono dagli esami di laboratorio fossero infallibili, come scolpiti nelle tavole della legge: ma viviamo in un mondo in cui l'incertezza fa parte del gioco. Invece che negarla o pensare che non possa esistere, è molto meglio cercare di comprenderla e capire come la variabilità in medicina di laboratorio possa influenzare le nostre decisioni cliniche.</a:t>
            </a:r>
            <a:endParaRPr lang="it-IT" sz="1800" b="1" dirty="0">
              <a:solidFill>
                <a:srgbClr val="0070C0"/>
              </a:solidFill>
              <a:latin typeface="Arial" panose="020B0604020202020204" pitchFamily="34" charset="0"/>
              <a:cs typeface="Arial" panose="020B0604020202020204" pitchFamily="34" charset="0"/>
            </a:endParaRPr>
          </a:p>
        </p:txBody>
      </p:sp>
      <p:sp>
        <p:nvSpPr>
          <p:cNvPr id="3" name="Sottotitolo 2">
            <a:extLst>
              <a:ext uri="{FF2B5EF4-FFF2-40B4-BE49-F238E27FC236}">
                <a16:creationId xmlns="" xmlns:a16="http://schemas.microsoft.com/office/drawing/2014/main" id="{5731D315-BA5A-A436-361B-3D02E4240CCD}"/>
              </a:ext>
            </a:extLst>
          </p:cNvPr>
          <p:cNvSpPr>
            <a:spLocks noGrp="1"/>
          </p:cNvSpPr>
          <p:nvPr>
            <p:ph type="subTitle" idx="1"/>
          </p:nvPr>
        </p:nvSpPr>
        <p:spPr>
          <a:xfrm>
            <a:off x="0" y="1575786"/>
            <a:ext cx="12192000" cy="4918229"/>
          </a:xfrm>
        </p:spPr>
        <p:txBody>
          <a:bodyPr>
            <a:normAutofit/>
          </a:bodyPr>
          <a:lstStyle/>
          <a:p>
            <a:endParaRPr lang="it-IT" sz="2000" b="1" i="0" dirty="0">
              <a:solidFill>
                <a:srgbClr val="333333"/>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altLang="it-IT" sz="1600" b="0" i="0" u="none" strike="noStrike" cap="none" normalizeH="0" baseline="0" dirty="0">
              <a:ln>
                <a:noFill/>
              </a:ln>
              <a:solidFill>
                <a:srgbClr val="333333"/>
              </a:solidFill>
              <a:effectLst/>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it-IT" altLang="it-IT" sz="1600" dirty="0">
              <a:solidFill>
                <a:srgbClr val="333333"/>
              </a:solidFill>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altLang="it-IT" sz="1600" b="0" i="0" u="none" strike="noStrike" cap="none" normalizeH="0" baseline="0" dirty="0">
              <a:ln>
                <a:noFill/>
              </a:ln>
              <a:solidFill>
                <a:srgbClr val="333333"/>
              </a:solidFill>
              <a:effectLst/>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it-IT" altLang="it-IT" sz="1600" dirty="0">
              <a:solidFill>
                <a:srgbClr val="333333"/>
              </a:solidFill>
              <a:cs typeface="Arial" panose="020B0604020202020204"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lang="it-IT" altLang="it-IT" sz="1600" dirty="0" smtClean="0">
                <a:solidFill>
                  <a:srgbClr val="333333"/>
                </a:solidFill>
                <a:latin typeface="Arial" panose="020B0604020202020204" pitchFamily="34" charset="0"/>
                <a:cs typeface="Arial" panose="020B0604020202020204" pitchFamily="34" charset="0"/>
              </a:rPr>
              <a:t>l</a:t>
            </a:r>
            <a:r>
              <a:rPr kumimoji="0" lang="it-IT" altLang="it-IT" sz="1600" b="0" i="0" u="none" strike="noStrike" cap="none" normalizeH="0" baseline="0" dirty="0" smtClean="0">
                <a:ln>
                  <a:noFill/>
                </a:ln>
                <a:solidFill>
                  <a:srgbClr val="333333"/>
                </a:solidFill>
                <a:effectLst/>
                <a:latin typeface="Arial" panose="020B0604020202020204" pitchFamily="34" charset="0"/>
                <a:cs typeface="Arial" panose="020B0604020202020204" pitchFamily="34" charset="0"/>
              </a:rPr>
              <a:t>e </a:t>
            </a:r>
            <a:r>
              <a:rPr kumimoji="0" lang="it-IT" altLang="it-IT" sz="16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misure che vengono effettuate su un organismo vivente non sono </a:t>
            </a:r>
            <a:r>
              <a:rPr kumimoji="0" lang="it-IT" altLang="it-IT" sz="1600" b="0" i="0" u="none" strike="noStrike" cap="none" normalizeH="0" baseline="0" dirty="0" smtClean="0">
                <a:ln>
                  <a:noFill/>
                </a:ln>
                <a:solidFill>
                  <a:srgbClr val="333333"/>
                </a:solidFill>
                <a:effectLst/>
                <a:latin typeface="Arial" panose="020B0604020202020204" pitchFamily="34" charset="0"/>
                <a:cs typeface="Arial" panose="020B0604020202020204" pitchFamily="34" charset="0"/>
              </a:rPr>
              <a:t>costanti</a:t>
            </a:r>
            <a:endParaRPr kumimoji="0" lang="it-IT" altLang="it-IT" sz="1600" b="0" i="0" u="none" strike="noStrike" cap="none" normalizeH="0" baseline="0" dirty="0">
              <a:ln>
                <a:noFill/>
              </a:ln>
              <a:solidFill>
                <a:srgbClr val="333333"/>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it-IT" altLang="it-IT" sz="16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pensiamo ad esempio al nostro </a:t>
            </a:r>
            <a:r>
              <a:rPr kumimoji="0" lang="it-IT" altLang="it-IT" sz="1600" b="1" i="0" u="none" strike="noStrike" cap="none" normalizeH="0" baseline="0" dirty="0">
                <a:ln>
                  <a:noFill/>
                </a:ln>
                <a:solidFill>
                  <a:srgbClr val="333333"/>
                </a:solidFill>
                <a:effectLst/>
                <a:latin typeface="Arial" panose="020B0604020202020204" pitchFamily="34" charset="0"/>
                <a:cs typeface="Arial" panose="020B0604020202020204" pitchFamily="34" charset="0"/>
              </a:rPr>
              <a:t>peso corporeo,</a:t>
            </a:r>
            <a:r>
              <a:rPr kumimoji="0" lang="it-IT" altLang="it-IT" sz="16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oppure ad una misura di laboratorio estremamente comune, la </a:t>
            </a:r>
            <a:r>
              <a:rPr kumimoji="0" lang="it-IT" altLang="it-IT" sz="1600" b="1" i="0" u="none" strike="noStrike" cap="none" normalizeH="0" baseline="0" dirty="0">
                <a:ln>
                  <a:noFill/>
                </a:ln>
                <a:solidFill>
                  <a:srgbClr val="333333"/>
                </a:solidFill>
                <a:effectLst/>
                <a:latin typeface="Arial" panose="020B0604020202020204" pitchFamily="34" charset="0"/>
                <a:cs typeface="Arial" panose="020B0604020202020204" pitchFamily="34" charset="0"/>
              </a:rPr>
              <a:t>glicemia</a:t>
            </a:r>
            <a:r>
              <a:rPr kumimoji="0" lang="it-IT" altLang="it-IT" sz="16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a:t>
            </a:r>
            <a:endParaRPr kumimoji="0" lang="it-IT" altLang="it-IT"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it-IT" altLang="it-IT" sz="16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Se immaginiamo di misurarle frequentemente su di noi, ci renderemo conto che è ben difficile che siano perfettamente costanti, anche se le misurazioni vengono effettuate in un breve periodo ed utilizzando sempre lo stesso strumento. Se la variabilità nelle due misure è molto modesta, difficilmente ci condurrà ad una interpretazione sbagliata dei dati; ma se questa variabilità è molto alta, potremmo avere dei dati confondenti: immaginate di avere in una misura una glicemia di 100 mg/</a:t>
            </a:r>
            <a:r>
              <a:rPr kumimoji="0" lang="it-IT" altLang="it-IT" sz="16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dL</a:t>
            </a:r>
            <a:r>
              <a:rPr kumimoji="0" lang="it-IT" altLang="it-IT" sz="16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e in quella successiva di 160 mg/</a:t>
            </a:r>
            <a:r>
              <a:rPr kumimoji="0" lang="it-IT" altLang="it-IT" sz="16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dL</a:t>
            </a:r>
            <a:r>
              <a:rPr kumimoji="0" lang="it-IT" altLang="it-IT" sz="16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quale delle due sarà più indicativa dello stato glicemico del paziente? da cosa potrebbe dipendere questa differenza di risultati?</a:t>
            </a:r>
            <a:endParaRPr kumimoji="0" lang="it-IT" altLang="it-IT"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it-IT" altLang="it-IT" sz="16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endParaRPr kumimoji="0" lang="it-IT" altLang="it-IT"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algn="just"/>
            <a:endParaRPr lang="it-IT" sz="1600" dirty="0">
              <a:solidFill>
                <a:srgbClr val="0070C0"/>
              </a:solidFill>
              <a:latin typeface="Arial" panose="020B0604020202020204" pitchFamily="34" charset="0"/>
              <a:cs typeface="Arial" panose="020B0604020202020204" pitchFamily="34" charset="0"/>
            </a:endParaRPr>
          </a:p>
        </p:txBody>
      </p:sp>
      <p:pic>
        <p:nvPicPr>
          <p:cNvPr id="1028" name="Picture 4">
            <a:extLst>
              <a:ext uri="{FF2B5EF4-FFF2-40B4-BE49-F238E27FC236}">
                <a16:creationId xmlns="" xmlns:a16="http://schemas.microsoft.com/office/drawing/2014/main" id="{1DA79654-563F-06D9-FA7A-2BB8BE57F0BD}"/>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3859" y="1926454"/>
            <a:ext cx="6454067" cy="97654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56973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5"/>
            <a:ext cx="10515600" cy="907863"/>
          </a:xfrm>
        </p:spPr>
        <p:txBody>
          <a:bodyPr>
            <a:normAutofit/>
          </a:bodyPr>
          <a:lstStyle/>
          <a:p>
            <a:pPr algn="ctr"/>
            <a:r>
              <a:rPr lang="it-IT" sz="3200" b="1" dirty="0" smtClean="0">
                <a:solidFill>
                  <a:schemeClr val="accent5">
                    <a:lumMod val="75000"/>
                  </a:schemeClr>
                </a:solidFill>
                <a:latin typeface="Arial" pitchFamily="34" charset="0"/>
                <a:cs typeface="Arial" pitchFamily="34" charset="0"/>
              </a:rPr>
              <a:t>CORRETTA INTERPRETAZIONE DEI RISULTATI</a:t>
            </a:r>
            <a:endParaRPr lang="it-IT" sz="3200" b="1" dirty="0">
              <a:solidFill>
                <a:schemeClr val="accent5">
                  <a:lumMod val="75000"/>
                </a:schemeClr>
              </a:solidFill>
              <a:latin typeface="Arial" pitchFamily="34" charset="0"/>
              <a:cs typeface="Arial" pitchFamily="34" charset="0"/>
            </a:endParaRPr>
          </a:p>
        </p:txBody>
      </p:sp>
      <p:sp>
        <p:nvSpPr>
          <p:cNvPr id="3" name="Segnaposto contenuto 2"/>
          <p:cNvSpPr>
            <a:spLocks noGrp="1"/>
          </p:cNvSpPr>
          <p:nvPr>
            <p:ph idx="1"/>
          </p:nvPr>
        </p:nvSpPr>
        <p:spPr/>
        <p:txBody>
          <a:bodyPr/>
          <a:lstStyle/>
          <a:p>
            <a:endParaRPr lang="it-IT" dirty="0" smtClean="0">
              <a:latin typeface="Arial" pitchFamily="34" charset="0"/>
              <a:cs typeface="Arial" pitchFamily="34" charset="0"/>
            </a:endParaRPr>
          </a:p>
          <a:p>
            <a:r>
              <a:rPr lang="it-IT" dirty="0" smtClean="0">
                <a:latin typeface="Arial" pitchFamily="34" charset="0"/>
                <a:cs typeface="Arial" pitchFamily="34" charset="0"/>
              </a:rPr>
              <a:t>“POSIZIONE DEL RISULTATO”</a:t>
            </a:r>
          </a:p>
          <a:p>
            <a:pPr>
              <a:buNone/>
            </a:pPr>
            <a:r>
              <a:rPr lang="it-IT" dirty="0" smtClean="0">
                <a:latin typeface="Arial" pitchFamily="34" charset="0"/>
                <a:cs typeface="Arial" pitchFamily="34" charset="0"/>
              </a:rPr>
              <a:t>RELATIVAMENTE AL VALORE </a:t>
            </a:r>
            <a:r>
              <a:rPr lang="it-IT" dirty="0" err="1" smtClean="0">
                <a:latin typeface="Arial" pitchFamily="34" charset="0"/>
                <a:cs typeface="Arial" pitchFamily="34" charset="0"/>
              </a:rPr>
              <a:t>DI</a:t>
            </a:r>
            <a:r>
              <a:rPr lang="it-IT" dirty="0" smtClean="0">
                <a:latin typeface="Arial" pitchFamily="34" charset="0"/>
                <a:cs typeface="Arial" pitchFamily="34" charset="0"/>
              </a:rPr>
              <a:t> RIFERIMENTO</a:t>
            </a:r>
          </a:p>
          <a:p>
            <a:pPr>
              <a:buNone/>
            </a:pPr>
            <a:endParaRPr lang="it-IT" dirty="0" smtClean="0">
              <a:latin typeface="Arial" pitchFamily="34" charset="0"/>
              <a:cs typeface="Arial" pitchFamily="34" charset="0"/>
            </a:endParaRPr>
          </a:p>
          <a:p>
            <a:pPr>
              <a:buNone/>
            </a:pPr>
            <a:endParaRPr lang="it-IT" dirty="0" smtClean="0">
              <a:latin typeface="Arial" pitchFamily="34" charset="0"/>
              <a:cs typeface="Arial" pitchFamily="34" charset="0"/>
            </a:endParaRPr>
          </a:p>
          <a:p>
            <a:pPr>
              <a:buNone/>
            </a:pPr>
            <a:endParaRPr lang="it-IT" dirty="0" smtClean="0">
              <a:latin typeface="Arial" pitchFamily="34" charset="0"/>
              <a:cs typeface="Arial" pitchFamily="34" charset="0"/>
            </a:endParaRPr>
          </a:p>
          <a:p>
            <a:r>
              <a:rPr lang="it-IT" dirty="0" smtClean="0">
                <a:latin typeface="Arial" pitchFamily="34" charset="0"/>
                <a:cs typeface="Arial" pitchFamily="34" charset="0"/>
              </a:rPr>
              <a:t>VARIABILITA’ DEL RISULTATO</a:t>
            </a:r>
          </a:p>
          <a:p>
            <a:pPr>
              <a:buNone/>
            </a:pPr>
            <a:endParaRPr lang="it-IT" dirty="0" smtClean="0">
              <a:latin typeface="Arial" pitchFamily="34" charset="0"/>
              <a:cs typeface="Arial" pitchFamily="34" charset="0"/>
            </a:endParaRPr>
          </a:p>
          <a:p>
            <a:pPr>
              <a:buNone/>
            </a:pPr>
            <a:endParaRPr lang="it-IT"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1DD9939C-7EC4-0ED6-7685-CC7437AAC657}"/>
              </a:ext>
            </a:extLst>
          </p:cNvPr>
          <p:cNvSpPr>
            <a:spLocks noGrp="1"/>
          </p:cNvSpPr>
          <p:nvPr>
            <p:ph idx="1"/>
          </p:nvPr>
        </p:nvSpPr>
        <p:spPr>
          <a:xfrm>
            <a:off x="-88776" y="168675"/>
            <a:ext cx="12280776" cy="6689325"/>
          </a:xfrm>
        </p:spPr>
        <p:txBody>
          <a:bodyPr>
            <a:normAutofit fontScale="77500" lnSpcReduction="20000"/>
          </a:bodyPr>
          <a:lstStyle/>
          <a:p>
            <a:pPr marL="0" marR="0" lvl="0" indent="0" algn="just" defTabSz="914400" rtl="0" eaLnBrk="0" fontAlgn="base" latinLnBrk="0" hangingPunct="0">
              <a:lnSpc>
                <a:spcPct val="120000"/>
              </a:lnSpc>
              <a:spcBef>
                <a:spcPct val="0"/>
              </a:spcBef>
              <a:spcAft>
                <a:spcPct val="0"/>
              </a:spcAft>
              <a:buClrTx/>
              <a:buSzTx/>
              <a:buFontTx/>
              <a:buNone/>
              <a:tabLst/>
            </a:pPr>
            <a:r>
              <a:rPr kumimoji="0" lang="it-IT" altLang="it-IT" sz="2800" b="0" i="0" u="none" strike="noStrike" cap="none" normalizeH="0" baseline="0" dirty="0">
                <a:ln>
                  <a:noFill/>
                </a:ln>
                <a:solidFill>
                  <a:srgbClr val="333333"/>
                </a:solidFill>
                <a:effectLst/>
                <a:cs typeface="Arial" panose="020B0604020202020204" pitchFamily="34" charset="0"/>
              </a:rPr>
              <a:t>La variabilità nella misura di una determinata caratteristica biologica ha due origini principali:</a:t>
            </a:r>
            <a:endParaRPr kumimoji="0" lang="it-IT" altLang="it-IT" sz="1400" b="0" i="0" u="none" strike="noStrike" cap="none" normalizeH="0" baseline="0" dirty="0">
              <a:ln>
                <a:noFill/>
              </a:ln>
              <a:solidFill>
                <a:schemeClr val="tx1"/>
              </a:solidFill>
              <a:effectLst/>
              <a:cs typeface="Arial" panose="020B0604020202020204" pitchFamily="34" charset="0"/>
            </a:endParaRPr>
          </a:p>
          <a:p>
            <a:pPr marL="0" marR="0" lvl="0" indent="0" algn="ctr" defTabSz="914400" rtl="0" eaLnBrk="0" fontAlgn="base" latinLnBrk="0" hangingPunct="0">
              <a:lnSpc>
                <a:spcPct val="120000"/>
              </a:lnSpc>
              <a:spcBef>
                <a:spcPct val="0"/>
              </a:spcBef>
              <a:spcAft>
                <a:spcPct val="0"/>
              </a:spcAft>
              <a:buClrTx/>
              <a:buSzTx/>
              <a:buFontTx/>
              <a:buNone/>
              <a:tabLst/>
            </a:pPr>
            <a:r>
              <a:rPr kumimoji="0" lang="it-IT" altLang="it-IT" sz="2800" b="0" i="0" u="none" strike="noStrike" cap="none" normalizeH="0" baseline="0" dirty="0">
                <a:ln>
                  <a:noFill/>
                </a:ln>
                <a:solidFill>
                  <a:srgbClr val="333333"/>
                </a:solidFill>
                <a:effectLst/>
                <a:cs typeface="Arial" panose="020B0604020202020204" pitchFamily="34" charset="0"/>
              </a:rPr>
              <a:t>1) </a:t>
            </a:r>
            <a:r>
              <a:rPr kumimoji="0" lang="it-IT" altLang="it-IT" sz="2800" b="1" i="0" u="none" strike="noStrike" cap="none" normalizeH="0" baseline="0" dirty="0">
                <a:ln>
                  <a:noFill/>
                </a:ln>
                <a:solidFill>
                  <a:srgbClr val="333333"/>
                </a:solidFill>
                <a:effectLst/>
                <a:cs typeface="Arial" panose="020B0604020202020204" pitchFamily="34" charset="0"/>
              </a:rPr>
              <a:t>Variabilità biologica</a:t>
            </a:r>
            <a:endParaRPr kumimoji="0" lang="it-IT" altLang="it-IT" sz="1400" b="0" i="0" u="none" strike="noStrike" cap="none" normalizeH="0" baseline="0" dirty="0">
              <a:ln>
                <a:noFill/>
              </a:ln>
              <a:solidFill>
                <a:schemeClr val="tx1"/>
              </a:solidFill>
              <a:effectLst/>
              <a:cs typeface="Arial" panose="020B0604020202020204" pitchFamily="34" charset="0"/>
            </a:endParaRPr>
          </a:p>
          <a:p>
            <a:pPr marL="0" marR="0" lvl="0" indent="0" algn="ctr" defTabSz="914400" rtl="0" eaLnBrk="0" fontAlgn="base" latinLnBrk="0" hangingPunct="0">
              <a:lnSpc>
                <a:spcPct val="120000"/>
              </a:lnSpc>
              <a:spcBef>
                <a:spcPct val="0"/>
              </a:spcBef>
              <a:spcAft>
                <a:spcPct val="0"/>
              </a:spcAft>
              <a:buClrTx/>
              <a:buSzTx/>
              <a:buFontTx/>
              <a:buNone/>
              <a:tabLst/>
            </a:pPr>
            <a:r>
              <a:rPr kumimoji="0" lang="it-IT" altLang="it-IT" sz="2800" b="0" i="0" u="none" strike="noStrike" cap="none" normalizeH="0" baseline="0" dirty="0">
                <a:ln>
                  <a:noFill/>
                </a:ln>
                <a:solidFill>
                  <a:srgbClr val="333333"/>
                </a:solidFill>
                <a:effectLst/>
                <a:cs typeface="Arial" panose="020B0604020202020204" pitchFamily="34" charset="0"/>
              </a:rPr>
              <a:t>2) </a:t>
            </a:r>
            <a:r>
              <a:rPr kumimoji="0" lang="it-IT" altLang="it-IT" sz="2800" b="1" i="0" u="none" strike="noStrike" cap="none" normalizeH="0" baseline="0" dirty="0">
                <a:ln>
                  <a:noFill/>
                </a:ln>
                <a:solidFill>
                  <a:srgbClr val="333333"/>
                </a:solidFill>
                <a:effectLst/>
                <a:cs typeface="Arial" panose="020B0604020202020204" pitchFamily="34" charset="0"/>
              </a:rPr>
              <a:t>Variabilità analitica</a:t>
            </a:r>
            <a:endParaRPr kumimoji="0" lang="it-IT" altLang="it-IT" sz="1400" b="0" i="0" u="none" strike="noStrike" cap="none" normalizeH="0" baseline="0" dirty="0">
              <a:ln>
                <a:noFill/>
              </a:ln>
              <a:solidFill>
                <a:schemeClr val="tx1"/>
              </a:solidFill>
              <a:effectLst/>
              <a:cs typeface="Arial" panose="020B0604020202020204" pitchFamily="34" charset="0"/>
            </a:endParaRPr>
          </a:p>
          <a:p>
            <a:pPr marL="0" marR="0" lvl="0" indent="0" algn="just" defTabSz="914400" rtl="0" eaLnBrk="0" fontAlgn="base" latinLnBrk="0" hangingPunct="0">
              <a:lnSpc>
                <a:spcPct val="120000"/>
              </a:lnSpc>
              <a:spcBef>
                <a:spcPct val="0"/>
              </a:spcBef>
              <a:spcAft>
                <a:spcPct val="0"/>
              </a:spcAft>
              <a:buClrTx/>
              <a:buSzTx/>
              <a:buFontTx/>
              <a:buNone/>
              <a:tabLst/>
            </a:pPr>
            <a:r>
              <a:rPr kumimoji="0" lang="it-IT" altLang="it-IT" sz="2800" b="0" i="0" u="none" strike="noStrike" cap="none" normalizeH="0" baseline="0" dirty="0">
                <a:ln>
                  <a:noFill/>
                </a:ln>
                <a:solidFill>
                  <a:srgbClr val="333333"/>
                </a:solidFill>
                <a:effectLst/>
                <a:cs typeface="Arial" panose="020B0604020202020204" pitchFamily="34" charset="0"/>
              </a:rPr>
              <a:t>La prima dipende dal fatto che ogni nostra caratteristica fisiologica non è costante nel tempo e può variare più o meno velocemente e significativamente nel tempo. Ci sono misure che variano banalmente durante la giornata: noi pesiamo di meno alla mattina che dopo un pasto abbondante a cena. E lo stesso dicasi per la glicemia: il valore a digiuno sarà sicuramente più basso del corrispettivo dopo un bel pasto ricco di carboidrati. Quando analizziamo la concentrazione di ciascuna analita misurato in laboratorio, dovremmo sapere se e quali possono essere gli eventuali effetti legati ad un determinato stato fisiologico: ad esempio se ci sono effetti circadiani, oppure se uno stato di gravidanza possa influire, o ancora se ci possono essere variazioni legati ad età, razza, sesso, ecc. Tutti questi fattori possono influire sulla variabilità biologica di una misura: ricordiamoci che ogni essere vivente è un po' diverso dagli altri della sua stessa specie. Questa diversità è importantissima perché è alla base dell'adattamento evolutivo degli organismi sulla terra.</a:t>
            </a:r>
            <a:endParaRPr kumimoji="0" lang="it-IT" altLang="it-IT" sz="1400" b="0" i="0" u="none" strike="noStrike" cap="none" normalizeH="0" baseline="0" dirty="0">
              <a:ln>
                <a:noFill/>
              </a:ln>
              <a:solidFill>
                <a:schemeClr val="tx1"/>
              </a:solidFill>
              <a:effectLst/>
              <a:cs typeface="Arial" panose="020B0604020202020204" pitchFamily="34" charset="0"/>
            </a:endParaRPr>
          </a:p>
          <a:p>
            <a:pPr marL="0" marR="0" lvl="0" indent="0" algn="just" defTabSz="914400" rtl="0" eaLnBrk="0" fontAlgn="base" latinLnBrk="0" hangingPunct="0">
              <a:lnSpc>
                <a:spcPct val="120000"/>
              </a:lnSpc>
              <a:spcBef>
                <a:spcPct val="0"/>
              </a:spcBef>
              <a:spcAft>
                <a:spcPct val="0"/>
              </a:spcAft>
              <a:buClrTx/>
              <a:buSzTx/>
              <a:buFontTx/>
              <a:buNone/>
              <a:tabLst/>
            </a:pPr>
            <a:r>
              <a:rPr kumimoji="0" lang="it-IT" altLang="it-IT" sz="2800" b="0" i="0" u="none" strike="noStrike" cap="none" normalizeH="0" baseline="0" dirty="0">
                <a:ln>
                  <a:noFill/>
                </a:ln>
                <a:solidFill>
                  <a:srgbClr val="333333"/>
                </a:solidFill>
                <a:effectLst/>
                <a:cs typeface="Arial" panose="020B0604020202020204" pitchFamily="34" charset="0"/>
              </a:rPr>
              <a:t>Il secondo fattore non dipende dall'animale che stiamo analizzando, ma da come quel valore viene misurato. Le tecniche di misura e gli strumenti utilizzati non sono tutti uguali, alcuni sono più performanti di altri. La tecnologia ci permette di ridurre sempre di più questa variabilità analitica, ma non possiamo eliminarla del tutto. Possiamo però studiarla e prevederla.</a:t>
            </a:r>
            <a:endParaRPr kumimoji="0" lang="it-IT" altLang="it-IT" sz="1400" b="0" i="0" u="none" strike="noStrike" cap="none" normalizeH="0" baseline="0" dirty="0">
              <a:ln>
                <a:noFill/>
              </a:ln>
              <a:solidFill>
                <a:schemeClr val="tx1"/>
              </a:solidFill>
              <a:effectLst/>
              <a:cs typeface="Arial" panose="020B0604020202020204" pitchFamily="34" charset="0"/>
            </a:endParaRPr>
          </a:p>
          <a:p>
            <a:pPr marL="0" marR="0" lvl="0" indent="0" algn="just" defTabSz="914400" rtl="0" eaLnBrk="0" fontAlgn="base" latinLnBrk="0" hangingPunct="0">
              <a:lnSpc>
                <a:spcPct val="120000"/>
              </a:lnSpc>
              <a:spcBef>
                <a:spcPct val="0"/>
              </a:spcBef>
              <a:spcAft>
                <a:spcPct val="0"/>
              </a:spcAft>
              <a:buClrTx/>
              <a:buSzTx/>
              <a:buFontTx/>
              <a:buNone/>
              <a:tabLst/>
            </a:pPr>
            <a:r>
              <a:rPr kumimoji="0" lang="it-IT" altLang="it-IT" sz="2800" b="0" i="0" u="none" strike="noStrike" cap="none" normalizeH="0" baseline="0" dirty="0">
                <a:ln>
                  <a:noFill/>
                </a:ln>
                <a:solidFill>
                  <a:srgbClr val="333333"/>
                </a:solidFill>
                <a:effectLst/>
                <a:cs typeface="Arial" panose="020B0604020202020204" pitchFamily="34" charset="0"/>
              </a:rPr>
              <a:t>Sono sempre più numerosi gli studi che analizzano l'effetto della variabilità biologica ed analitica sui risultati di laboratorio, anche in medicina veterinaria. </a:t>
            </a:r>
            <a:endParaRPr lang="it-IT" dirty="0"/>
          </a:p>
        </p:txBody>
      </p:sp>
    </p:spTree>
    <p:extLst>
      <p:ext uri="{BB962C8B-B14F-4D97-AF65-F5344CB8AC3E}">
        <p14:creationId xmlns="" xmlns:p14="http://schemas.microsoft.com/office/powerpoint/2010/main" val="932761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E64FF2C5-F358-B017-FF56-45A19B40734C}"/>
              </a:ext>
            </a:extLst>
          </p:cNvPr>
          <p:cNvSpPr>
            <a:spLocks noGrp="1"/>
          </p:cNvSpPr>
          <p:nvPr>
            <p:ph type="title"/>
          </p:nvPr>
        </p:nvSpPr>
        <p:spPr>
          <a:xfrm>
            <a:off x="838200" y="146430"/>
            <a:ext cx="10515600" cy="590417"/>
          </a:xfrm>
        </p:spPr>
        <p:txBody>
          <a:bodyPr>
            <a:normAutofit/>
          </a:bodyPr>
          <a:lstStyle/>
          <a:p>
            <a:pPr algn="ctr"/>
            <a:r>
              <a:rPr lang="it-IT" sz="2000" b="1" i="0" dirty="0">
                <a:solidFill>
                  <a:srgbClr val="333333"/>
                </a:solidFill>
                <a:effectLst/>
                <a:latin typeface="Arial" panose="020B0604020202020204" pitchFamily="34" charset="0"/>
                <a:cs typeface="Arial" panose="020B0604020202020204" pitchFamily="34" charset="0"/>
              </a:rPr>
              <a:t>variabilità analitica</a:t>
            </a:r>
            <a:r>
              <a:rPr lang="it-IT" sz="2000" b="0" i="0" dirty="0">
                <a:solidFill>
                  <a:srgbClr val="333333"/>
                </a:solidFill>
                <a:effectLst/>
                <a:latin typeface="Arial" panose="020B0604020202020204" pitchFamily="34" charset="0"/>
                <a:cs typeface="Arial" panose="020B0604020202020204" pitchFamily="34" charset="0"/>
              </a:rPr>
              <a:t>                    dipendente dalle performance dei metodi di laboratorio.</a:t>
            </a:r>
            <a:endParaRPr lang="it-IT" sz="2000" dirty="0">
              <a:latin typeface="Arial" panose="020B0604020202020204" pitchFamily="34" charset="0"/>
              <a:cs typeface="Arial" panose="020B0604020202020204" pitchFamily="34" charset="0"/>
            </a:endParaRPr>
          </a:p>
        </p:txBody>
      </p:sp>
      <p:sp>
        <p:nvSpPr>
          <p:cNvPr id="3" name="Segnaposto contenuto 2">
            <a:extLst>
              <a:ext uri="{FF2B5EF4-FFF2-40B4-BE49-F238E27FC236}">
                <a16:creationId xmlns="" xmlns:a16="http://schemas.microsoft.com/office/drawing/2014/main" id="{55D79C82-1333-4FE5-EA7F-7ED433F68FBE}"/>
              </a:ext>
            </a:extLst>
          </p:cNvPr>
          <p:cNvSpPr>
            <a:spLocks noGrp="1"/>
          </p:cNvSpPr>
          <p:nvPr>
            <p:ph idx="1"/>
          </p:nvPr>
        </p:nvSpPr>
        <p:spPr>
          <a:xfrm>
            <a:off x="0" y="639192"/>
            <a:ext cx="12192000" cy="6218808"/>
          </a:xfrm>
        </p:spPr>
        <p:txBody>
          <a:bodyPr>
            <a:normAutofit fontScale="92500" lnSpcReduction="20000"/>
          </a:bodyPr>
          <a:lstStyle/>
          <a:p>
            <a:pPr>
              <a:lnSpc>
                <a:spcPct val="150000"/>
              </a:lnSpc>
            </a:pPr>
            <a:r>
              <a:rPr lang="it-IT" sz="2000" b="0" i="0" dirty="0">
                <a:solidFill>
                  <a:srgbClr val="333333"/>
                </a:solidFill>
                <a:effectLst/>
                <a:latin typeface="Arial" panose="020B0604020202020204" pitchFamily="34" charset="0"/>
                <a:cs typeface="Arial" panose="020B0604020202020204" pitchFamily="34" charset="0"/>
              </a:rPr>
              <a:t>ogni strumento e metodo di misura, anche il più sofisticato, non è assolutamente perfetto ed infallibile e può essere fonte di errori analitici.</a:t>
            </a:r>
          </a:p>
          <a:p>
            <a:pPr marL="0" indent="0">
              <a:buNone/>
            </a:pPr>
            <a:r>
              <a:rPr lang="it-IT" sz="2000" b="0" i="0" dirty="0">
                <a:solidFill>
                  <a:srgbClr val="333333"/>
                </a:solidFill>
                <a:effectLst/>
                <a:latin typeface="Arial" panose="020B0604020202020204" pitchFamily="34" charset="0"/>
                <a:cs typeface="Arial" panose="020B0604020202020204" pitchFamily="34" charset="0"/>
              </a:rPr>
              <a:t>               </a:t>
            </a:r>
            <a:r>
              <a:rPr lang="it-IT" sz="2000" b="1" i="0" dirty="0">
                <a:solidFill>
                  <a:srgbClr val="333333"/>
                </a:solidFill>
                <a:effectLst/>
                <a:latin typeface="Arial" panose="020B0604020202020204" pitchFamily="34" charset="0"/>
                <a:cs typeface="Arial" panose="020B0604020202020204" pitchFamily="34" charset="0"/>
              </a:rPr>
              <a:t>variabilità in patologia</a:t>
            </a:r>
            <a:r>
              <a:rPr lang="it-IT" sz="2000" b="0" i="0" dirty="0">
                <a:solidFill>
                  <a:srgbClr val="333333"/>
                </a:solidFill>
                <a:effectLst/>
                <a:latin typeface="Arial" panose="020B0604020202020204" pitchFamily="34" charset="0"/>
                <a:cs typeface="Arial" panose="020B0604020202020204" pitchFamily="34" charset="0"/>
              </a:rPr>
              <a:t>                             il più importante per la pratica</a:t>
            </a:r>
          </a:p>
          <a:p>
            <a:pPr marL="0" indent="0" algn="ctr">
              <a:buNone/>
            </a:pPr>
            <a:r>
              <a:rPr lang="it-IT" sz="2100" b="0" i="0" dirty="0">
                <a:solidFill>
                  <a:srgbClr val="FF0000"/>
                </a:solidFill>
                <a:effectLst/>
                <a:latin typeface="Arial" panose="020B0604020202020204" pitchFamily="34" charset="0"/>
                <a:cs typeface="Arial" panose="020B0604020202020204" pitchFamily="34" charset="0"/>
              </a:rPr>
              <a:t>dipendono invece dai soggetti che andiamo a campionare, e sono quindi legati alla </a:t>
            </a:r>
            <a:r>
              <a:rPr lang="it-IT" sz="2100" b="1" i="1" dirty="0">
                <a:solidFill>
                  <a:srgbClr val="FF0000"/>
                </a:solidFill>
                <a:effectLst/>
                <a:latin typeface="Arial" panose="020B0604020202020204" pitchFamily="34" charset="0"/>
                <a:cs typeface="Arial" panose="020B0604020202020204" pitchFamily="34" charset="0"/>
              </a:rPr>
              <a:t>BIOLOGIA</a:t>
            </a:r>
            <a:r>
              <a:rPr lang="it-IT" sz="2100" b="0" i="0" dirty="0">
                <a:solidFill>
                  <a:srgbClr val="FF0000"/>
                </a:solidFill>
                <a:effectLst/>
                <a:latin typeface="Arial" panose="020B0604020202020204" pitchFamily="34" charset="0"/>
                <a:cs typeface="Arial" panose="020B0604020202020204" pitchFamily="34" charset="0"/>
              </a:rPr>
              <a:t> dei pazienti</a:t>
            </a:r>
          </a:p>
          <a:p>
            <a:pPr algn="just">
              <a:lnSpc>
                <a:spcPct val="120000"/>
              </a:lnSpc>
            </a:pPr>
            <a:r>
              <a:rPr lang="it-IT" sz="1700" b="0" i="0" dirty="0">
                <a:solidFill>
                  <a:srgbClr val="333333"/>
                </a:solidFill>
                <a:effectLst/>
                <a:latin typeface="Arial" panose="020B0604020202020204" pitchFamily="34" charset="0"/>
                <a:cs typeface="Arial" panose="020B0604020202020204" pitchFamily="34" charset="0"/>
              </a:rPr>
              <a:t>La </a:t>
            </a:r>
            <a:r>
              <a:rPr lang="it-IT" sz="1700" b="1" i="0" u="sng" dirty="0">
                <a:solidFill>
                  <a:srgbClr val="333333"/>
                </a:solidFill>
                <a:effectLst/>
                <a:latin typeface="Arial" panose="020B0604020202020204" pitchFamily="34" charset="0"/>
                <a:cs typeface="Arial" panose="020B0604020202020204" pitchFamily="34" charset="0"/>
              </a:rPr>
              <a:t>Variabilità Biologica</a:t>
            </a:r>
            <a:r>
              <a:rPr lang="it-IT" sz="1700" b="0" i="0" dirty="0">
                <a:solidFill>
                  <a:srgbClr val="333333"/>
                </a:solidFill>
                <a:effectLst/>
                <a:latin typeface="Arial" panose="020B0604020202020204" pitchFamily="34" charset="0"/>
                <a:cs typeface="Arial" panose="020B0604020202020204" pitchFamily="34" charset="0"/>
              </a:rPr>
              <a:t> è alla base della biodiversità nelle specie ed è il motore principale dell’evoluzione. Quando parliamo di variabilità biologica dobbiamo considerare due componenti principali: </a:t>
            </a:r>
          </a:p>
          <a:p>
            <a:pPr algn="just">
              <a:lnSpc>
                <a:spcPct val="120000"/>
              </a:lnSpc>
              <a:buFont typeface="Arial" panose="020B0604020202020204" pitchFamily="34" charset="0"/>
              <a:buChar char="•"/>
            </a:pPr>
            <a:r>
              <a:rPr lang="it-IT" sz="1700" b="1" i="0" u="sng" dirty="0">
                <a:solidFill>
                  <a:srgbClr val="333333"/>
                </a:solidFill>
                <a:effectLst/>
                <a:latin typeface="Arial" panose="020B0604020202020204" pitchFamily="34" charset="0"/>
                <a:cs typeface="Arial" panose="020B0604020202020204" pitchFamily="34" charset="0"/>
              </a:rPr>
              <a:t>Variabilità individuale</a:t>
            </a:r>
            <a:r>
              <a:rPr lang="it-IT" sz="1700" b="0" i="0" dirty="0">
                <a:solidFill>
                  <a:srgbClr val="333333"/>
                </a:solidFill>
                <a:effectLst/>
                <a:latin typeface="Arial" panose="020B0604020202020204" pitchFamily="34" charset="0"/>
                <a:cs typeface="Arial" panose="020B0604020202020204" pitchFamily="34" charset="0"/>
              </a:rPr>
              <a:t>: ogni nostra caratteristica biologica non è perfettamente costante nel tempo e cambia in base a numerosi aspetti fisiologici più o meno costanti. Per tale ragione, qualsiasi misura di laboratorio, se ripetuta continuamente nel tempo, tenderà ad oscillare più o meno ampiamente attorno ad un valore medio (o mediano), il cosiddetto </a:t>
            </a:r>
            <a:r>
              <a:rPr lang="it-IT" sz="1700" b="1" i="0" dirty="0">
                <a:solidFill>
                  <a:srgbClr val="333333"/>
                </a:solidFill>
                <a:effectLst/>
                <a:latin typeface="Arial" panose="020B0604020202020204" pitchFamily="34" charset="0"/>
                <a:cs typeface="Arial" panose="020B0604020202020204" pitchFamily="34" charset="0"/>
              </a:rPr>
              <a:t>“</a:t>
            </a:r>
            <a:r>
              <a:rPr lang="it-IT" sz="1700" b="1" i="1" dirty="0">
                <a:solidFill>
                  <a:srgbClr val="333333"/>
                </a:solidFill>
                <a:effectLst/>
                <a:latin typeface="Arial" panose="020B0604020202020204" pitchFamily="34" charset="0"/>
                <a:cs typeface="Arial" panose="020B0604020202020204" pitchFamily="34" charset="0"/>
              </a:rPr>
              <a:t>set-point omeostatico</a:t>
            </a:r>
            <a:r>
              <a:rPr lang="it-IT" sz="1700" b="1" i="0" dirty="0">
                <a:solidFill>
                  <a:srgbClr val="333333"/>
                </a:solidFill>
                <a:effectLst/>
                <a:latin typeface="Arial" panose="020B0604020202020204" pitchFamily="34" charset="0"/>
                <a:cs typeface="Arial" panose="020B0604020202020204" pitchFamily="34" charset="0"/>
              </a:rPr>
              <a:t>”</a:t>
            </a:r>
            <a:r>
              <a:rPr lang="it-IT" sz="1700" i="0" dirty="0">
                <a:solidFill>
                  <a:srgbClr val="333333"/>
                </a:solidFill>
                <a:effectLst/>
                <a:latin typeface="Arial" panose="020B0604020202020204" pitchFamily="34" charset="0"/>
                <a:cs typeface="Arial" panose="020B0604020202020204" pitchFamily="34" charset="0"/>
              </a:rPr>
              <a:t>.</a:t>
            </a:r>
            <a:r>
              <a:rPr lang="it-IT" sz="1700" b="1" i="0" dirty="0">
                <a:solidFill>
                  <a:srgbClr val="333333"/>
                </a:solidFill>
                <a:effectLst/>
                <a:latin typeface="Arial" panose="020B0604020202020204" pitchFamily="34" charset="0"/>
                <a:cs typeface="Arial" panose="020B0604020202020204" pitchFamily="34" charset="0"/>
              </a:rPr>
              <a:t> </a:t>
            </a:r>
            <a:r>
              <a:rPr lang="it-IT" sz="1700" b="0" i="0" dirty="0">
                <a:solidFill>
                  <a:srgbClr val="333333"/>
                </a:solidFill>
                <a:effectLst/>
                <a:latin typeface="Arial" panose="020B0604020202020204" pitchFamily="34" charset="0"/>
                <a:cs typeface="Arial" panose="020B0604020202020204" pitchFamily="34" charset="0"/>
              </a:rPr>
              <a:t>Immaginiamo ad esempio di misurarci ogni ora per diversi giorni la glicemia: è impossibile ottenere valori sempre perfettamente identici, che invece probabilmente oscilleranno attorno ai 100 mg/</a:t>
            </a:r>
            <a:r>
              <a:rPr lang="it-IT" sz="1700" b="0" i="0" dirty="0" err="1">
                <a:solidFill>
                  <a:srgbClr val="333333"/>
                </a:solidFill>
                <a:effectLst/>
                <a:latin typeface="Arial" panose="020B0604020202020204" pitchFamily="34" charset="0"/>
                <a:cs typeface="Arial" panose="020B0604020202020204" pitchFamily="34" charset="0"/>
              </a:rPr>
              <a:t>dL</a:t>
            </a:r>
            <a:r>
              <a:rPr lang="it-IT" sz="1700" b="0" i="0" dirty="0">
                <a:solidFill>
                  <a:srgbClr val="333333"/>
                </a:solidFill>
                <a:effectLst/>
                <a:latin typeface="Arial" panose="020B0604020202020204" pitchFamily="34" charset="0"/>
                <a:cs typeface="Arial" panose="020B0604020202020204" pitchFamily="34" charset="0"/>
              </a:rPr>
              <a:t> (se non abbiamo problemi del metabolismo glucidico). Ovviamente gli scostamenti maggiori saranno quelli successivi al pasto, ed è per questo che quando decidiamo di effettuare un controllo di laboratorio, cerchiamo di eseguire i prelievi ematici a digiuno, per evitare influenze fisiologiche potenzialmente fuorvianti. Ci sono analiti che nel tempo hanno una variabilità individuale molto bassa, per cui cambiano poco tra un prelievo ed un altro: sono in realtà (e per fortuna) la maggior parte delle misure emato-biochimiche. Altre invece hanno variabilità individuali maggiori, vedremo poi un esempio pratico che utilizziamo quotidianamente in clinica. </a:t>
            </a:r>
          </a:p>
          <a:p>
            <a:pPr algn="just">
              <a:lnSpc>
                <a:spcPct val="120000"/>
              </a:lnSpc>
              <a:buFont typeface="Arial" panose="020B0604020202020204" pitchFamily="34" charset="0"/>
              <a:buChar char="•"/>
            </a:pPr>
            <a:r>
              <a:rPr lang="it-IT" sz="1700" b="1" i="0" dirty="0">
                <a:solidFill>
                  <a:srgbClr val="333333"/>
                </a:solidFill>
                <a:effectLst/>
                <a:latin typeface="Arial" panose="020B0604020202020204" pitchFamily="34" charset="0"/>
                <a:cs typeface="Arial" panose="020B0604020202020204" pitchFamily="34" charset="0"/>
              </a:rPr>
              <a:t>Variabilità inter-individuale</a:t>
            </a:r>
            <a:r>
              <a:rPr lang="it-IT" sz="1700" b="0" i="0" dirty="0">
                <a:solidFill>
                  <a:srgbClr val="333333"/>
                </a:solidFill>
                <a:effectLst/>
                <a:latin typeface="Arial" panose="020B0604020202020204" pitchFamily="34" charset="0"/>
                <a:cs typeface="Arial" panose="020B0604020202020204" pitchFamily="34" charset="0"/>
              </a:rPr>
              <a:t>: questa si riferisce a variazioni tra animali appartenenti alla stesso gruppo. Anche se prendiamo animali della stessa specie, razza, sesso, età e caratteristiche fisiologiche, è impossibile ottenere misure di laboratorio identiche tra i vari soggetti. Per questa ragione facciamo uso quotidianamente dei </a:t>
            </a:r>
            <a:r>
              <a:rPr lang="it-IT" sz="1700" b="1" i="0" dirty="0">
                <a:solidFill>
                  <a:srgbClr val="333333"/>
                </a:solidFill>
                <a:effectLst/>
                <a:latin typeface="Arial" panose="020B0604020202020204" pitchFamily="34" charset="0"/>
                <a:cs typeface="Arial" panose="020B0604020202020204" pitchFamily="34" charset="0"/>
              </a:rPr>
              <a:t>“</a:t>
            </a:r>
            <a:r>
              <a:rPr lang="it-IT" sz="1700" b="1" i="1" dirty="0">
                <a:solidFill>
                  <a:srgbClr val="333333"/>
                </a:solidFill>
                <a:effectLst/>
                <a:latin typeface="Arial" panose="020B0604020202020204" pitchFamily="34" charset="0"/>
                <a:cs typeface="Arial" panose="020B0604020202020204" pitchFamily="34" charset="0"/>
              </a:rPr>
              <a:t>valori di riferimento</a:t>
            </a:r>
            <a:r>
              <a:rPr lang="it-IT" sz="1700" b="1" i="0" dirty="0">
                <a:solidFill>
                  <a:srgbClr val="333333"/>
                </a:solidFill>
                <a:effectLst/>
                <a:latin typeface="Arial" panose="020B0604020202020204" pitchFamily="34" charset="0"/>
                <a:cs typeface="Arial" panose="020B0604020202020204" pitchFamily="34" charset="0"/>
              </a:rPr>
              <a:t>”</a:t>
            </a:r>
            <a:r>
              <a:rPr lang="it-IT" sz="1700" i="0" dirty="0">
                <a:solidFill>
                  <a:srgbClr val="333333"/>
                </a:solidFill>
                <a:effectLst/>
                <a:latin typeface="Arial" panose="020B0604020202020204" pitchFamily="34" charset="0"/>
                <a:cs typeface="Arial" panose="020B0604020202020204" pitchFamily="34" charset="0"/>
              </a:rPr>
              <a:t>,</a:t>
            </a:r>
            <a:r>
              <a:rPr lang="it-IT" sz="1700" b="1" i="0" dirty="0">
                <a:solidFill>
                  <a:srgbClr val="333333"/>
                </a:solidFill>
                <a:effectLst/>
                <a:latin typeface="Arial" panose="020B0604020202020204" pitchFamily="34" charset="0"/>
                <a:cs typeface="Arial" panose="020B0604020202020204" pitchFamily="34" charset="0"/>
              </a:rPr>
              <a:t> </a:t>
            </a:r>
            <a:r>
              <a:rPr lang="it-IT" sz="1700" b="0" i="0" dirty="0">
                <a:solidFill>
                  <a:srgbClr val="333333"/>
                </a:solidFill>
                <a:effectLst/>
                <a:latin typeface="Arial" panose="020B0604020202020204" pitchFamily="34" charset="0"/>
                <a:cs typeface="Arial" panose="020B0604020202020204" pitchFamily="34" charset="0"/>
              </a:rPr>
              <a:t>che sono una stima statistica della variabilità di quella misura in un gruppo di animali clinicamente sani di quella particolare specie. Questi valori di riferimento ci aiutano a capire se la misura individuata in un nostro paziente rientra all’interno di un range di variabilità biologica accettabile, oppure è da considerarsi anomala, e quindi potenzialmente indicativa di uno stato patologico. </a:t>
            </a:r>
          </a:p>
          <a:p>
            <a:pPr marL="0" indent="0">
              <a:buNone/>
            </a:pPr>
            <a:endParaRPr lang="it-IT" sz="2000" dirty="0">
              <a:latin typeface="Arial" panose="020B0604020202020204" pitchFamily="34" charset="0"/>
              <a:cs typeface="Arial" panose="020B0604020202020204" pitchFamily="34" charset="0"/>
            </a:endParaRPr>
          </a:p>
        </p:txBody>
      </p:sp>
      <p:sp>
        <p:nvSpPr>
          <p:cNvPr id="4" name="Freccia a destra 3">
            <a:extLst>
              <a:ext uri="{FF2B5EF4-FFF2-40B4-BE49-F238E27FC236}">
                <a16:creationId xmlns="" xmlns:a16="http://schemas.microsoft.com/office/drawing/2014/main" id="{20C0FF1F-1AE2-F752-ECCE-874DDE7CA429}"/>
              </a:ext>
            </a:extLst>
          </p:cNvPr>
          <p:cNvSpPr/>
          <p:nvPr/>
        </p:nvSpPr>
        <p:spPr>
          <a:xfrm>
            <a:off x="3693112" y="25221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Freccia a destra 4">
            <a:extLst>
              <a:ext uri="{FF2B5EF4-FFF2-40B4-BE49-F238E27FC236}">
                <a16:creationId xmlns="" xmlns:a16="http://schemas.microsoft.com/office/drawing/2014/main" id="{D81B90EA-EF67-0E96-34FB-50F08092D564}"/>
              </a:ext>
            </a:extLst>
          </p:cNvPr>
          <p:cNvSpPr/>
          <p:nvPr/>
        </p:nvSpPr>
        <p:spPr>
          <a:xfrm>
            <a:off x="3320250" y="1376615"/>
            <a:ext cx="1589103"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 xmlns:p14="http://schemas.microsoft.com/office/powerpoint/2010/main" val="3258675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solidFill>
                  <a:schemeClr val="tx2">
                    <a:lumMod val="60000"/>
                    <a:lumOff val="40000"/>
                  </a:schemeClr>
                </a:solidFill>
                <a:latin typeface="Arial" pitchFamily="34" charset="0"/>
                <a:cs typeface="Arial" pitchFamily="34" charset="0"/>
              </a:rPr>
              <a:t>LA VARIABILITA’</a:t>
            </a:r>
            <a:endParaRPr lang="it-IT" b="1" dirty="0">
              <a:solidFill>
                <a:schemeClr val="tx2">
                  <a:lumMod val="60000"/>
                  <a:lumOff val="40000"/>
                </a:schemeClr>
              </a:solidFill>
              <a:latin typeface="Arial" pitchFamily="34" charset="0"/>
              <a:cs typeface="Arial" pitchFamily="34" charset="0"/>
            </a:endParaRPr>
          </a:p>
        </p:txBody>
      </p:sp>
      <p:sp>
        <p:nvSpPr>
          <p:cNvPr id="3" name="Segnaposto contenuto 2"/>
          <p:cNvSpPr>
            <a:spLocks noGrp="1"/>
          </p:cNvSpPr>
          <p:nvPr>
            <p:ph idx="1"/>
          </p:nvPr>
        </p:nvSpPr>
        <p:spPr/>
        <p:txBody>
          <a:bodyPr/>
          <a:lstStyle/>
          <a:p>
            <a:pPr algn="ctr">
              <a:lnSpc>
                <a:spcPct val="250000"/>
              </a:lnSpc>
              <a:buNone/>
            </a:pPr>
            <a:r>
              <a:rPr lang="it-IT" dirty="0" smtClean="0">
                <a:latin typeface="Arial" pitchFamily="34" charset="0"/>
                <a:cs typeface="Arial" pitchFamily="34" charset="0"/>
              </a:rPr>
              <a:t>È uno dei problemi centrali </a:t>
            </a:r>
          </a:p>
          <a:p>
            <a:pPr algn="ctr">
              <a:lnSpc>
                <a:spcPct val="250000"/>
              </a:lnSpc>
              <a:buNone/>
            </a:pPr>
            <a:r>
              <a:rPr lang="it-IT" dirty="0" smtClean="0">
                <a:latin typeface="Arial" pitchFamily="34" charset="0"/>
                <a:cs typeface="Arial" pitchFamily="34" charset="0"/>
              </a:rPr>
              <a:t>nell’utilizzo dei dati di laboratorio</a:t>
            </a:r>
          </a:p>
          <a:p>
            <a:pPr algn="ctr">
              <a:lnSpc>
                <a:spcPct val="250000"/>
              </a:lnSpc>
              <a:buNone/>
            </a:pPr>
            <a:r>
              <a:rPr lang="it-IT" dirty="0" smtClean="0">
                <a:latin typeface="Arial" pitchFamily="34" charset="0"/>
                <a:cs typeface="Arial" pitchFamily="34" charset="0"/>
              </a:rPr>
              <a:t> da parte del clinico</a:t>
            </a:r>
            <a:endParaRPr lang="it-IT"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4">
            <a:extLst>
              <a:ext uri="{FF2B5EF4-FFF2-40B4-BE49-F238E27FC236}">
                <a16:creationId xmlns="" xmlns:a16="http://schemas.microsoft.com/office/drawing/2014/main" id="{352D6537-A01A-417A-400D-180263C4E60E}"/>
              </a:ext>
            </a:extLst>
          </p:cNvPr>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372862" y="1"/>
            <a:ext cx="12564862" cy="6858000"/>
          </a:xfrm>
        </p:spPr>
      </p:pic>
    </p:spTree>
    <p:extLst>
      <p:ext uri="{BB962C8B-B14F-4D97-AF65-F5344CB8AC3E}">
        <p14:creationId xmlns="" xmlns:p14="http://schemas.microsoft.com/office/powerpoint/2010/main" val="1227666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 xmlns:a16="http://schemas.microsoft.com/office/drawing/2014/main" id="{7E8F3361-E6FF-5BD7-83D5-1CB8D10D3AAE}"/>
              </a:ext>
            </a:extLst>
          </p:cNvPr>
          <p:cNvPicPr>
            <a:picLocks noGrp="1" noChangeAspect="1"/>
          </p:cNvPicPr>
          <p:nvPr>
            <p:ph idx="1"/>
          </p:nvPr>
        </p:nvPicPr>
        <p:blipFill>
          <a:blip r:embed="rId2" cstate="print"/>
          <a:stretch>
            <a:fillRect/>
          </a:stretch>
        </p:blipFill>
        <p:spPr>
          <a:xfrm>
            <a:off x="0" y="-65314"/>
            <a:ext cx="12192000" cy="6923313"/>
          </a:xfrm>
          <a:prstGeom prst="rect">
            <a:avLst/>
          </a:prstGeom>
        </p:spPr>
      </p:pic>
    </p:spTree>
    <p:extLst>
      <p:ext uri="{BB962C8B-B14F-4D97-AF65-F5344CB8AC3E}">
        <p14:creationId xmlns="" xmlns:p14="http://schemas.microsoft.com/office/powerpoint/2010/main" val="22267572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1445</TotalTime>
  <Words>250</Words>
  <Application>Microsoft Office PowerPoint</Application>
  <PresentationFormat>Personalizzato</PresentationFormat>
  <Paragraphs>50</Paragraphs>
  <Slides>17</Slides>
  <Notes>2</Notes>
  <HiddenSlides>0</HiddenSlides>
  <MMClips>0</MMClips>
  <ScaleCrop>false</ScaleCrop>
  <HeadingPairs>
    <vt:vector size="4" baseType="variant">
      <vt:variant>
        <vt:lpstr>Tema</vt:lpstr>
      </vt:variant>
      <vt:variant>
        <vt:i4>1</vt:i4>
      </vt:variant>
      <vt:variant>
        <vt:lpstr>Titoli diapositive</vt:lpstr>
      </vt:variant>
      <vt:variant>
        <vt:i4>17</vt:i4>
      </vt:variant>
    </vt:vector>
  </HeadingPairs>
  <TitlesOfParts>
    <vt:vector size="18" baseType="lpstr">
      <vt:lpstr>Tema di Office</vt:lpstr>
      <vt:lpstr>La qualità del risultato di laboratorio: -fonti di variabilità  -cause di variabilità del risultato </vt:lpstr>
      <vt:lpstr>                    FONTI DI VARIABILITA’ DEL RISULTATO DI LABORATORIO SONO:     -LA VARIABILITA’ ANALITICA ( legate alla modalità con cui si esegue )  -LA VARIABILITA’ BIOLOGICA ( legata alla fisiologia dell’oscillazione della                                                         concentrazione  dei vari componenti nei                                fluidi corporei dell’organismo)       LA VARIABILITA’ ANALITICA :Reagenti                                                   Calibratori                                                   Strumentazioni utilizzate per le misure                                                    ( misure dei volumi, misure della                       temperatura, operatori) </vt:lpstr>
      <vt:lpstr>Ogni clinico vorrebbe che i numeri che scaturiscono dagli esami di laboratorio fossero infallibili, come scolpiti nelle tavole della legge: ma viviamo in un mondo in cui l'incertezza fa parte del gioco. Invece che negarla o pensare che non possa esistere, è molto meglio cercare di comprenderla e capire come la variabilità in medicina di laboratorio possa influenzare le nostre decisioni cliniche.</vt:lpstr>
      <vt:lpstr>CORRETTA INTERPRETAZIONE DEI RISULTATI</vt:lpstr>
      <vt:lpstr>Diapositiva 5</vt:lpstr>
      <vt:lpstr>variabilità analitica                    dipendente dalle performance dei metodi di laboratorio.</vt:lpstr>
      <vt:lpstr>LA VARIABILITA’</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qualità del risultato di laboratorio: fonti di variabilità,  cause di variabilità del risultato</dc:title>
  <dc:creator>Antonella Petteruti</dc:creator>
  <cp:lastModifiedBy>Laboratorio</cp:lastModifiedBy>
  <cp:revision>35</cp:revision>
  <dcterms:created xsi:type="dcterms:W3CDTF">2023-01-14T19:06:05Z</dcterms:created>
  <dcterms:modified xsi:type="dcterms:W3CDTF">2023-02-01T09:14:24Z</dcterms:modified>
</cp:coreProperties>
</file>